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6" r:id="rId6"/>
    <p:sldId id="407" r:id="rId7"/>
    <p:sldId id="402" r:id="rId8"/>
    <p:sldId id="403" r:id="rId9"/>
    <p:sldId id="40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5" autoAdjust="0"/>
    <p:restoredTop sz="95037"/>
  </p:normalViewPr>
  <p:slideViewPr>
    <p:cSldViewPr snapToGrid="0">
      <p:cViewPr varScale="1">
        <p:scale>
          <a:sx n="86" d="100"/>
          <a:sy n="86" d="100"/>
        </p:scale>
        <p:origin x="21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/>
              <a:t>Departemen</a:t>
            </a:r>
            <a:r>
              <a:rPr lang="en-US" sz="5400" b="1" dirty="0"/>
              <a:t> </a:t>
            </a:r>
            <a:r>
              <a:rPr lang="en-US" sz="5400" b="1" dirty="0" err="1"/>
              <a:t>Ilmu</a:t>
            </a:r>
            <a:r>
              <a:rPr lang="en-US" sz="5400" b="1" dirty="0"/>
              <a:t> </a:t>
            </a:r>
            <a:r>
              <a:rPr lang="en-US" sz="5400" b="1" dirty="0" err="1"/>
              <a:t>Bedah</a:t>
            </a:r>
            <a:endParaRPr lang="en-US" sz="5400" b="1" i="1" dirty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>
                <a:cs typeface="Arial" pitchFamily="34" charset="0"/>
              </a:rPr>
              <a:t>Bab II. </a:t>
            </a:r>
            <a:r>
              <a:rPr lang="en-US" sz="3200" dirty="0" err="1">
                <a:cs typeface="Arial" pitchFamily="34" charset="0"/>
              </a:rPr>
              <a:t>Analisis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Situasi</a:t>
            </a:r>
            <a:endParaRPr lang="id-ID" sz="3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II.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Kondisi internal</a:t>
            </a:r>
          </a:p>
          <a:p>
            <a:pPr lvl="1"/>
            <a:r>
              <a:rPr lang="fi-FI" dirty="0"/>
              <a:t>Kekuatan</a:t>
            </a:r>
          </a:p>
          <a:p>
            <a:pPr lvl="1"/>
            <a:r>
              <a:rPr lang="fi-FI" dirty="0"/>
              <a:t>Kelemahan</a:t>
            </a:r>
          </a:p>
          <a:p>
            <a:r>
              <a:rPr lang="fi-FI" dirty="0"/>
              <a:t>Kondisi eksternal</a:t>
            </a:r>
          </a:p>
          <a:p>
            <a:pPr lvl="1"/>
            <a:r>
              <a:rPr lang="fi-FI" dirty="0"/>
              <a:t>Peluang </a:t>
            </a:r>
          </a:p>
          <a:p>
            <a:pPr lvl="1"/>
            <a:r>
              <a:rPr lang="fi-FI" dirty="0"/>
              <a:t>Ancaman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internal: </a:t>
            </a:r>
            <a:r>
              <a:rPr lang="en-US" dirty="0" err="1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1269"/>
            <a:ext cx="10972800" cy="4860560"/>
          </a:xfrm>
          <a:solidFill>
            <a:schemeClr val="bg1"/>
          </a:solidFill>
        </p:spPr>
        <p:txBody>
          <a:bodyPr/>
          <a:lstStyle/>
          <a:p>
            <a:pPr marL="342900" lvl="0" indent="-342900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Pada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akhir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tahun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201</a:t>
            </a:r>
            <a:r>
              <a:rPr lang="id-ID" altLang="en-US" sz="2400" dirty="0">
                <a:solidFill>
                  <a:prstClr val="black"/>
                </a:solidFill>
                <a:ea typeface="MS PGothic" charset="-128"/>
              </a:rPr>
              <a:t>5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Bagian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Ilmu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Bedah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FK UGM/RSUP Dr.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Sardjito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mempunyai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8 sub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bagian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dengan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47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staf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beserta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kualifikasinya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sebagai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berikut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: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ea typeface="MS PGothic" charset="-128"/>
              </a:rPr>
              <a:t> </a:t>
            </a:r>
            <a:r>
              <a:rPr lang="en-US" altLang="en-US" sz="2800" b="1" dirty="0">
                <a:solidFill>
                  <a:prstClr val="black"/>
                </a:solidFill>
                <a:ea typeface="MS PGothic" charset="-128"/>
              </a:rPr>
              <a:t>NO      Sub </a:t>
            </a:r>
            <a:r>
              <a:rPr lang="en-US" altLang="en-US" sz="2800" b="1" dirty="0" err="1">
                <a:solidFill>
                  <a:prstClr val="black"/>
                </a:solidFill>
                <a:ea typeface="MS PGothic" charset="-128"/>
              </a:rPr>
              <a:t>Bagian</a:t>
            </a:r>
            <a:r>
              <a:rPr lang="en-US" altLang="en-US" sz="2800" b="1" dirty="0">
                <a:solidFill>
                  <a:prstClr val="black"/>
                </a:solidFill>
                <a:ea typeface="MS PGothic" charset="-128"/>
              </a:rPr>
              <a:t>                 </a:t>
            </a:r>
            <a:r>
              <a:rPr lang="en-US" altLang="en-US" sz="2800" b="1" dirty="0" err="1">
                <a:solidFill>
                  <a:prstClr val="black"/>
                </a:solidFill>
                <a:ea typeface="MS PGothic" charset="-128"/>
              </a:rPr>
              <a:t>Kualifikasi</a:t>
            </a:r>
            <a:r>
              <a:rPr lang="en-US" altLang="en-US" sz="2800" b="1" dirty="0">
                <a:solidFill>
                  <a:prstClr val="black"/>
                </a:solidFill>
                <a:ea typeface="MS PGothic" charset="-128"/>
              </a:rPr>
              <a:t>            </a:t>
            </a:r>
            <a:r>
              <a:rPr lang="en-US" altLang="en-US" sz="2800" b="1" dirty="0" err="1">
                <a:solidFill>
                  <a:prstClr val="black"/>
                </a:solidFill>
                <a:ea typeface="MS PGothic" charset="-128"/>
              </a:rPr>
              <a:t>Jumlah</a:t>
            </a:r>
            <a:endParaRPr lang="en-US" altLang="en-US" sz="2800" dirty="0">
              <a:solidFill>
                <a:prstClr val="black"/>
              </a:solidFill>
              <a:ea typeface="MS PGothic" charset="-128"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1        B</a:t>
            </a:r>
            <a:r>
              <a:rPr lang="it-IT" altLang="en-US" sz="2400" dirty="0" err="1">
                <a:solidFill>
                  <a:prstClr val="black"/>
                </a:solidFill>
                <a:ea typeface="MS PGothic" charset="-128"/>
              </a:rPr>
              <a:t>edah</a:t>
            </a:r>
            <a:r>
              <a:rPr lang="it-IT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it-IT" altLang="en-US" sz="2400" dirty="0" err="1">
                <a:solidFill>
                  <a:prstClr val="black"/>
                </a:solidFill>
                <a:ea typeface="MS PGothic" charset="-128"/>
              </a:rPr>
              <a:t>Digestif</a:t>
            </a:r>
            <a:r>
              <a:rPr lang="it-IT" altLang="en-US" sz="2400" dirty="0">
                <a:solidFill>
                  <a:prstClr val="black"/>
                </a:solidFill>
                <a:ea typeface="MS PGothic" charset="-128"/>
              </a:rPr>
              <a:t>                        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Sp.B,KBD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                      5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2        B</a:t>
            </a:r>
            <a:r>
              <a:rPr lang="it-IT" altLang="en-US" sz="2400" dirty="0" err="1">
                <a:solidFill>
                  <a:prstClr val="black"/>
                </a:solidFill>
                <a:ea typeface="MS PGothic" charset="-128"/>
              </a:rPr>
              <a:t>edah</a:t>
            </a:r>
            <a:r>
              <a:rPr lang="it-IT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it-IT" altLang="en-US" sz="2400" dirty="0" err="1">
                <a:solidFill>
                  <a:prstClr val="black"/>
                </a:solidFill>
                <a:ea typeface="MS PGothic" charset="-128"/>
              </a:rPr>
              <a:t>Thorak</a:t>
            </a:r>
            <a:r>
              <a:rPr lang="it-IT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it-IT" altLang="en-US" sz="2400" dirty="0" err="1">
                <a:solidFill>
                  <a:prstClr val="black"/>
                </a:solidFill>
                <a:ea typeface="MS PGothic" charset="-128"/>
              </a:rPr>
              <a:t>dan</a:t>
            </a:r>
            <a:r>
              <a:rPr lang="it-IT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it-IT" altLang="en-US" sz="2400" dirty="0" err="1">
                <a:solidFill>
                  <a:prstClr val="black"/>
                </a:solidFill>
                <a:ea typeface="MS PGothic" charset="-128"/>
              </a:rPr>
              <a:t>Vaskular</a:t>
            </a:r>
            <a:r>
              <a:rPr lang="it-IT" altLang="en-US" sz="2400" dirty="0">
                <a:solidFill>
                  <a:prstClr val="black"/>
                </a:solidFill>
                <a:ea typeface="MS PGothic" charset="-128"/>
              </a:rPr>
              <a:t> 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Sp.B,KBTKV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                  2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3        B</a:t>
            </a:r>
            <a:r>
              <a:rPr lang="it-IT" altLang="en-US" sz="2400" dirty="0">
                <a:solidFill>
                  <a:prstClr val="black"/>
                </a:solidFill>
                <a:ea typeface="MS PGothic" charset="-128"/>
              </a:rPr>
              <a:t>e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dah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Onkologi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                    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Sp.B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, (K)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Onk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                 5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4        B</a:t>
            </a:r>
            <a:r>
              <a:rPr lang="it-IT" altLang="en-US" sz="2400" dirty="0" err="1">
                <a:solidFill>
                  <a:prstClr val="black"/>
                </a:solidFill>
                <a:ea typeface="MS PGothic" charset="-128"/>
              </a:rPr>
              <a:t>edah</a:t>
            </a:r>
            <a:r>
              <a:rPr lang="it-IT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it-IT" altLang="en-US" sz="2400" dirty="0" err="1">
                <a:solidFill>
                  <a:prstClr val="black"/>
                </a:solidFill>
                <a:ea typeface="MS PGothic" charset="-128"/>
              </a:rPr>
              <a:t>Plastik</a:t>
            </a:r>
            <a:r>
              <a:rPr lang="it-IT" altLang="en-US" sz="2400" dirty="0">
                <a:solidFill>
                  <a:prstClr val="black"/>
                </a:solidFill>
                <a:ea typeface="MS PGothic" charset="-128"/>
              </a:rPr>
              <a:t>                          </a:t>
            </a:r>
            <a:r>
              <a:rPr lang="it-IT" altLang="en-US" sz="2400" dirty="0" err="1">
                <a:solidFill>
                  <a:prstClr val="black"/>
                </a:solidFill>
                <a:ea typeface="MS PGothic" charset="-128"/>
              </a:rPr>
              <a:t>Sp.BP</a:t>
            </a:r>
            <a:r>
              <a:rPr lang="it-IT" altLang="en-US" sz="2400" dirty="0">
                <a:solidFill>
                  <a:prstClr val="black"/>
                </a:solidFill>
                <a:ea typeface="MS PGothic" charset="-128"/>
              </a:rPr>
              <a:t>;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Sp.B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BP         1 ; 2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5       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Bedah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Orthopaedi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               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Sp.OT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;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Sp.B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Sp.OT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     7 ; 1                       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6        B</a:t>
            </a:r>
            <a:r>
              <a:rPr lang="it-IT" altLang="en-US" sz="2400" dirty="0" err="1">
                <a:solidFill>
                  <a:prstClr val="black"/>
                </a:solidFill>
                <a:ea typeface="MS PGothic" charset="-128"/>
              </a:rPr>
              <a:t>edah</a:t>
            </a:r>
            <a:r>
              <a:rPr lang="it-IT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it-IT" altLang="en-US" sz="2400" dirty="0" err="1">
                <a:solidFill>
                  <a:prstClr val="black"/>
                </a:solidFill>
                <a:ea typeface="MS PGothic" charset="-128"/>
              </a:rPr>
              <a:t>Anak</a:t>
            </a:r>
            <a:r>
              <a:rPr lang="it-IT" altLang="en-US" sz="2400" dirty="0">
                <a:solidFill>
                  <a:prstClr val="black"/>
                </a:solidFill>
                <a:ea typeface="MS PGothic" charset="-128"/>
              </a:rPr>
              <a:t>                            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Sp.BA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;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Sp.B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BA      2 ; 3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7       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Bedah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Saraf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                           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Sp.BS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;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Sp.B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BS       5;  1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8       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Urologi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                                   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Sp.U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;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Sp.B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U           6; </a:t>
            </a:r>
            <a:r>
              <a:rPr lang="id-ID" altLang="en-US" sz="2400" dirty="0">
                <a:solidFill>
                  <a:prstClr val="black"/>
                </a:solidFill>
                <a:ea typeface="MS PGothic" charset="-128"/>
              </a:rPr>
              <a:t>2</a:t>
            </a:r>
          </a:p>
          <a:p>
            <a:pPr marL="342900" lvl="0" indent="-342900">
              <a:buFont typeface="Arial" charset="0"/>
              <a:buChar char="•"/>
            </a:pPr>
            <a:r>
              <a:rPr lang="id-ID" altLang="en-US" sz="2400" dirty="0">
                <a:solidFill>
                  <a:prstClr val="black"/>
                </a:solidFill>
                <a:ea typeface="MS PGothic" charset="-128"/>
              </a:rPr>
              <a:t>Masih dalam pendidikan 6 orang. </a:t>
            </a:r>
            <a:endParaRPr lang="en-US" altLang="en-US" sz="2400" dirty="0">
              <a:solidFill>
                <a:prstClr val="black"/>
              </a:solidFill>
              <a:ea typeface="MS PGothic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internal: </a:t>
            </a:r>
            <a:r>
              <a:rPr lang="en-US" dirty="0" err="1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10260"/>
            <a:ext cx="10972800" cy="4525963"/>
          </a:xfrm>
          <a:solidFill>
            <a:schemeClr val="bg1"/>
          </a:solidFill>
        </p:spPr>
        <p:txBody>
          <a:bodyPr/>
          <a:lstStyle/>
          <a:p>
            <a:pPr marL="342900" lvl="0" indent="-342900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Memiliki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5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prodi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spesialis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dengan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total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peserta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didik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182 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orang</a:t>
            </a:r>
          </a:p>
          <a:p>
            <a:pPr marL="533400" lvl="1" indent="0" eaLnBrk="1" hangingPunct="1">
              <a:lnSpc>
                <a:spcPct val="90000"/>
              </a:lnSpc>
              <a:spcBef>
                <a:spcPts val="700"/>
              </a:spcBef>
              <a:buNone/>
            </a:pPr>
            <a:r>
              <a:rPr lang="en-US" altLang="en-US" sz="1900" dirty="0" err="1" smtClean="0">
                <a:solidFill>
                  <a:prstClr val="black"/>
                </a:solidFill>
                <a:ea typeface="MS PGothic" charset="-128"/>
              </a:rPr>
              <a:t>SpB</a:t>
            </a:r>
            <a:r>
              <a:rPr lang="en-US" altLang="en-US" sz="1900" dirty="0" smtClean="0">
                <a:solidFill>
                  <a:prstClr val="black"/>
                </a:solidFill>
                <a:ea typeface="MS PGothic" charset="-128"/>
              </a:rPr>
              <a:t> (</a:t>
            </a:r>
            <a:r>
              <a:rPr lang="en-US" altLang="en-US" sz="1900" dirty="0" err="1" smtClean="0">
                <a:solidFill>
                  <a:prstClr val="black"/>
                </a:solidFill>
                <a:ea typeface="MS PGothic" charset="-128"/>
              </a:rPr>
              <a:t>LamPTKes</a:t>
            </a:r>
            <a:r>
              <a:rPr lang="en-US" altLang="en-US" sz="1900" dirty="0" smtClean="0">
                <a:solidFill>
                  <a:prstClr val="black"/>
                </a:solidFill>
                <a:ea typeface="MS PGothic" charset="-128"/>
              </a:rPr>
              <a:t> A), </a:t>
            </a:r>
            <a:r>
              <a:rPr lang="en-US" altLang="en-US" sz="1900" dirty="0" err="1" smtClean="0">
                <a:solidFill>
                  <a:prstClr val="black"/>
                </a:solidFill>
                <a:ea typeface="MS PGothic" charset="-128"/>
              </a:rPr>
              <a:t>SpOT</a:t>
            </a:r>
            <a:r>
              <a:rPr lang="en-US" altLang="en-US" sz="1900" dirty="0" smtClean="0">
                <a:solidFill>
                  <a:prstClr val="black"/>
                </a:solidFill>
                <a:ea typeface="MS PGothic" charset="-128"/>
              </a:rPr>
              <a:t> (</a:t>
            </a:r>
            <a:r>
              <a:rPr lang="en-US" altLang="en-US" sz="1900" dirty="0" err="1" smtClean="0">
                <a:solidFill>
                  <a:prstClr val="black"/>
                </a:solidFill>
                <a:ea typeface="MS PGothic" charset="-128"/>
              </a:rPr>
              <a:t>LamPTKes</a:t>
            </a:r>
            <a:r>
              <a:rPr lang="en-US" altLang="en-US" sz="1900" dirty="0" smtClean="0">
                <a:solidFill>
                  <a:prstClr val="black"/>
                </a:solidFill>
                <a:ea typeface="MS PGothic" charset="-128"/>
              </a:rPr>
              <a:t> A), </a:t>
            </a:r>
            <a:r>
              <a:rPr lang="en-US" altLang="en-US" sz="1900" dirty="0" err="1" smtClean="0">
                <a:solidFill>
                  <a:prstClr val="black"/>
                </a:solidFill>
                <a:ea typeface="MS PGothic" charset="-128"/>
              </a:rPr>
              <a:t>SpBA</a:t>
            </a:r>
            <a:r>
              <a:rPr lang="en-US" altLang="en-US" sz="1900" dirty="0" smtClean="0">
                <a:solidFill>
                  <a:prstClr val="black"/>
                </a:solidFill>
                <a:ea typeface="MS PGothic" charset="-128"/>
              </a:rPr>
              <a:t>, </a:t>
            </a:r>
            <a:r>
              <a:rPr lang="en-US" altLang="en-US" sz="1900" dirty="0" err="1" smtClean="0">
                <a:solidFill>
                  <a:prstClr val="black"/>
                </a:solidFill>
                <a:ea typeface="MS PGothic" charset="-128"/>
              </a:rPr>
              <a:t>SpU</a:t>
            </a:r>
            <a:r>
              <a:rPr lang="en-US" altLang="en-US" sz="1900" dirty="0" smtClean="0">
                <a:solidFill>
                  <a:prstClr val="black"/>
                </a:solidFill>
                <a:ea typeface="MS PGothic" charset="-128"/>
              </a:rPr>
              <a:t>, </a:t>
            </a:r>
            <a:r>
              <a:rPr lang="en-US" altLang="en-US" sz="1900" dirty="0" err="1" smtClean="0">
                <a:solidFill>
                  <a:prstClr val="black"/>
                </a:solidFill>
                <a:ea typeface="MS PGothic" charset="-128"/>
              </a:rPr>
              <a:t>dan</a:t>
            </a:r>
            <a:r>
              <a:rPr lang="en-US" altLang="en-US" sz="1900" dirty="0" smtClean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1900" dirty="0" err="1" smtClean="0">
                <a:solidFill>
                  <a:prstClr val="black"/>
                </a:solidFill>
                <a:ea typeface="MS PGothic" charset="-128"/>
              </a:rPr>
              <a:t>SpBS</a:t>
            </a:r>
            <a:endParaRPr lang="en-US" altLang="en-US" sz="1400" dirty="0">
              <a:solidFill>
                <a:prstClr val="black"/>
              </a:solidFill>
              <a:ea typeface="MS PGothic" charset="-128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Memiliki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2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prodi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sub-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spesialis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total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peserta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didik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9 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orang</a:t>
            </a:r>
          </a:p>
          <a:p>
            <a:pPr marL="533400" lvl="1" indent="0" eaLnBrk="1" hangingPunct="1">
              <a:lnSpc>
                <a:spcPct val="90000"/>
              </a:lnSpc>
              <a:spcBef>
                <a:spcPts val="700"/>
              </a:spcBef>
              <a:buNone/>
            </a:pPr>
            <a:r>
              <a:rPr lang="en-US" altLang="en-US" sz="1900" dirty="0" smtClean="0">
                <a:solidFill>
                  <a:prstClr val="black"/>
                </a:solidFill>
                <a:ea typeface="MS PGothic" charset="-128"/>
              </a:rPr>
              <a:t>KBD </a:t>
            </a:r>
            <a:r>
              <a:rPr lang="en-US" altLang="en-US" sz="1900" dirty="0" err="1" smtClean="0">
                <a:solidFill>
                  <a:prstClr val="black"/>
                </a:solidFill>
                <a:ea typeface="MS PGothic" charset="-128"/>
              </a:rPr>
              <a:t>dan</a:t>
            </a:r>
            <a:r>
              <a:rPr lang="en-US" altLang="en-US" sz="1900" dirty="0" smtClean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1900" dirty="0" err="1" smtClean="0">
                <a:solidFill>
                  <a:prstClr val="black"/>
                </a:solidFill>
                <a:ea typeface="MS PGothic" charset="-128"/>
              </a:rPr>
              <a:t>KBOnk</a:t>
            </a:r>
            <a:endParaRPr lang="en-US" altLang="en-US" sz="1900" dirty="0">
              <a:solidFill>
                <a:prstClr val="black"/>
              </a:solidFill>
              <a:ea typeface="MS PGothic" charset="-128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Memiliki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3 Guru 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Besar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, 11 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Doktor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, 33 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Konsultan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, 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dan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 5 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kandidat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doktor</a:t>
            </a:r>
            <a:endParaRPr lang="en-US" altLang="en-US" sz="2400" dirty="0">
              <a:solidFill>
                <a:prstClr val="black"/>
              </a:solidFill>
              <a:ea typeface="MS PGothic" charset="-128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T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enaga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kependidikan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dan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administrasi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 20 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orang</a:t>
            </a:r>
          </a:p>
          <a:p>
            <a:pPr marL="342900" lvl="0" indent="-342900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M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emiliki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staf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pendidik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yang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berkiprah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di forum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nasional</a:t>
            </a:r>
            <a:endParaRPr lang="en-US" altLang="en-US" sz="2400" dirty="0">
              <a:solidFill>
                <a:prstClr val="black"/>
              </a:solidFill>
              <a:ea typeface="MS PGothic" charset="-128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M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emiliki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rumah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sakit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jejaring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10 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RS (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baik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 AHS 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maupun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 non AHS)</a:t>
            </a:r>
            <a:endParaRPr lang="en-US" altLang="en-US" sz="2400" dirty="0">
              <a:solidFill>
                <a:prstClr val="black"/>
              </a:solidFill>
              <a:ea typeface="MS PGothic" charset="-128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RKAT 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lebih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kurang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5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Milyar</a:t>
            </a:r>
            <a:endParaRPr lang="en-US" altLang="en-US" sz="2400" dirty="0">
              <a:solidFill>
                <a:prstClr val="black"/>
              </a:solidFill>
              <a:ea typeface="MS PGothic" charset="-128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M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emiliki</a:t>
            </a:r>
            <a:r>
              <a:rPr lang="en-US" altLang="en-US" sz="2400" dirty="0" smtClean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kerjasama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internasional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(transplant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hepar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) </a:t>
            </a:r>
            <a:endParaRPr lang="en-US" altLang="en-US" dirty="0"/>
          </a:p>
          <a:p>
            <a:pPr marL="342900" lvl="0" indent="-342900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Memiliki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penelitian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kolaboratif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interdisiplin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/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lintas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departemen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/ </a:t>
            </a:r>
            <a:r>
              <a:rPr lang="en-US" altLang="en-US" sz="2400" dirty="0" err="1">
                <a:solidFill>
                  <a:prstClr val="black"/>
                </a:solidFill>
                <a:ea typeface="MS PGothic" charset="-128"/>
              </a:rPr>
              <a:t>lintas</a:t>
            </a:r>
            <a:r>
              <a:rPr lang="en-US" altLang="en-US" sz="2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ea typeface="MS PGothic" charset="-128"/>
              </a:rPr>
              <a:t>fakultas</a:t>
            </a:r>
            <a:r>
              <a:rPr lang="en-US" altLang="en-US" sz="1900" dirty="0" smtClean="0">
                <a:solidFill>
                  <a:prstClr val="black"/>
                </a:solidFill>
                <a:ea typeface="MS PGothic" charset="-128"/>
              </a:rPr>
              <a:t> </a:t>
            </a:r>
            <a:endParaRPr lang="en-US" altLang="en-US" sz="1900" dirty="0">
              <a:solidFill>
                <a:prstClr val="black"/>
              </a:solidFill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187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internal: </a:t>
            </a:r>
            <a:r>
              <a:rPr lang="en-US" dirty="0" err="1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4400" dirty="0" err="1">
                <a:solidFill>
                  <a:prstClr val="black"/>
                </a:solidFill>
                <a:ea typeface="MS PGothic" charset="-128"/>
              </a:rPr>
              <a:t>Memiliki</a:t>
            </a:r>
            <a:r>
              <a:rPr lang="en-US" altLang="en-US" sz="4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4400" dirty="0" err="1">
                <a:solidFill>
                  <a:prstClr val="black"/>
                </a:solidFill>
                <a:ea typeface="MS PGothic" charset="-128"/>
              </a:rPr>
              <a:t>kegiatan</a:t>
            </a:r>
            <a:r>
              <a:rPr lang="en-US" altLang="en-US" sz="4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4400" dirty="0" err="1">
                <a:solidFill>
                  <a:prstClr val="black"/>
                </a:solidFill>
                <a:ea typeface="MS PGothic" charset="-128"/>
              </a:rPr>
              <a:t>pengabdian</a:t>
            </a:r>
            <a:r>
              <a:rPr lang="en-US" altLang="en-US" sz="4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4400" dirty="0" err="1">
                <a:solidFill>
                  <a:prstClr val="black"/>
                </a:solidFill>
                <a:ea typeface="MS PGothic" charset="-128"/>
              </a:rPr>
              <a:t>masyarakat</a:t>
            </a:r>
            <a:r>
              <a:rPr lang="en-US" altLang="en-US" sz="4400" dirty="0">
                <a:solidFill>
                  <a:prstClr val="black"/>
                </a:solidFill>
                <a:ea typeface="MS PGothic" charset="-128"/>
              </a:rPr>
              <a:t> yang </a:t>
            </a:r>
            <a:r>
              <a:rPr lang="en-US" altLang="en-US" sz="4400" dirty="0" err="1">
                <a:solidFill>
                  <a:prstClr val="black"/>
                </a:solidFill>
                <a:ea typeface="MS PGothic" charset="-128"/>
              </a:rPr>
              <a:t>bekerjasama</a:t>
            </a:r>
            <a:r>
              <a:rPr lang="en-US" altLang="en-US" sz="4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4400" dirty="0" err="1">
                <a:solidFill>
                  <a:prstClr val="black"/>
                </a:solidFill>
                <a:ea typeface="MS PGothic" charset="-128"/>
              </a:rPr>
              <a:t>dengan</a:t>
            </a:r>
            <a:r>
              <a:rPr lang="en-US" altLang="en-US" sz="4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4400" dirty="0" err="1">
                <a:solidFill>
                  <a:prstClr val="black"/>
                </a:solidFill>
                <a:ea typeface="MS PGothic" charset="-128"/>
              </a:rPr>
              <a:t>pihak</a:t>
            </a:r>
            <a:r>
              <a:rPr lang="en-US" altLang="en-US" sz="4400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altLang="en-US" sz="4400" dirty="0" err="1">
                <a:solidFill>
                  <a:prstClr val="black"/>
                </a:solidFill>
                <a:ea typeface="MS PGothic" charset="-128"/>
              </a:rPr>
              <a:t>ketiga</a:t>
            </a:r>
            <a:endParaRPr lang="en-US" altLang="en-US" sz="4400" dirty="0">
              <a:solidFill>
                <a:prstClr val="black"/>
              </a:solidFill>
              <a:ea typeface="MS PGothic" charset="-128"/>
            </a:endParaRPr>
          </a:p>
          <a:p>
            <a:pPr lvl="1"/>
            <a:r>
              <a:rPr lang="en-US" dirty="0">
                <a:solidFill>
                  <a:prstClr val="black"/>
                </a:solidFill>
                <a:ea typeface="MS PGothic" charset="-128"/>
              </a:rPr>
              <a:t>WALUBI </a:t>
            </a:r>
            <a:r>
              <a:rPr lang="mr-IN" dirty="0">
                <a:solidFill>
                  <a:prstClr val="black"/>
                </a:solidFill>
                <a:ea typeface="MS PGothic" charset="-128"/>
              </a:rPr>
              <a:t>–</a:t>
            </a:r>
            <a:r>
              <a:rPr lang="en-US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dirty="0" err="1">
                <a:solidFill>
                  <a:prstClr val="black"/>
                </a:solidFill>
                <a:ea typeface="MS PGothic" charset="-128"/>
              </a:rPr>
              <a:t>operasi</a:t>
            </a:r>
            <a:r>
              <a:rPr lang="en-US" dirty="0">
                <a:solidFill>
                  <a:prstClr val="black"/>
                </a:solidFill>
                <a:ea typeface="MS PGothic" charset="-128"/>
              </a:rPr>
              <a:t> </a:t>
            </a:r>
            <a:r>
              <a:rPr lang="en-US" dirty="0" err="1">
                <a:solidFill>
                  <a:prstClr val="black"/>
                </a:solidFill>
                <a:ea typeface="MS PGothic" charset="-128"/>
              </a:rPr>
              <a:t>massal</a:t>
            </a:r>
            <a:r>
              <a:rPr lang="en-US" dirty="0">
                <a:solidFill>
                  <a:prstClr val="black"/>
                </a:solidFill>
                <a:ea typeface="MS PGothic" charset="-128"/>
              </a:rPr>
              <a:t> gratis</a:t>
            </a:r>
          </a:p>
          <a:p>
            <a:pPr lvl="1"/>
            <a:r>
              <a:rPr lang="en-US" dirty="0" err="1"/>
              <a:t>Sirkumsisi</a:t>
            </a:r>
            <a:r>
              <a:rPr lang="en-US" dirty="0"/>
              <a:t> </a:t>
            </a:r>
            <a:r>
              <a:rPr lang="en-US" dirty="0" err="1"/>
              <a:t>massal</a:t>
            </a:r>
            <a:endParaRPr lang="en-US" dirty="0"/>
          </a:p>
          <a:p>
            <a:pPr lvl="1"/>
            <a:r>
              <a:rPr lang="en-US" dirty="0"/>
              <a:t>BKKBN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vasektomi</a:t>
            </a:r>
            <a:endParaRPr lang="en-US" dirty="0"/>
          </a:p>
          <a:p>
            <a:pPr lvl="1"/>
            <a:r>
              <a:rPr lang="en-US" dirty="0" err="1"/>
              <a:t>Bibir</a:t>
            </a:r>
            <a:r>
              <a:rPr lang="en-US" dirty="0"/>
              <a:t> </a:t>
            </a:r>
            <a:r>
              <a:rPr lang="en-US" dirty="0" err="1"/>
              <a:t>sumbing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4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internal: </a:t>
            </a:r>
            <a:r>
              <a:rPr lang="en-US" dirty="0" err="1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528" y="1143000"/>
            <a:ext cx="10058400" cy="4983163"/>
          </a:xfrm>
          <a:solidFill>
            <a:schemeClr val="bg1"/>
          </a:solidFill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altLang="en-US" sz="2200" dirty="0">
                <a:ea typeface="MS PGothic" charset="-128"/>
              </a:rPr>
              <a:t>Tenaga </a:t>
            </a:r>
            <a:r>
              <a:rPr lang="en-US" altLang="en-US" sz="2200" dirty="0" err="1">
                <a:ea typeface="MS PGothic" charset="-128"/>
              </a:rPr>
              <a:t>sejumlah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tersebut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belum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memenuhi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kebutuhan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pendidikan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untuk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seluruh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mahasiswa</a:t>
            </a:r>
            <a:r>
              <a:rPr lang="en-US" altLang="en-US" sz="2200" dirty="0">
                <a:ea typeface="MS PGothic" charset="-128"/>
              </a:rPr>
              <a:t>.</a:t>
            </a:r>
          </a:p>
          <a:p>
            <a:pPr>
              <a:buFont typeface="Wingdings" charset="2"/>
              <a:buChar char="Ø"/>
            </a:pPr>
            <a:r>
              <a:rPr lang="en-US" altLang="en-US" sz="2200" dirty="0" err="1">
                <a:ea typeface="MS PGothic" charset="-128"/>
              </a:rPr>
              <a:t>Sebagian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dari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staf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Bedah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harus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melaksanakan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 smtClean="0">
                <a:ea typeface="MS PGothic" charset="-128"/>
              </a:rPr>
              <a:t>tugas</a:t>
            </a:r>
            <a:r>
              <a:rPr lang="en-US" altLang="en-US" sz="2200" dirty="0" smtClean="0">
                <a:ea typeface="MS PGothic" charset="-128"/>
              </a:rPr>
              <a:t> </a:t>
            </a:r>
            <a:r>
              <a:rPr lang="en-US" altLang="en-US" sz="2200" i="1" dirty="0" smtClean="0">
                <a:ea typeface="MS PGothic" charset="-128"/>
              </a:rPr>
              <a:t>multitasking</a:t>
            </a:r>
            <a:r>
              <a:rPr lang="en-US" altLang="en-US" sz="2200" dirty="0" smtClean="0">
                <a:ea typeface="MS PGothic" charset="-128"/>
              </a:rPr>
              <a:t> </a:t>
            </a:r>
            <a:r>
              <a:rPr lang="en-US" altLang="en-US" sz="2200" dirty="0" err="1" smtClean="0">
                <a:ea typeface="MS PGothic" charset="-128"/>
              </a:rPr>
              <a:t>dari</a:t>
            </a:r>
            <a:r>
              <a:rPr lang="en-US" altLang="en-US" sz="2200" dirty="0" smtClean="0">
                <a:ea typeface="MS PGothic" charset="-128"/>
              </a:rPr>
              <a:t> FK UGM, RSUP Dr. </a:t>
            </a:r>
            <a:r>
              <a:rPr lang="en-US" altLang="en-US" sz="2200" dirty="0" err="1" smtClean="0">
                <a:ea typeface="MS PGothic" charset="-128"/>
              </a:rPr>
              <a:t>Sardjito</a:t>
            </a:r>
            <a:r>
              <a:rPr lang="en-US" altLang="en-US" sz="2200" dirty="0" smtClean="0">
                <a:ea typeface="MS PGothic" charset="-128"/>
              </a:rPr>
              <a:t>, </a:t>
            </a:r>
            <a:r>
              <a:rPr lang="en-US" altLang="en-US" sz="2200" dirty="0" err="1" smtClean="0">
                <a:ea typeface="MS PGothic" charset="-128"/>
              </a:rPr>
              <a:t>Kolegium</a:t>
            </a:r>
            <a:r>
              <a:rPr lang="en-US" altLang="en-US" sz="2200" dirty="0" smtClean="0">
                <a:ea typeface="MS PGothic" charset="-128"/>
              </a:rPr>
              <a:t>, </a:t>
            </a:r>
            <a:r>
              <a:rPr lang="en-US" altLang="en-US" sz="2200" dirty="0" err="1" smtClean="0">
                <a:ea typeface="MS PGothic" charset="-128"/>
              </a:rPr>
              <a:t>LamPTKes</a:t>
            </a:r>
            <a:r>
              <a:rPr lang="en-US" altLang="en-US" sz="2200" dirty="0" smtClean="0">
                <a:ea typeface="MS PGothic" charset="-128"/>
              </a:rPr>
              <a:t> </a:t>
            </a:r>
            <a:r>
              <a:rPr lang="en-US" altLang="en-US" sz="2200" dirty="0" err="1" smtClean="0">
                <a:ea typeface="MS PGothic" charset="-128"/>
              </a:rPr>
              <a:t>dan</a:t>
            </a:r>
            <a:r>
              <a:rPr lang="en-US" altLang="en-US" sz="2200" dirty="0" smtClean="0">
                <a:ea typeface="MS PGothic" charset="-128"/>
              </a:rPr>
              <a:t> </a:t>
            </a:r>
            <a:r>
              <a:rPr lang="en-US" altLang="en-US" sz="2200" dirty="0" err="1" smtClean="0">
                <a:ea typeface="MS PGothic" charset="-128"/>
              </a:rPr>
              <a:t>organisasi</a:t>
            </a:r>
            <a:r>
              <a:rPr lang="en-US" altLang="en-US" sz="2200" dirty="0" smtClean="0">
                <a:ea typeface="MS PGothic" charset="-128"/>
              </a:rPr>
              <a:t> </a:t>
            </a:r>
            <a:r>
              <a:rPr lang="en-US" altLang="en-US" sz="2200" dirty="0" err="1" smtClean="0">
                <a:ea typeface="MS PGothic" charset="-128"/>
              </a:rPr>
              <a:t>lainnya</a:t>
            </a:r>
            <a:r>
              <a:rPr lang="en-US" altLang="en-US" sz="2200" dirty="0" smtClean="0">
                <a:ea typeface="MS PGothic" charset="-128"/>
              </a:rPr>
              <a:t>.</a:t>
            </a:r>
            <a:endParaRPr lang="en-US" altLang="en-US" sz="2200" dirty="0">
              <a:ea typeface="MS PGothic" charset="-128"/>
            </a:endParaRPr>
          </a:p>
          <a:p>
            <a:pPr>
              <a:buFont typeface="Wingdings" charset="2"/>
              <a:buChar char="Ø"/>
            </a:pPr>
            <a:r>
              <a:rPr lang="en-US" altLang="en-US" sz="2200" dirty="0" err="1">
                <a:ea typeface="MS PGothic" charset="-128"/>
              </a:rPr>
              <a:t>Beberapa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anggota</a:t>
            </a:r>
            <a:r>
              <a:rPr lang="en-US" altLang="en-US" sz="2200" dirty="0">
                <a:ea typeface="MS PGothic" charset="-128"/>
              </a:rPr>
              <a:t>/</a:t>
            </a:r>
            <a:r>
              <a:rPr lang="en-US" altLang="en-US" sz="2200" dirty="0" err="1">
                <a:ea typeface="MS PGothic" charset="-128"/>
              </a:rPr>
              <a:t>staf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yunior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masih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dalam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pendidikan</a:t>
            </a:r>
            <a:r>
              <a:rPr lang="en-US" altLang="en-US" sz="2200" dirty="0">
                <a:ea typeface="MS PGothic" charset="-128"/>
              </a:rPr>
              <a:t>, </a:t>
            </a:r>
            <a:r>
              <a:rPr lang="en-US" altLang="en-US" sz="2200" dirty="0" err="1">
                <a:ea typeface="MS PGothic" charset="-128"/>
              </a:rPr>
              <a:t>baik</a:t>
            </a:r>
            <a:r>
              <a:rPr lang="en-US" altLang="en-US" sz="2200" dirty="0">
                <a:ea typeface="MS PGothic" charset="-128"/>
              </a:rPr>
              <a:t> di </a:t>
            </a:r>
            <a:r>
              <a:rPr lang="en-US" altLang="en-US" sz="2200" dirty="0" err="1">
                <a:ea typeface="MS PGothic" charset="-128"/>
              </a:rPr>
              <a:t>dalam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maupun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diluar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negeri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untuk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mencapai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kualifikasi</a:t>
            </a:r>
            <a:r>
              <a:rPr lang="en-US" altLang="en-US" sz="2200" dirty="0">
                <a:ea typeface="MS PGothic" charset="-128"/>
              </a:rPr>
              <a:t> yang </a:t>
            </a:r>
            <a:r>
              <a:rPr lang="en-US" altLang="en-US" sz="2200" dirty="0" err="1">
                <a:ea typeface="MS PGothic" charset="-128"/>
              </a:rPr>
              <a:t>disyaratkan</a:t>
            </a:r>
            <a:r>
              <a:rPr lang="en-US" altLang="en-US" sz="2200" dirty="0">
                <a:ea typeface="MS PGothic" charset="-128"/>
              </a:rPr>
              <a:t>.</a:t>
            </a:r>
          </a:p>
          <a:p>
            <a:pPr>
              <a:buFont typeface="Wingdings" charset="2"/>
              <a:buChar char="Ø"/>
            </a:pPr>
            <a:r>
              <a:rPr lang="en-US" altLang="en-US" sz="2200" dirty="0">
                <a:ea typeface="MS PGothic" charset="-128"/>
              </a:rPr>
              <a:t>Tenaga </a:t>
            </a:r>
            <a:r>
              <a:rPr lang="en-US" altLang="en-US" sz="2200" dirty="0" err="1">
                <a:ea typeface="MS PGothic" charset="-128"/>
              </a:rPr>
              <a:t>dan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fasilitas</a:t>
            </a:r>
            <a:r>
              <a:rPr lang="en-US" altLang="en-US" sz="2200" dirty="0">
                <a:ea typeface="MS PGothic" charset="-128"/>
              </a:rPr>
              <a:t> di </a:t>
            </a:r>
            <a:r>
              <a:rPr lang="en-US" altLang="en-US" sz="2200" dirty="0" err="1">
                <a:ea typeface="MS PGothic" charset="-128"/>
              </a:rPr>
              <a:t>berbagai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rumah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sakit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jejaring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masih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terbatas</a:t>
            </a:r>
            <a:r>
              <a:rPr lang="en-US" altLang="en-US" sz="2200" dirty="0">
                <a:ea typeface="MS PGothic" charset="-128"/>
              </a:rPr>
              <a:t>.</a:t>
            </a:r>
          </a:p>
          <a:p>
            <a:pPr>
              <a:buFont typeface="Wingdings" charset="2"/>
              <a:buChar char="Ø"/>
            </a:pPr>
            <a:r>
              <a:rPr lang="en-US" altLang="en-US" sz="2200" dirty="0" err="1">
                <a:ea typeface="MS PGothic" charset="-128"/>
              </a:rPr>
              <a:t>sulit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berkoordinasi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antar</a:t>
            </a:r>
            <a:r>
              <a:rPr lang="en-US" altLang="en-US" sz="2200" dirty="0">
                <a:ea typeface="MS PGothic" charset="-128"/>
              </a:rPr>
              <a:t> unit / </a:t>
            </a:r>
            <a:r>
              <a:rPr lang="en-US" altLang="en-US" sz="2200" dirty="0" err="1">
                <a:ea typeface="MS PGothic" charset="-128"/>
              </a:rPr>
              <a:t>divisi</a:t>
            </a:r>
            <a:r>
              <a:rPr lang="en-US" altLang="en-US" sz="2200" dirty="0">
                <a:ea typeface="MS PGothic" charset="-128"/>
              </a:rPr>
              <a:t> / </a:t>
            </a:r>
            <a:r>
              <a:rPr lang="en-US" altLang="en-US" sz="2200" dirty="0" err="1">
                <a:ea typeface="MS PGothic" charset="-128"/>
              </a:rPr>
              <a:t>prodi</a:t>
            </a:r>
            <a:endParaRPr lang="en-US" altLang="en-US" sz="2200" dirty="0">
              <a:ea typeface="MS PGothic" charset="-128"/>
            </a:endParaRPr>
          </a:p>
          <a:p>
            <a:pPr>
              <a:buFont typeface="Wingdings" charset="2"/>
              <a:buChar char="Ø"/>
            </a:pPr>
            <a:r>
              <a:rPr lang="en-US" altLang="en-US" sz="2200" dirty="0" err="1">
                <a:ea typeface="MS PGothic" charset="-128"/>
              </a:rPr>
              <a:t>keterbatasan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sarana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prasarana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untuk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pengembangan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pendidikan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 smtClean="0">
                <a:ea typeface="MS PGothic" charset="-128"/>
              </a:rPr>
              <a:t>seperti</a:t>
            </a:r>
            <a:r>
              <a:rPr lang="en-US" altLang="en-US" sz="2200" dirty="0" smtClean="0">
                <a:ea typeface="MS PGothic" charset="-128"/>
              </a:rPr>
              <a:t> </a:t>
            </a:r>
            <a:r>
              <a:rPr lang="en-US" altLang="en-US" sz="2200" dirty="0" err="1" smtClean="0">
                <a:ea typeface="MS PGothic" charset="-128"/>
              </a:rPr>
              <a:t>Laboratorium</a:t>
            </a:r>
            <a:r>
              <a:rPr lang="en-US" altLang="en-US" sz="2200" dirty="0" smtClean="0">
                <a:ea typeface="MS PGothic" charset="-128"/>
              </a:rPr>
              <a:t> </a:t>
            </a:r>
            <a:r>
              <a:rPr lang="en-US" altLang="en-US" sz="2200" dirty="0" err="1" smtClean="0">
                <a:ea typeface="MS PGothic" charset="-128"/>
              </a:rPr>
              <a:t>keterampilan</a:t>
            </a:r>
            <a:r>
              <a:rPr lang="en-US" altLang="en-US" sz="2200" dirty="0" smtClean="0">
                <a:ea typeface="MS PGothic" charset="-128"/>
              </a:rPr>
              <a:t> (</a:t>
            </a:r>
            <a:r>
              <a:rPr lang="en-US" altLang="en-US" sz="2200" i="1" dirty="0" smtClean="0">
                <a:ea typeface="MS PGothic" charset="-128"/>
              </a:rPr>
              <a:t>Surgical Skills, </a:t>
            </a:r>
            <a:r>
              <a:rPr lang="en-US" altLang="en-US" sz="2200" i="1" dirty="0" err="1" smtClean="0">
                <a:ea typeface="MS PGothic" charset="-128"/>
              </a:rPr>
              <a:t>Endolaparoscopy</a:t>
            </a:r>
            <a:r>
              <a:rPr lang="en-US" altLang="en-US" sz="2200" i="1" dirty="0" smtClean="0">
                <a:ea typeface="MS PGothic" charset="-128"/>
              </a:rPr>
              <a:t>, Microsurgery</a:t>
            </a:r>
            <a:r>
              <a:rPr lang="en-US" altLang="en-US" sz="2200" dirty="0" smtClean="0">
                <a:ea typeface="MS PGothic" charset="-128"/>
              </a:rPr>
              <a:t>), </a:t>
            </a:r>
            <a:r>
              <a:rPr lang="en-US" altLang="en-US" sz="2200" dirty="0" err="1" smtClean="0">
                <a:ea typeface="MS PGothic" charset="-128"/>
              </a:rPr>
              <a:t>Laboratorium</a:t>
            </a:r>
            <a:r>
              <a:rPr lang="en-US" altLang="en-US" sz="2200" dirty="0" smtClean="0">
                <a:ea typeface="MS PGothic" charset="-128"/>
              </a:rPr>
              <a:t> </a:t>
            </a:r>
            <a:r>
              <a:rPr lang="en-US" altLang="en-US" sz="2200" dirty="0" err="1" smtClean="0">
                <a:ea typeface="MS PGothic" charset="-128"/>
              </a:rPr>
              <a:t>penelitian</a:t>
            </a:r>
            <a:r>
              <a:rPr lang="en-US" altLang="en-US" sz="2200" dirty="0" smtClean="0">
                <a:ea typeface="MS PGothic" charset="-128"/>
              </a:rPr>
              <a:t> (</a:t>
            </a:r>
            <a:r>
              <a:rPr lang="en-US" altLang="en-US" sz="2200" i="1" dirty="0" smtClean="0">
                <a:ea typeface="MS PGothic" charset="-128"/>
              </a:rPr>
              <a:t>stem cell, biomaterial, surgical technology</a:t>
            </a:r>
            <a:r>
              <a:rPr lang="en-US" altLang="en-US" sz="2200" dirty="0" smtClean="0">
                <a:ea typeface="MS PGothic" charset="-128"/>
              </a:rPr>
              <a:t>)</a:t>
            </a:r>
            <a:endParaRPr lang="en-US" altLang="en-US" sz="2200" dirty="0">
              <a:ea typeface="MS PGothic" charset="-128"/>
            </a:endParaRPr>
          </a:p>
          <a:p>
            <a:pPr>
              <a:buFont typeface="Wingdings" charset="2"/>
              <a:buChar char="Ø"/>
            </a:pPr>
            <a:r>
              <a:rPr lang="en-US" altLang="en-US" sz="2200" dirty="0" err="1">
                <a:ea typeface="MS PGothic" charset="-128"/>
              </a:rPr>
              <a:t>kurang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berkiprah</a:t>
            </a:r>
            <a:r>
              <a:rPr lang="en-US" altLang="en-US" sz="2200" dirty="0">
                <a:ea typeface="MS PGothic" charset="-128"/>
              </a:rPr>
              <a:t> di forum / </a:t>
            </a:r>
            <a:r>
              <a:rPr lang="en-US" altLang="en-US" sz="2200" dirty="0" err="1">
                <a:ea typeface="MS PGothic" charset="-128"/>
              </a:rPr>
              <a:t>organisasi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Internasional</a:t>
            </a:r>
            <a:endParaRPr lang="en-US" altLang="en-US" sz="2200" dirty="0">
              <a:ea typeface="MS PGothic" charset="-128"/>
            </a:endParaRPr>
          </a:p>
          <a:p>
            <a:pPr>
              <a:buFont typeface="Wingdings" charset="2"/>
              <a:buChar char="Ø"/>
            </a:pPr>
            <a:r>
              <a:rPr lang="en-US" altLang="en-US" sz="2200" dirty="0" err="1">
                <a:ea typeface="MS PGothic" charset="-128"/>
              </a:rPr>
              <a:t>Banyak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staf</a:t>
            </a:r>
            <a:r>
              <a:rPr lang="en-US" altLang="en-US" sz="2200" dirty="0">
                <a:ea typeface="MS PGothic" charset="-128"/>
              </a:rPr>
              <a:t> yang </a:t>
            </a:r>
            <a:r>
              <a:rPr lang="en-US" altLang="en-US" sz="2200" dirty="0" err="1">
                <a:ea typeface="MS PGothic" charset="-128"/>
              </a:rPr>
              <a:t>memasuki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usia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pensiun</a:t>
            </a:r>
            <a:endParaRPr lang="en-US" altLang="en-US" sz="2200" dirty="0">
              <a:ea typeface="MS PGothic" charset="-128"/>
            </a:endParaRPr>
          </a:p>
          <a:p>
            <a:pPr>
              <a:buFont typeface="Wingdings" charset="2"/>
              <a:buChar char="Ø"/>
            </a:pPr>
            <a:r>
              <a:rPr lang="en-US" altLang="en-US" sz="2200" dirty="0" err="1">
                <a:ea typeface="MS PGothic" charset="-128"/>
              </a:rPr>
              <a:t>banyak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staf</a:t>
            </a:r>
            <a:r>
              <a:rPr lang="en-US" altLang="en-US" sz="2200" dirty="0">
                <a:ea typeface="MS PGothic" charset="-128"/>
              </a:rPr>
              <a:t> yang </a:t>
            </a:r>
            <a:r>
              <a:rPr lang="en-US" altLang="en-US" sz="2200" dirty="0" err="1">
                <a:ea typeface="MS PGothic" charset="-128"/>
              </a:rPr>
              <a:t>belum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mau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melanjukan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pendidikan</a:t>
            </a:r>
            <a:r>
              <a:rPr lang="en-US" altLang="en-US" sz="2200" dirty="0">
                <a:ea typeface="MS PGothic" charset="-128"/>
              </a:rPr>
              <a:t> </a:t>
            </a:r>
            <a:r>
              <a:rPr lang="en-US" altLang="en-US" sz="2200" dirty="0" err="1">
                <a:ea typeface="MS PGothic" charset="-128"/>
              </a:rPr>
              <a:t>setingkat</a:t>
            </a:r>
            <a:r>
              <a:rPr lang="en-US" altLang="en-US" sz="2200" dirty="0">
                <a:ea typeface="MS PGothic" charset="-128"/>
              </a:rPr>
              <a:t> S3</a:t>
            </a:r>
          </a:p>
          <a:p>
            <a:pPr>
              <a:buFont typeface="Wingdings" charset="2"/>
              <a:buChar char="Ø"/>
            </a:pPr>
            <a:endParaRPr lang="en-US" altLang="en-US" sz="2200" dirty="0">
              <a:ea typeface="MS PGothic" charset="-128"/>
            </a:endParaRPr>
          </a:p>
          <a:p>
            <a:pPr>
              <a:buFont typeface="Wingdings" charset="2"/>
              <a:buChar char="Ø"/>
            </a:pPr>
            <a:endParaRPr lang="en-US" altLang="en-US" sz="2200" dirty="0">
              <a:ea typeface="MS PGothic" charset="-128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eskternal</a:t>
            </a:r>
            <a:r>
              <a:rPr lang="en-US" dirty="0"/>
              <a:t>: </a:t>
            </a:r>
            <a:r>
              <a:rPr lang="en-US" dirty="0" err="1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fi-FI" altLang="en-US" sz="2600" smtClean="0">
                <a:ea typeface="MS PGothic" charset="-128"/>
              </a:rPr>
              <a:t>Dukungan</a:t>
            </a:r>
            <a:r>
              <a:rPr lang="fi-FI" altLang="en-US" sz="2600" dirty="0" smtClean="0">
                <a:ea typeface="MS PGothic" charset="-128"/>
              </a:rPr>
              <a:t> </a:t>
            </a:r>
            <a:r>
              <a:rPr lang="fi-FI" altLang="en-US" sz="2600" dirty="0">
                <a:ea typeface="MS PGothic" charset="-128"/>
              </a:rPr>
              <a:t>dari </a:t>
            </a:r>
            <a:r>
              <a:rPr lang="fi-FI" altLang="en-US" sz="2600" dirty="0" err="1">
                <a:ea typeface="MS PGothic" charset="-128"/>
              </a:rPr>
              <a:t>Direktur</a:t>
            </a:r>
            <a:r>
              <a:rPr lang="fi-FI" altLang="en-US" sz="2600" dirty="0">
                <a:ea typeface="MS PGothic" charset="-128"/>
              </a:rPr>
              <a:t> RSUP </a:t>
            </a:r>
            <a:r>
              <a:rPr lang="fi-FI" altLang="en-US" sz="2600" dirty="0" err="1">
                <a:ea typeface="MS PGothic" charset="-128"/>
              </a:rPr>
              <a:t>Sardjito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maupun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Dekan</a:t>
            </a:r>
            <a:r>
              <a:rPr lang="fi-FI" altLang="en-US" sz="2600" dirty="0">
                <a:ea typeface="MS PGothic" charset="-128"/>
              </a:rPr>
              <a:t> FK UGM.</a:t>
            </a:r>
            <a:endParaRPr lang="en-US" altLang="en-US" sz="2600" dirty="0">
              <a:ea typeface="MS PGothic" charset="-128"/>
            </a:endParaRPr>
          </a:p>
          <a:p>
            <a:pPr>
              <a:buFont typeface="Wingdings" charset="2"/>
              <a:buChar char="Ø"/>
            </a:pPr>
            <a:r>
              <a:rPr lang="fi-FI" altLang="en-US" sz="2600" dirty="0" err="1">
                <a:ea typeface="MS PGothic" charset="-128"/>
              </a:rPr>
              <a:t>Banyaknya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dokter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spesialis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bedah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baru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yang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memerlukan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penempatan</a:t>
            </a:r>
            <a:r>
              <a:rPr lang="fi-FI" altLang="en-US" sz="2600" dirty="0">
                <a:ea typeface="MS PGothic" charset="-128"/>
              </a:rPr>
              <a:t>.</a:t>
            </a:r>
            <a:endParaRPr lang="en-US" altLang="en-US" sz="2600" dirty="0">
              <a:ea typeface="MS PGothic" charset="-128"/>
            </a:endParaRPr>
          </a:p>
          <a:p>
            <a:pPr>
              <a:buFont typeface="Wingdings" charset="2"/>
              <a:buChar char="Ø"/>
            </a:pPr>
            <a:r>
              <a:rPr lang="fi-FI" altLang="en-US" sz="2600" dirty="0" err="1">
                <a:ea typeface="MS PGothic" charset="-128"/>
              </a:rPr>
              <a:t>Hubungan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dan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kerjasama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dengan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berbagai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pihak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untuk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kepentingan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pelayanan</a:t>
            </a:r>
            <a:r>
              <a:rPr lang="fi-FI" altLang="en-US" sz="2600" dirty="0">
                <a:ea typeface="MS PGothic" charset="-128"/>
              </a:rPr>
              <a:t>, </a:t>
            </a:r>
            <a:r>
              <a:rPr lang="fi-FI" altLang="en-US" sz="2600" dirty="0" err="1">
                <a:ea typeface="MS PGothic" charset="-128"/>
              </a:rPr>
              <a:t>pendidikan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maupun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penelitian</a:t>
            </a:r>
            <a:r>
              <a:rPr lang="fi-FI" altLang="en-US" sz="2600" dirty="0">
                <a:ea typeface="MS PGothic" charset="-128"/>
              </a:rPr>
              <a:t>, </a:t>
            </a:r>
            <a:r>
              <a:rPr lang="fi-FI" altLang="en-US" sz="2600" dirty="0" err="1">
                <a:ea typeface="MS PGothic" charset="-128"/>
              </a:rPr>
              <a:t>baik</a:t>
            </a:r>
            <a:r>
              <a:rPr lang="fi-FI" altLang="en-US" sz="2600" dirty="0">
                <a:ea typeface="MS PGothic" charset="-128"/>
              </a:rPr>
              <a:t> di </a:t>
            </a:r>
            <a:r>
              <a:rPr lang="fi-FI" altLang="en-US" sz="2600" dirty="0" err="1">
                <a:ea typeface="MS PGothic" charset="-128"/>
              </a:rPr>
              <a:t>dalam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negeri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maupun</a:t>
            </a:r>
            <a:r>
              <a:rPr lang="fi-FI" altLang="en-US" sz="2600" dirty="0">
                <a:ea typeface="MS PGothic" charset="-128"/>
              </a:rPr>
              <a:t> di </a:t>
            </a:r>
            <a:r>
              <a:rPr lang="fi-FI" altLang="en-US" sz="2600" dirty="0" err="1">
                <a:ea typeface="MS PGothic" charset="-128"/>
              </a:rPr>
              <a:t>luar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negeri</a:t>
            </a:r>
            <a:r>
              <a:rPr lang="fi-FI" altLang="en-US" sz="2600" dirty="0">
                <a:ea typeface="MS PGothic" charset="-128"/>
              </a:rPr>
              <a:t>, </a:t>
            </a:r>
            <a:r>
              <a:rPr lang="fi-FI" altLang="en-US" sz="2600" dirty="0" err="1">
                <a:ea typeface="MS PGothic" charset="-128"/>
              </a:rPr>
              <a:t>dengan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instansi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pemerintah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maupun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non</a:t>
            </a:r>
            <a:r>
              <a:rPr lang="fi-FI" altLang="en-US" sz="2600" dirty="0">
                <a:ea typeface="MS PGothic" charset="-128"/>
              </a:rPr>
              <a:t> </a:t>
            </a:r>
            <a:r>
              <a:rPr lang="fi-FI" altLang="en-US" sz="2600" dirty="0" err="1">
                <a:ea typeface="MS PGothic" charset="-128"/>
              </a:rPr>
              <a:t>pemerintah</a:t>
            </a:r>
            <a:r>
              <a:rPr lang="fi-FI" altLang="en-US" sz="2600" dirty="0">
                <a:ea typeface="MS PGothic" charset="-128"/>
              </a:rPr>
              <a:t>.</a:t>
            </a:r>
            <a:endParaRPr lang="en-US" altLang="en-US" sz="2600" dirty="0">
              <a:ea typeface="MS PGothic" charset="-128"/>
            </a:endParaRPr>
          </a:p>
          <a:p>
            <a:pPr>
              <a:buFont typeface="Wingdings" charset="2"/>
              <a:buChar char="Ø"/>
            </a:pPr>
            <a:r>
              <a:rPr lang="en-US" altLang="en-US" sz="2600" dirty="0" err="1">
                <a:ea typeface="MS PGothic" charset="-128"/>
              </a:rPr>
              <a:t>Adanya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sumb</a:t>
            </a:r>
            <a:r>
              <a:rPr lang="it-IT" altLang="en-US" sz="2600" dirty="0">
                <a:ea typeface="MS PGothic" charset="-128"/>
              </a:rPr>
              <a:t>e</a:t>
            </a:r>
            <a:r>
              <a:rPr lang="en-US" altLang="en-US" sz="2600" dirty="0">
                <a:ea typeface="MS PGothic" charset="-128"/>
              </a:rPr>
              <a:t>r dana yang pot</a:t>
            </a:r>
            <a:r>
              <a:rPr lang="it-IT" altLang="en-US" sz="2600" dirty="0">
                <a:ea typeface="MS PGothic" charset="-128"/>
              </a:rPr>
              <a:t>e</a:t>
            </a:r>
            <a:r>
              <a:rPr lang="en-US" altLang="en-US" sz="2600" dirty="0" err="1">
                <a:ea typeface="MS PGothic" charset="-128"/>
              </a:rPr>
              <a:t>nsial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untuk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digali</a:t>
            </a:r>
            <a:r>
              <a:rPr lang="en-US" altLang="en-US" sz="2600" dirty="0">
                <a:ea typeface="MS PGothic" charset="-128"/>
              </a:rPr>
              <a:t> (grant </a:t>
            </a:r>
            <a:r>
              <a:rPr lang="en-US" altLang="en-US" sz="2600" dirty="0" err="1">
                <a:ea typeface="MS PGothic" charset="-128"/>
              </a:rPr>
              <a:t>penelitian</a:t>
            </a:r>
            <a:r>
              <a:rPr lang="en-US" altLang="en-US" sz="2600" dirty="0">
                <a:ea typeface="MS PGothic" charset="-128"/>
              </a:rPr>
              <a:t>, CME, CSR)</a:t>
            </a:r>
          </a:p>
          <a:p>
            <a:pPr>
              <a:buFont typeface="Wingdings" charset="2"/>
              <a:buChar char="Ø"/>
            </a:pPr>
            <a:r>
              <a:rPr lang="en-US" altLang="en-US" sz="2600" dirty="0" err="1">
                <a:ea typeface="MS PGothic" charset="-128"/>
              </a:rPr>
              <a:t>Pengalaman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menggalang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kerjasama</a:t>
            </a:r>
            <a:r>
              <a:rPr lang="en-US" altLang="en-US" sz="2600" dirty="0">
                <a:ea typeface="MS PGothic" charset="-128"/>
              </a:rPr>
              <a:t>  </a:t>
            </a:r>
            <a:r>
              <a:rPr lang="en-US" altLang="en-US" sz="2600" dirty="0" err="1">
                <a:ea typeface="MS PGothic" charset="-128"/>
              </a:rPr>
              <a:t>dengan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berbagai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pihak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untuk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berbagai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kepentingan</a:t>
            </a:r>
            <a:r>
              <a:rPr lang="en-US" altLang="en-US" sz="2600" dirty="0">
                <a:ea typeface="MS PGothic" charset="-128"/>
              </a:rPr>
              <a:t>, </a:t>
            </a:r>
            <a:r>
              <a:rPr lang="en-US" altLang="en-US" sz="2600" dirty="0" err="1">
                <a:ea typeface="MS PGothic" charset="-128"/>
              </a:rPr>
              <a:t>penggalian</a:t>
            </a:r>
            <a:r>
              <a:rPr lang="en-US" altLang="en-US" sz="2600" dirty="0">
                <a:ea typeface="MS PGothic" charset="-128"/>
              </a:rPr>
              <a:t> dana </a:t>
            </a:r>
            <a:r>
              <a:rPr lang="en-US" altLang="en-US" sz="2600" dirty="0" err="1">
                <a:ea typeface="MS PGothic" charset="-128"/>
              </a:rPr>
              <a:t>guna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pengembangan</a:t>
            </a:r>
            <a:r>
              <a:rPr lang="en-US" altLang="en-US" sz="2600" dirty="0">
                <a:ea typeface="MS PGothic" charset="-128"/>
              </a:rPr>
              <a:t>.</a:t>
            </a:r>
          </a:p>
          <a:p>
            <a:pPr>
              <a:buFont typeface="Wingdings" charset="2"/>
              <a:buChar char="Ø"/>
            </a:pPr>
            <a:r>
              <a:rPr lang="en-US" altLang="en-US" sz="2600" dirty="0" err="1">
                <a:ea typeface="MS PGothic" charset="-128"/>
              </a:rPr>
              <a:t>Banyaknya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rumah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sakit</a:t>
            </a:r>
            <a:r>
              <a:rPr lang="en-US" altLang="en-US" sz="2600" dirty="0">
                <a:ea typeface="MS PGothic" charset="-128"/>
              </a:rPr>
              <a:t> yang </a:t>
            </a:r>
            <a:r>
              <a:rPr lang="en-US" altLang="en-US" sz="2600" dirty="0" err="1">
                <a:ea typeface="MS PGothic" charset="-128"/>
              </a:rPr>
              <a:t>berkeinginan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bekerjasama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dengan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Fakultas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kedokteran</a:t>
            </a:r>
            <a:r>
              <a:rPr lang="en-US" altLang="en-US" sz="2600" dirty="0">
                <a:ea typeface="MS PGothic" charset="-128"/>
              </a:rPr>
              <a:t> UGM </a:t>
            </a:r>
            <a:r>
              <a:rPr lang="en-US" altLang="en-US" sz="2600" dirty="0" err="1">
                <a:ea typeface="MS PGothic" charset="-128"/>
              </a:rPr>
              <a:t>terutama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pada</a:t>
            </a:r>
            <a:r>
              <a:rPr lang="en-US" altLang="en-US" sz="2600" dirty="0">
                <a:ea typeface="MS PGothic" charset="-128"/>
              </a:rPr>
              <a:t> Prodi </a:t>
            </a:r>
            <a:r>
              <a:rPr lang="en-US" altLang="en-US" sz="2600" dirty="0" err="1">
                <a:ea typeface="MS PGothic" charset="-128"/>
              </a:rPr>
              <a:t>bedah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untuk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menjadi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rumah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sakit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jejaring</a:t>
            </a:r>
            <a:r>
              <a:rPr lang="en-US" altLang="en-US" sz="2600" dirty="0">
                <a:ea typeface="MS PGothic" charset="-128"/>
              </a:rPr>
              <a:t>.</a:t>
            </a:r>
          </a:p>
          <a:p>
            <a:pPr>
              <a:buFont typeface="Wingdings" charset="2"/>
              <a:buChar char="Ø"/>
            </a:pPr>
            <a:r>
              <a:rPr lang="en-US" altLang="en-US" sz="2600" dirty="0" err="1">
                <a:ea typeface="MS PGothic" charset="-128"/>
              </a:rPr>
              <a:t>tersebarnya</a:t>
            </a:r>
            <a:r>
              <a:rPr lang="en-US" altLang="en-US" sz="2600" dirty="0">
                <a:ea typeface="MS PGothic" charset="-128"/>
              </a:rPr>
              <a:t> Alumni di </a:t>
            </a:r>
            <a:r>
              <a:rPr lang="en-US" altLang="en-US" sz="2600" dirty="0" err="1">
                <a:ea typeface="MS PGothic" charset="-128"/>
              </a:rPr>
              <a:t>berbagai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penjuru</a:t>
            </a:r>
            <a:r>
              <a:rPr lang="en-US" altLang="en-US" sz="2600" dirty="0">
                <a:ea typeface="MS PGothic" charset="-128"/>
              </a:rPr>
              <a:t> </a:t>
            </a:r>
            <a:r>
              <a:rPr lang="en-US" altLang="en-US" sz="2600" dirty="0" err="1">
                <a:ea typeface="MS PGothic" charset="-128"/>
              </a:rPr>
              <a:t>daerah</a:t>
            </a:r>
            <a:endParaRPr lang="en-US" altLang="en-US" sz="2600" dirty="0">
              <a:ea typeface="MS PGothic" charset="-128"/>
            </a:endParaRP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/>
              <a:t>: 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r>
              <a:rPr lang="fr-FR" sz="2800" dirty="0" err="1"/>
              <a:t>Kurangnya</a:t>
            </a:r>
            <a:r>
              <a:rPr lang="fr-FR" sz="2800" dirty="0"/>
              <a:t> </a:t>
            </a:r>
            <a:r>
              <a:rPr lang="fr-FR" sz="2800" dirty="0" err="1"/>
              <a:t>animo</a:t>
            </a:r>
            <a:r>
              <a:rPr lang="fr-FR" sz="2800" dirty="0"/>
              <a:t> </a:t>
            </a:r>
            <a:r>
              <a:rPr lang="fr-FR" sz="2800" dirty="0" err="1"/>
              <a:t>calon</a:t>
            </a:r>
            <a:r>
              <a:rPr lang="fr-FR" sz="2800" dirty="0"/>
              <a:t> </a:t>
            </a:r>
            <a:r>
              <a:rPr lang="fr-FR" sz="2800" dirty="0" err="1"/>
              <a:t>peserta</a:t>
            </a:r>
            <a:r>
              <a:rPr lang="fr-FR" sz="2800" dirty="0"/>
              <a:t> </a:t>
            </a:r>
            <a:r>
              <a:rPr lang="fr-FR" sz="2800" dirty="0" err="1"/>
              <a:t>didik</a:t>
            </a:r>
            <a:r>
              <a:rPr lang="fr-FR" sz="2800" dirty="0"/>
              <a:t> dari kota </a:t>
            </a:r>
            <a:r>
              <a:rPr lang="fr-FR" sz="2800" dirty="0" err="1"/>
              <a:t>besar</a:t>
            </a:r>
            <a:r>
              <a:rPr lang="fr-FR" sz="2800" dirty="0"/>
              <a:t> </a:t>
            </a:r>
            <a:r>
              <a:rPr lang="fr-FR" sz="2800" dirty="0" err="1"/>
              <a:t>untuk</a:t>
            </a:r>
            <a:r>
              <a:rPr lang="fr-FR" sz="2800" dirty="0"/>
              <a:t> </a:t>
            </a:r>
            <a:r>
              <a:rPr lang="fr-FR" sz="2800" dirty="0" err="1"/>
              <a:t>mengembangkan</a:t>
            </a:r>
            <a:r>
              <a:rPr lang="fr-FR" sz="2800" dirty="0"/>
              <a:t> </a:t>
            </a:r>
            <a:r>
              <a:rPr lang="fr-FR" sz="2800" dirty="0" err="1"/>
              <a:t>daerah</a:t>
            </a:r>
            <a:r>
              <a:rPr lang="fr-FR" sz="2800" dirty="0"/>
              <a:t> </a:t>
            </a:r>
            <a:r>
              <a:rPr lang="fr-FR" sz="2800" dirty="0" err="1"/>
              <a:t>tertinggal</a:t>
            </a:r>
            <a:r>
              <a:rPr lang="fr-FR" sz="2800" dirty="0"/>
              <a:t>.</a:t>
            </a:r>
          </a:p>
          <a:p>
            <a:r>
              <a:rPr lang="fr-FR" sz="2800" dirty="0"/>
              <a:t>akan </a:t>
            </a:r>
            <a:r>
              <a:rPr lang="fr-FR" sz="2800" dirty="0" err="1"/>
              <a:t>masuknya</a:t>
            </a:r>
            <a:r>
              <a:rPr lang="fr-FR" sz="2800" dirty="0"/>
              <a:t> </a:t>
            </a:r>
            <a:r>
              <a:rPr lang="fr-FR" sz="2800" dirty="0" err="1"/>
              <a:t>dokter</a:t>
            </a:r>
            <a:r>
              <a:rPr lang="fr-FR" sz="2800" dirty="0"/>
              <a:t> </a:t>
            </a:r>
            <a:r>
              <a:rPr lang="fr-FR" sz="2800" dirty="0" err="1"/>
              <a:t>Spesialis</a:t>
            </a:r>
            <a:r>
              <a:rPr lang="fr-FR" sz="2800" dirty="0"/>
              <a:t> dari </a:t>
            </a:r>
            <a:r>
              <a:rPr lang="fr-FR" sz="2800" dirty="0" err="1"/>
              <a:t>luar</a:t>
            </a:r>
            <a:r>
              <a:rPr lang="fr-FR" sz="2800" dirty="0"/>
              <a:t> </a:t>
            </a:r>
            <a:r>
              <a:rPr lang="fr-FR" sz="2800" dirty="0" err="1"/>
              <a:t>negeri</a:t>
            </a:r>
            <a:r>
              <a:rPr lang="fr-FR" sz="2800" dirty="0"/>
              <a:t> (MEA)</a:t>
            </a:r>
          </a:p>
          <a:p>
            <a:r>
              <a:rPr lang="fr-FR" sz="2800" dirty="0" err="1"/>
              <a:t>Keterbatasan</a:t>
            </a:r>
            <a:r>
              <a:rPr lang="fr-FR" sz="2800" dirty="0"/>
              <a:t> </a:t>
            </a:r>
            <a:r>
              <a:rPr lang="fr-FR" sz="2800" dirty="0" err="1"/>
              <a:t>pengembangan</a:t>
            </a:r>
            <a:r>
              <a:rPr lang="fr-FR" sz="2800" dirty="0"/>
              <a:t> </a:t>
            </a:r>
            <a:r>
              <a:rPr lang="fr-FR" sz="2800" dirty="0" err="1"/>
              <a:t>pelayanan</a:t>
            </a:r>
            <a:r>
              <a:rPr lang="fr-FR" sz="2800" dirty="0"/>
              <a:t> </a:t>
            </a:r>
            <a:r>
              <a:rPr lang="fr-FR" sz="2800" dirty="0" err="1"/>
              <a:t>canggih</a:t>
            </a:r>
            <a:r>
              <a:rPr lang="fr-FR" sz="2800" dirty="0"/>
              <a:t> / </a:t>
            </a:r>
            <a:r>
              <a:rPr lang="fr-FR" sz="2800" dirty="0" err="1"/>
              <a:t>baru</a:t>
            </a:r>
            <a:r>
              <a:rPr lang="fr-FR" sz="2800" dirty="0"/>
              <a:t> </a:t>
            </a:r>
            <a:r>
              <a:rPr lang="fr-FR" sz="2800" dirty="0" err="1"/>
              <a:t>terkait</a:t>
            </a:r>
            <a:r>
              <a:rPr lang="fr-FR" sz="2800" dirty="0"/>
              <a:t> </a:t>
            </a:r>
            <a:r>
              <a:rPr lang="fr-FR" sz="2800" dirty="0" err="1"/>
              <a:t>pembiayaan</a:t>
            </a:r>
            <a:r>
              <a:rPr lang="fr-FR" sz="2800" dirty="0"/>
              <a:t> (BPJS)</a:t>
            </a:r>
          </a:p>
          <a:p>
            <a:r>
              <a:rPr lang="fr-FR" sz="2800" dirty="0" err="1"/>
              <a:t>Tingginya</a:t>
            </a:r>
            <a:r>
              <a:rPr lang="fr-FR" sz="2800" dirty="0"/>
              <a:t> </a:t>
            </a:r>
            <a:r>
              <a:rPr lang="fr-FR" sz="2800" dirty="0" err="1"/>
              <a:t>standar</a:t>
            </a:r>
            <a:r>
              <a:rPr lang="fr-FR" sz="2800" dirty="0"/>
              <a:t> </a:t>
            </a:r>
            <a:r>
              <a:rPr lang="fr-FR" sz="2800" dirty="0" err="1"/>
              <a:t>akrediatasi</a:t>
            </a:r>
            <a:r>
              <a:rPr lang="fr-FR" sz="2800" dirty="0"/>
              <a:t> </a:t>
            </a:r>
            <a:r>
              <a:rPr lang="fr-FR" sz="2800" dirty="0" err="1"/>
              <a:t>LAMPTKes</a:t>
            </a:r>
            <a:endParaRPr lang="fr-FR" sz="2800" dirty="0"/>
          </a:p>
          <a:p>
            <a:r>
              <a:rPr lang="fr-FR" sz="2800" dirty="0" err="1"/>
              <a:t>Bertambahnya</a:t>
            </a:r>
            <a:r>
              <a:rPr lang="fr-FR" sz="2800" dirty="0"/>
              <a:t> </a:t>
            </a:r>
            <a:r>
              <a:rPr lang="fr-FR" sz="2800" dirty="0" err="1"/>
              <a:t>pusat-pusat</a:t>
            </a:r>
            <a:r>
              <a:rPr lang="fr-FR" sz="2800" dirty="0"/>
              <a:t> </a:t>
            </a:r>
            <a:r>
              <a:rPr lang="fr-FR" sz="2800" dirty="0" err="1"/>
              <a:t>pendidikan</a:t>
            </a:r>
            <a:r>
              <a:rPr lang="fr-FR" sz="2800" dirty="0"/>
              <a:t> </a:t>
            </a:r>
            <a:r>
              <a:rPr lang="fr-FR" sz="2800" dirty="0" err="1"/>
              <a:t>dalam</a:t>
            </a:r>
            <a:r>
              <a:rPr lang="fr-FR" sz="2800" dirty="0"/>
              <a:t> </a:t>
            </a:r>
            <a:r>
              <a:rPr lang="fr-FR" sz="2800" dirty="0" err="1"/>
              <a:t>lingkup</a:t>
            </a:r>
            <a:r>
              <a:rPr lang="fr-FR" sz="2800" dirty="0"/>
              <a:t> </a:t>
            </a:r>
            <a:r>
              <a:rPr lang="fr-FR" sz="2800" dirty="0" err="1"/>
              <a:t>ilmu</a:t>
            </a:r>
            <a:r>
              <a:rPr lang="fr-FR" sz="2800" dirty="0"/>
              <a:t> </a:t>
            </a:r>
            <a:r>
              <a:rPr lang="fr-FR" sz="2800" dirty="0" err="1"/>
              <a:t>bedah</a:t>
            </a:r>
            <a:r>
              <a:rPr lang="fr-FR" sz="2800" dirty="0"/>
              <a:t> di </a:t>
            </a:r>
            <a:r>
              <a:rPr lang="fr-FR" sz="2800" dirty="0" err="1"/>
              <a:t>Indonesia</a:t>
            </a:r>
            <a:endParaRPr lang="fr-FR" sz="2800" dirty="0"/>
          </a:p>
          <a:p>
            <a:endParaRPr lang="fr-FR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2059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18151</TotalTime>
  <Words>567</Words>
  <Application>Microsoft Macintosh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Calibri Light</vt:lpstr>
      <vt:lpstr>Mangal</vt:lpstr>
      <vt:lpstr>MS PGothic</vt:lpstr>
      <vt:lpstr>Wingdings</vt:lpstr>
      <vt:lpstr>Arial</vt:lpstr>
      <vt:lpstr>Office Theme</vt:lpstr>
      <vt:lpstr>2_Office Theme</vt:lpstr>
      <vt:lpstr>PowerPoint Presentation</vt:lpstr>
      <vt:lpstr>Bab II. Analisis Situasi</vt:lpstr>
      <vt:lpstr>Kondisi internal: Kekuatan</vt:lpstr>
      <vt:lpstr>Kondisi internal: Kekuatan</vt:lpstr>
      <vt:lpstr>Kondisi internal: Kekuatan</vt:lpstr>
      <vt:lpstr>Kondisi internal: Kelemahan</vt:lpstr>
      <vt:lpstr>Kondisi eskternal: Peluang</vt:lpstr>
      <vt:lpstr>Kondisi eksternal: Ancaman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Rosadi Seswandhana</cp:lastModifiedBy>
  <cp:revision>163</cp:revision>
  <dcterms:created xsi:type="dcterms:W3CDTF">2016-10-06T12:46:54Z</dcterms:created>
  <dcterms:modified xsi:type="dcterms:W3CDTF">2017-11-30T07:11:05Z</dcterms:modified>
</cp:coreProperties>
</file>