
<file path=[Content_Types].xml><?xml version="1.0" encoding="utf-8"?>
<Types xmlns="http://schemas.openxmlformats.org/package/2006/content-types">
  <Default Extension="xml" ContentType="application/xml"/>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4" r:id="rId4"/>
    <p:sldId id="258" r:id="rId5"/>
    <p:sldId id="259" r:id="rId6"/>
    <p:sldId id="261" r:id="rId7"/>
    <p:sldId id="262" r:id="rId8"/>
    <p:sldId id="263"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95037" autoAdjust="0"/>
  </p:normalViewPr>
  <p:slideViewPr>
    <p:cSldViewPr>
      <p:cViewPr varScale="1">
        <p:scale>
          <a:sx n="88" d="100"/>
          <a:sy n="88" d="100"/>
        </p:scale>
        <p:origin x="920" y="176"/>
      </p:cViewPr>
      <p:guideLst>
        <p:guide orient="horz" pos="1620"/>
        <p:guide pos="2880"/>
        <p:guide orient="horz"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8488AD-055E-40B6-BC55-6849BA757B06}" type="datetimeFigureOut">
              <a:rPr lang="en-US" smtClean="0"/>
              <a:t>12/5/17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5C5713-60F7-412D-8EC4-B130E5A1BAA5}" type="slidenum">
              <a:rPr lang="en-US" smtClean="0"/>
              <a:t>‹#›</a:t>
            </a:fld>
            <a:endParaRPr lang="en-US"/>
          </a:p>
        </p:txBody>
      </p:sp>
    </p:spTree>
    <p:extLst>
      <p:ext uri="{BB962C8B-B14F-4D97-AF65-F5344CB8AC3E}">
        <p14:creationId xmlns:p14="http://schemas.microsoft.com/office/powerpoint/2010/main" val="1925892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UGM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3581400" y="2130426"/>
            <a:ext cx="4876800" cy="1470025"/>
          </a:xfrm>
        </p:spPr>
        <p:txBody>
          <a:bodyPr>
            <a:noAutofit/>
          </a:bodyPr>
          <a:lstStyle>
            <a:lvl1pPr>
              <a:defRPr sz="3600">
                <a:latin typeface="Franklin Gothic Demi Cond" pitchFamily="34" charset="0"/>
              </a:defRPr>
            </a:lvl1pPr>
          </a:lstStyle>
          <a:p>
            <a:r>
              <a:rPr lang="en-US" dirty="0"/>
              <a:t>Click to edit Master title style</a:t>
            </a:r>
          </a:p>
        </p:txBody>
      </p:sp>
      <p:sp>
        <p:nvSpPr>
          <p:cNvPr id="3" name="Subtitle 2"/>
          <p:cNvSpPr>
            <a:spLocks noGrp="1"/>
          </p:cNvSpPr>
          <p:nvPr>
            <p:ph type="subTitle" idx="1"/>
          </p:nvPr>
        </p:nvSpPr>
        <p:spPr>
          <a:xfrm>
            <a:off x="4572000" y="3886200"/>
            <a:ext cx="3200400" cy="17526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D97B9387-B6B7-4A26-9D0C-7B52CDF2BAE0}" type="datetimeFigureOut">
              <a:rPr lang="en-US" smtClean="0"/>
              <a:t>12/5/17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2F4E54-3D4A-4E8F-BC8D-89BEF9CE1BA6}" type="slidenum">
              <a:rPr lang="en-US" smtClean="0"/>
              <a:t>‹#›</a:t>
            </a:fld>
            <a:endParaRPr lang="en-US"/>
          </a:p>
        </p:txBody>
      </p:sp>
    </p:spTree>
    <p:extLst>
      <p:ext uri="{BB962C8B-B14F-4D97-AF65-F5344CB8AC3E}">
        <p14:creationId xmlns:p14="http://schemas.microsoft.com/office/powerpoint/2010/main" val="3451791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386"/>
            <a:ext cx="9144000" cy="6855229"/>
          </a:xfrm>
          <a:prstGeom prst="rect">
            <a:avLst/>
          </a:prstGeom>
        </p:spPr>
      </p:pic>
      <p:sp>
        <p:nvSpPr>
          <p:cNvPr id="2" name="Title 1"/>
          <p:cNvSpPr>
            <a:spLocks noGrp="1"/>
          </p:cNvSpPr>
          <p:nvPr>
            <p:ph type="title"/>
          </p:nvPr>
        </p:nvSpPr>
        <p:spPr>
          <a:xfrm>
            <a:off x="228600" y="274637"/>
            <a:ext cx="4876800" cy="614363"/>
          </a:xfrm>
        </p:spPr>
        <p:txBody>
          <a:bodyPr>
            <a:noAutofit/>
          </a:bodyPr>
          <a:lstStyle>
            <a:lvl1pPr>
              <a:defRPr sz="3200">
                <a:latin typeface="Franklin Gothic Demi Cond" pitchFamily="34" charset="0"/>
              </a:defRPr>
            </a:lvl1pPr>
          </a:lstStyle>
          <a:p>
            <a:endParaRPr lang="en-US" dirty="0"/>
          </a:p>
        </p:txBody>
      </p:sp>
      <p:sp>
        <p:nvSpPr>
          <p:cNvPr id="3" name="Content Placeholder 2"/>
          <p:cNvSpPr>
            <a:spLocks noGrp="1"/>
          </p:cNvSpPr>
          <p:nvPr>
            <p:ph idx="1"/>
          </p:nvPr>
        </p:nvSpPr>
        <p:spPr>
          <a:xfrm>
            <a:off x="228600" y="1193801"/>
            <a:ext cx="8686800" cy="4932364"/>
          </a:xfrm>
        </p:spPr>
        <p:txBody>
          <a:bodyPr/>
          <a:lstStyle>
            <a:lvl1pPr>
              <a:defRPr>
                <a:latin typeface="Franklin Gothic Medium Cond" pitchFamily="34" charset="0"/>
              </a:defRPr>
            </a:lvl1pPr>
            <a:lvl2pPr>
              <a:defRPr>
                <a:latin typeface="Franklin Gothic Medium Cond" pitchFamily="34" charset="0"/>
              </a:defRPr>
            </a:lvl2pPr>
            <a:lvl3pPr>
              <a:defRPr>
                <a:latin typeface="Franklin Gothic Medium Cond" pitchFamily="34" charset="0"/>
              </a:defRPr>
            </a:lvl3pPr>
            <a:lvl4pPr>
              <a:defRPr>
                <a:latin typeface="Franklin Gothic Medium Cond" pitchFamily="34" charset="0"/>
              </a:defRPr>
            </a:lvl4pPr>
            <a:lvl5pPr>
              <a:defRPr>
                <a:latin typeface="Franklin Gothic Medium Cond"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97B9387-B6B7-4A26-9D0C-7B52CDF2BAE0}" type="datetimeFigureOut">
              <a:rPr lang="en-US" smtClean="0"/>
              <a:t>12/5/17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2F4E54-3D4A-4E8F-BC8D-89BEF9CE1BA6}" type="slidenum">
              <a:rPr lang="en-US" smtClean="0"/>
              <a:t>‹#›</a:t>
            </a:fld>
            <a:endParaRPr lang="en-US"/>
          </a:p>
        </p:txBody>
      </p:sp>
    </p:spTree>
    <p:extLst>
      <p:ext uri="{BB962C8B-B14F-4D97-AF65-F5344CB8AC3E}">
        <p14:creationId xmlns:p14="http://schemas.microsoft.com/office/powerpoint/2010/main" val="50415275"/>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7B9387-B6B7-4A26-9D0C-7B52CDF2BAE0}" type="datetimeFigureOut">
              <a:rPr lang="en-US" smtClean="0"/>
              <a:t>12/5/17</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2F4E54-3D4A-4E8F-BC8D-89BEF9CE1BA6}" type="slidenum">
              <a:rPr lang="en-US" smtClean="0"/>
              <a:t>‹#›</a:t>
            </a:fld>
            <a:endParaRPr lang="en-US"/>
          </a:p>
        </p:txBody>
      </p:sp>
    </p:spTree>
    <p:extLst>
      <p:ext uri="{BB962C8B-B14F-4D97-AF65-F5344CB8AC3E}">
        <p14:creationId xmlns:p14="http://schemas.microsoft.com/office/powerpoint/2010/main" val="746906870"/>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57600" y="2873376"/>
            <a:ext cx="4876800" cy="2079624"/>
          </a:xfrm>
        </p:spPr>
        <p:txBody>
          <a:bodyPr/>
          <a:lstStyle/>
          <a:p>
            <a:r>
              <a:rPr lang="en-US" sz="4000" b="1">
                <a:latin typeface="Franklin Gothic Medium Cond" pitchFamily="34" charset="0"/>
              </a:rPr>
              <a:t>RENSTRA DEPARTEMEN ILMU BEDAH </a:t>
            </a:r>
            <a:br>
              <a:rPr lang="en-US" sz="4000" b="1">
                <a:latin typeface="Franklin Gothic Medium Cond" pitchFamily="34" charset="0"/>
              </a:rPr>
            </a:br>
            <a:r>
              <a:rPr lang="en-US" sz="4000" b="1">
                <a:latin typeface="Franklin Gothic Medium Cond" pitchFamily="34" charset="0"/>
              </a:rPr>
              <a:t>2018-2022</a:t>
            </a:r>
            <a:endParaRPr lang="en-US" sz="4000" b="1" dirty="0">
              <a:latin typeface="Franklin Gothic Medium Cond" pitchFamily="34" charset="0"/>
            </a:endParaRPr>
          </a:p>
        </p:txBody>
      </p:sp>
    </p:spTree>
    <p:extLst>
      <p:ext uri="{BB962C8B-B14F-4D97-AF65-F5344CB8AC3E}">
        <p14:creationId xmlns:p14="http://schemas.microsoft.com/office/powerpoint/2010/main" val="3311878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4267200" cy="857250"/>
          </a:xfrm>
        </p:spPr>
        <p:txBody>
          <a:bodyPr/>
          <a:lstStyle/>
          <a:p>
            <a:r>
              <a:rPr lang="en-US" dirty="0" err="1" smtClean="0"/>
              <a:t>Tujuan</a:t>
            </a:r>
            <a:endParaRPr lang="en-US" dirty="0"/>
          </a:p>
        </p:txBody>
      </p:sp>
      <p:sp>
        <p:nvSpPr>
          <p:cNvPr id="3" name="Content Placeholder 2"/>
          <p:cNvSpPr>
            <a:spLocks noGrp="1"/>
          </p:cNvSpPr>
          <p:nvPr>
            <p:ph idx="1"/>
          </p:nvPr>
        </p:nvSpPr>
        <p:spPr>
          <a:xfrm>
            <a:off x="228600" y="1543051"/>
            <a:ext cx="8426003" cy="4781549"/>
          </a:xfrm>
          <a:solidFill>
            <a:schemeClr val="bg1"/>
          </a:solidFill>
        </p:spPr>
        <p:txBody>
          <a:bodyPr>
            <a:noAutofit/>
          </a:bodyPr>
          <a:lstStyle/>
          <a:p>
            <a:r>
              <a:rPr lang="en-US" sz="2600" dirty="0" err="1"/>
              <a:t>Menghasilkan</a:t>
            </a:r>
            <a:r>
              <a:rPr lang="en-US" sz="2600" dirty="0"/>
              <a:t> </a:t>
            </a:r>
            <a:r>
              <a:rPr lang="en-US" sz="2600" dirty="0" err="1"/>
              <a:t>lulusan</a:t>
            </a:r>
            <a:r>
              <a:rPr lang="en-US" sz="2600" dirty="0"/>
              <a:t> yang </a:t>
            </a:r>
            <a:r>
              <a:rPr lang="en-US" sz="2600" dirty="0" err="1"/>
              <a:t>mampu</a:t>
            </a:r>
            <a:r>
              <a:rPr lang="en-US" sz="2600" dirty="0"/>
              <a:t> menjadi </a:t>
            </a:r>
            <a:r>
              <a:rPr lang="en-US" sz="2600" dirty="0" err="1"/>
              <a:t>agen</a:t>
            </a:r>
            <a:r>
              <a:rPr lang="en-US" sz="2600" dirty="0"/>
              <a:t> </a:t>
            </a:r>
            <a:r>
              <a:rPr lang="en-US" sz="2600" dirty="0" err="1"/>
              <a:t>perubahan</a:t>
            </a:r>
            <a:r>
              <a:rPr lang="en-US" sz="2600" dirty="0"/>
              <a:t> di </a:t>
            </a:r>
            <a:r>
              <a:rPr lang="en-US" sz="2600" dirty="0" err="1"/>
              <a:t>bidang</a:t>
            </a:r>
            <a:r>
              <a:rPr lang="en-US" sz="2600" dirty="0"/>
              <a:t> </a:t>
            </a:r>
            <a:r>
              <a:rPr lang="en-US" sz="2600" dirty="0" err="1"/>
              <a:t>kedokteran</a:t>
            </a:r>
            <a:r>
              <a:rPr lang="en-US" sz="2600" dirty="0"/>
              <a:t> </a:t>
            </a:r>
            <a:r>
              <a:rPr lang="en-US" sz="2600" dirty="0" err="1" smtClean="0"/>
              <a:t>bedah</a:t>
            </a:r>
            <a:r>
              <a:rPr lang="en-US" sz="2600" dirty="0" smtClean="0"/>
              <a:t>;</a:t>
            </a:r>
            <a:endParaRPr lang="en-US" sz="2600" dirty="0"/>
          </a:p>
          <a:p>
            <a:r>
              <a:rPr lang="en-US" sz="2600" dirty="0" err="1"/>
              <a:t>Menghasilkan</a:t>
            </a:r>
            <a:r>
              <a:rPr lang="en-US" sz="2600" dirty="0"/>
              <a:t> </a:t>
            </a:r>
            <a:r>
              <a:rPr lang="en-US" sz="2600" dirty="0" err="1"/>
              <a:t>penelitian</a:t>
            </a:r>
            <a:r>
              <a:rPr lang="en-US" sz="2600" dirty="0"/>
              <a:t> </a:t>
            </a:r>
            <a:r>
              <a:rPr lang="en-US" sz="2600" dirty="0" err="1"/>
              <a:t>kedokteran</a:t>
            </a:r>
            <a:r>
              <a:rPr lang="en-US" sz="2600" dirty="0"/>
              <a:t> </a:t>
            </a:r>
            <a:r>
              <a:rPr lang="en-US" sz="2600" dirty="0" err="1" smtClean="0"/>
              <a:t>bedah</a:t>
            </a:r>
            <a:r>
              <a:rPr lang="en-US" sz="2600" dirty="0" smtClean="0"/>
              <a:t> </a:t>
            </a:r>
            <a:r>
              <a:rPr lang="en-US" sz="2600" dirty="0"/>
              <a:t>yang menjadi </a:t>
            </a:r>
            <a:r>
              <a:rPr lang="en-US" sz="2600" dirty="0" err="1"/>
              <a:t>rujukan</a:t>
            </a:r>
            <a:r>
              <a:rPr lang="en-US" sz="2600" dirty="0"/>
              <a:t> </a:t>
            </a:r>
            <a:r>
              <a:rPr lang="en-US" sz="2600" dirty="0" err="1"/>
              <a:t>nasional</a:t>
            </a:r>
            <a:r>
              <a:rPr lang="en-US" sz="2600" dirty="0"/>
              <a:t> </a:t>
            </a:r>
            <a:r>
              <a:rPr lang="en-US" sz="2600" dirty="0" err="1"/>
              <a:t>dan</a:t>
            </a:r>
            <a:r>
              <a:rPr lang="en-US" sz="2600" dirty="0"/>
              <a:t> </a:t>
            </a:r>
            <a:r>
              <a:rPr lang="en-US" sz="2600" dirty="0" err="1"/>
              <a:t>internasional</a:t>
            </a:r>
            <a:r>
              <a:rPr lang="en-US" sz="2600" dirty="0"/>
              <a:t> yang </a:t>
            </a:r>
            <a:r>
              <a:rPr lang="en-US" sz="2600" dirty="0" err="1"/>
              <a:t>berwawasan</a:t>
            </a:r>
            <a:r>
              <a:rPr lang="en-US" sz="2600" dirty="0"/>
              <a:t> </a:t>
            </a:r>
            <a:r>
              <a:rPr lang="en-US" sz="2600" dirty="0" err="1"/>
              <a:t>lingkungan</a:t>
            </a:r>
            <a:r>
              <a:rPr lang="en-US" sz="2600" dirty="0" smtClean="0"/>
              <a:t>;</a:t>
            </a:r>
          </a:p>
          <a:p>
            <a:r>
              <a:rPr lang="en-US" sz="2600" dirty="0" err="1" smtClean="0"/>
              <a:t>Mendorong</a:t>
            </a:r>
            <a:r>
              <a:rPr lang="en-US" sz="2600" dirty="0" smtClean="0"/>
              <a:t> </a:t>
            </a:r>
            <a:r>
              <a:rPr lang="en-US" sz="2600" dirty="0" err="1" smtClean="0"/>
              <a:t>pelayanan</a:t>
            </a:r>
            <a:r>
              <a:rPr lang="en-US" sz="2600" dirty="0" smtClean="0"/>
              <a:t> </a:t>
            </a:r>
            <a:r>
              <a:rPr lang="en-US" sz="2600" dirty="0" err="1" smtClean="0"/>
              <a:t>kedokteran</a:t>
            </a:r>
            <a:r>
              <a:rPr lang="en-US" sz="2600" dirty="0" smtClean="0"/>
              <a:t> </a:t>
            </a:r>
            <a:r>
              <a:rPr lang="en-US" sz="2600" dirty="0" err="1" smtClean="0"/>
              <a:t>bedah</a:t>
            </a:r>
            <a:r>
              <a:rPr lang="en-US" sz="2600" dirty="0" smtClean="0"/>
              <a:t> yang </a:t>
            </a:r>
            <a:r>
              <a:rPr lang="en-US" sz="2600" dirty="0" err="1" smtClean="0"/>
              <a:t>paripurna</a:t>
            </a:r>
            <a:r>
              <a:rPr lang="en-US" sz="2600" dirty="0" smtClean="0"/>
              <a:t> </a:t>
            </a:r>
            <a:r>
              <a:rPr lang="en-US" sz="2600" dirty="0" err="1" smtClean="0"/>
              <a:t>untuk</a:t>
            </a:r>
            <a:r>
              <a:rPr lang="en-US" sz="2600" dirty="0" smtClean="0"/>
              <a:t> </a:t>
            </a:r>
            <a:r>
              <a:rPr lang="en-US" sz="2600" dirty="0" err="1" smtClean="0"/>
              <a:t>memenuhi</a:t>
            </a:r>
            <a:r>
              <a:rPr lang="en-US" sz="2600" dirty="0" smtClean="0"/>
              <a:t> </a:t>
            </a:r>
            <a:r>
              <a:rPr lang="en-US" sz="2600" dirty="0" err="1" smtClean="0"/>
              <a:t>kebutuhan</a:t>
            </a:r>
            <a:r>
              <a:rPr lang="en-US" sz="2600" dirty="0" smtClean="0"/>
              <a:t> </a:t>
            </a:r>
            <a:r>
              <a:rPr lang="en-US" sz="2600" dirty="0" err="1" smtClean="0"/>
              <a:t>masyarakat</a:t>
            </a:r>
            <a:r>
              <a:rPr lang="en-US" sz="2600" dirty="0" smtClean="0"/>
              <a:t>  </a:t>
            </a:r>
            <a:r>
              <a:rPr lang="en-US" sz="2600" dirty="0" err="1" smtClean="0"/>
              <a:t>sesuai</a:t>
            </a:r>
            <a:r>
              <a:rPr lang="en-US" sz="2600" dirty="0" smtClean="0"/>
              <a:t> </a:t>
            </a:r>
            <a:r>
              <a:rPr lang="en-US" sz="2600" dirty="0" err="1" smtClean="0"/>
              <a:t>dengan</a:t>
            </a:r>
            <a:r>
              <a:rPr lang="en-US" sz="2600" dirty="0" smtClean="0"/>
              <a:t> </a:t>
            </a:r>
            <a:r>
              <a:rPr lang="en-US" sz="2600" dirty="0" err="1" smtClean="0"/>
              <a:t>perkembangan</a:t>
            </a:r>
            <a:r>
              <a:rPr lang="en-US" sz="2600" dirty="0" smtClean="0"/>
              <a:t> </a:t>
            </a:r>
            <a:r>
              <a:rPr lang="en-US" sz="2600" dirty="0" err="1" smtClean="0"/>
              <a:t>ilmu</a:t>
            </a:r>
            <a:r>
              <a:rPr lang="en-US" sz="2600" dirty="0" smtClean="0"/>
              <a:t> </a:t>
            </a:r>
            <a:r>
              <a:rPr lang="en-US" sz="2600" dirty="0" err="1" smtClean="0"/>
              <a:t>pengetahuan</a:t>
            </a:r>
            <a:r>
              <a:rPr lang="en-US" sz="2600" dirty="0" smtClean="0"/>
              <a:t>, </a:t>
            </a:r>
            <a:r>
              <a:rPr lang="en-US" sz="2600" dirty="0" err="1" smtClean="0"/>
              <a:t>teknologi</a:t>
            </a:r>
            <a:r>
              <a:rPr lang="en-US" sz="2600" dirty="0" smtClean="0"/>
              <a:t> </a:t>
            </a:r>
            <a:r>
              <a:rPr lang="en-US" sz="2600" dirty="0" err="1" smtClean="0"/>
              <a:t>dan</a:t>
            </a:r>
            <a:r>
              <a:rPr lang="en-US" sz="2600" dirty="0" smtClean="0"/>
              <a:t> </a:t>
            </a:r>
            <a:r>
              <a:rPr lang="en-US" sz="2600" dirty="0" err="1" smtClean="0"/>
              <a:t>teknik</a:t>
            </a:r>
            <a:r>
              <a:rPr lang="en-US" sz="2600" dirty="0" smtClean="0"/>
              <a:t> </a:t>
            </a:r>
            <a:r>
              <a:rPr lang="en-US" sz="2600" dirty="0" err="1" smtClean="0"/>
              <a:t>bedah</a:t>
            </a:r>
            <a:r>
              <a:rPr lang="en-US" sz="2600" dirty="0" smtClean="0"/>
              <a:t> </a:t>
            </a:r>
            <a:r>
              <a:rPr lang="en-US" sz="2600" dirty="0" err="1" smtClean="0"/>
              <a:t>terkini</a:t>
            </a:r>
            <a:endParaRPr lang="en-US" sz="2600" dirty="0"/>
          </a:p>
          <a:p>
            <a:r>
              <a:rPr lang="en-US" sz="2600" dirty="0" err="1"/>
              <a:t>Mendorong</a:t>
            </a:r>
            <a:r>
              <a:rPr lang="en-US" sz="2600" dirty="0"/>
              <a:t> </a:t>
            </a:r>
            <a:r>
              <a:rPr lang="en-US" sz="2600" dirty="0" err="1"/>
              <a:t>kemandirian</a:t>
            </a:r>
            <a:r>
              <a:rPr lang="en-US" sz="2600" dirty="0"/>
              <a:t> </a:t>
            </a:r>
            <a:r>
              <a:rPr lang="en-US" sz="2600" dirty="0" err="1"/>
              <a:t>dan</a:t>
            </a:r>
            <a:r>
              <a:rPr lang="en-US" sz="2600" dirty="0"/>
              <a:t> </a:t>
            </a:r>
            <a:r>
              <a:rPr lang="en-US" sz="2600" dirty="0" err="1"/>
              <a:t>kesejahteraan</a:t>
            </a:r>
            <a:r>
              <a:rPr lang="en-US" sz="2600" dirty="0"/>
              <a:t> </a:t>
            </a:r>
            <a:r>
              <a:rPr lang="en-US" sz="2600" dirty="0" err="1"/>
              <a:t>masyarakat</a:t>
            </a:r>
            <a:r>
              <a:rPr lang="en-US" sz="2600" dirty="0"/>
              <a:t> </a:t>
            </a:r>
            <a:r>
              <a:rPr lang="en-US" sz="2600" dirty="0" err="1"/>
              <a:t>secara</a:t>
            </a:r>
            <a:r>
              <a:rPr lang="en-US" sz="2600" dirty="0"/>
              <a:t> </a:t>
            </a:r>
            <a:r>
              <a:rPr lang="en-US" sz="2600" dirty="0" err="1"/>
              <a:t>berkelanjutan</a:t>
            </a:r>
            <a:r>
              <a:rPr lang="en-US" sz="2600" dirty="0"/>
              <a:t> </a:t>
            </a:r>
            <a:r>
              <a:rPr lang="en-US" sz="2600" dirty="0" err="1"/>
              <a:t>melalui</a:t>
            </a:r>
            <a:r>
              <a:rPr lang="en-US" sz="2600" dirty="0"/>
              <a:t> </a:t>
            </a:r>
            <a:r>
              <a:rPr lang="en-US" sz="2600" dirty="0" err="1"/>
              <a:t>pengabdian</a:t>
            </a:r>
            <a:r>
              <a:rPr lang="en-US" sz="2600" dirty="0"/>
              <a:t> </a:t>
            </a:r>
            <a:r>
              <a:rPr lang="en-US" sz="2600" dirty="0" err="1"/>
              <a:t>masyarakat</a:t>
            </a:r>
            <a:r>
              <a:rPr lang="en-US" sz="2600" dirty="0"/>
              <a:t>;</a:t>
            </a:r>
          </a:p>
          <a:p>
            <a:r>
              <a:rPr lang="en-US" sz="2600" dirty="0" err="1"/>
              <a:t>Meningkatkan</a:t>
            </a:r>
            <a:r>
              <a:rPr lang="en-US" sz="2600" dirty="0"/>
              <a:t> </a:t>
            </a:r>
            <a:r>
              <a:rPr lang="en-US" sz="2600" dirty="0" err="1"/>
              <a:t>kesehatan</a:t>
            </a:r>
            <a:r>
              <a:rPr lang="en-US" sz="2600" dirty="0"/>
              <a:t> </a:t>
            </a:r>
            <a:r>
              <a:rPr lang="en-US" sz="2600" dirty="0" err="1"/>
              <a:t>dan</a:t>
            </a:r>
            <a:r>
              <a:rPr lang="en-US" sz="2600" dirty="0"/>
              <a:t> </a:t>
            </a:r>
            <a:r>
              <a:rPr lang="en-US" sz="2600" dirty="0" err="1"/>
              <a:t>kesejahteraan</a:t>
            </a:r>
            <a:r>
              <a:rPr lang="en-US" sz="2600" dirty="0"/>
              <a:t> </a:t>
            </a:r>
            <a:r>
              <a:rPr lang="en-US" sz="2600" dirty="0" err="1"/>
              <a:t>sivitas</a:t>
            </a:r>
            <a:r>
              <a:rPr lang="en-US" sz="2600" dirty="0"/>
              <a:t> </a:t>
            </a:r>
            <a:r>
              <a:rPr lang="en-US" sz="2600" dirty="0" err="1"/>
              <a:t>akademika</a:t>
            </a:r>
            <a:r>
              <a:rPr lang="en-US" sz="2600" dirty="0"/>
              <a:t> </a:t>
            </a:r>
            <a:r>
              <a:rPr lang="en-US" sz="2600" dirty="0" err="1"/>
              <a:t>dan</a:t>
            </a:r>
            <a:r>
              <a:rPr lang="en-US" sz="2600" dirty="0"/>
              <a:t> </a:t>
            </a:r>
            <a:r>
              <a:rPr lang="en-US" sz="2600" dirty="0" err="1"/>
              <a:t>sivitas</a:t>
            </a:r>
            <a:r>
              <a:rPr lang="en-US" sz="2600" dirty="0"/>
              <a:t> </a:t>
            </a:r>
            <a:r>
              <a:rPr lang="en-US" sz="2600" dirty="0" err="1"/>
              <a:t>hospitalia</a:t>
            </a:r>
            <a:r>
              <a:rPr lang="en-US" sz="2600" dirty="0" smtClean="0"/>
              <a:t>.</a:t>
            </a:r>
            <a:endParaRPr lang="en-US" sz="2600" dirty="0"/>
          </a:p>
        </p:txBody>
      </p:sp>
    </p:spTree>
    <p:extLst>
      <p:ext uri="{BB962C8B-B14F-4D97-AF65-F5344CB8AC3E}">
        <p14:creationId xmlns:p14="http://schemas.microsoft.com/office/powerpoint/2010/main" val="1642990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57250"/>
            <a:ext cx="8229600" cy="857250"/>
          </a:xfrm>
        </p:spPr>
        <p:txBody>
          <a:bodyPr/>
          <a:lstStyle/>
          <a:p>
            <a:r>
              <a:rPr lang="en-US" dirty="0" smtClean="0"/>
              <a:t>Milestones 2018-2022</a:t>
            </a:r>
            <a:endParaRPr lang="en-US" dirty="0"/>
          </a:p>
        </p:txBody>
      </p:sp>
      <p:sp>
        <p:nvSpPr>
          <p:cNvPr id="3" name="Content Placeholder 2"/>
          <p:cNvSpPr>
            <a:spLocks noGrp="1"/>
          </p:cNvSpPr>
          <p:nvPr>
            <p:ph idx="1"/>
          </p:nvPr>
        </p:nvSpPr>
        <p:spPr>
          <a:xfrm>
            <a:off x="270456" y="1714500"/>
            <a:ext cx="8416344" cy="4610099"/>
          </a:xfrm>
          <a:solidFill>
            <a:schemeClr val="bg1"/>
          </a:solidFill>
        </p:spPr>
        <p:txBody>
          <a:bodyPr>
            <a:noAutofit/>
          </a:bodyPr>
          <a:lstStyle/>
          <a:p>
            <a:r>
              <a:rPr lang="en-US" sz="1800" dirty="0" err="1"/>
              <a:t>Kampus</a:t>
            </a:r>
            <a:r>
              <a:rPr lang="en-US" sz="1800" dirty="0"/>
              <a:t> </a:t>
            </a:r>
            <a:r>
              <a:rPr lang="en-US" sz="1800" dirty="0" err="1"/>
              <a:t>sehat</a:t>
            </a:r>
            <a:r>
              <a:rPr lang="en-US" sz="1800" dirty="0"/>
              <a:t> (</a:t>
            </a:r>
            <a:r>
              <a:rPr lang="en-US" sz="1800" i="1" dirty="0"/>
              <a:t>health promoting campus</a:t>
            </a:r>
            <a:r>
              <a:rPr lang="en-US" sz="1800" dirty="0"/>
              <a:t>) </a:t>
            </a:r>
          </a:p>
          <a:p>
            <a:r>
              <a:rPr lang="en-US" sz="1800" dirty="0" err="1"/>
              <a:t>Bahan</a:t>
            </a:r>
            <a:r>
              <a:rPr lang="en-US" sz="1800" dirty="0"/>
              <a:t> ajar/</a:t>
            </a:r>
            <a:r>
              <a:rPr lang="en-US" sz="1800" dirty="0" err="1"/>
              <a:t>teknologi</a:t>
            </a:r>
            <a:r>
              <a:rPr lang="en-US" sz="1800" dirty="0"/>
              <a:t> </a:t>
            </a:r>
            <a:r>
              <a:rPr lang="en-US" sz="1800" dirty="0" err="1"/>
              <a:t>pendidikan</a:t>
            </a:r>
            <a:r>
              <a:rPr lang="en-US" sz="1800" dirty="0"/>
              <a:t> </a:t>
            </a:r>
            <a:r>
              <a:rPr lang="en-US" sz="1800" dirty="0" err="1"/>
              <a:t>dikembangkan</a:t>
            </a:r>
            <a:r>
              <a:rPr lang="en-US" sz="1800" dirty="0"/>
              <a:t> </a:t>
            </a:r>
            <a:r>
              <a:rPr lang="en-US" sz="1800" dirty="0" err="1"/>
              <a:t>tiap</a:t>
            </a:r>
            <a:r>
              <a:rPr lang="en-US" sz="1800" dirty="0"/>
              <a:t> </a:t>
            </a:r>
            <a:r>
              <a:rPr lang="en-US" sz="1800" dirty="0" err="1" smtClean="0"/>
              <a:t>Divisi</a:t>
            </a:r>
            <a:r>
              <a:rPr lang="en-US" sz="1800" dirty="0" smtClean="0"/>
              <a:t> </a:t>
            </a:r>
            <a:r>
              <a:rPr lang="en-US" sz="1800" dirty="0" err="1"/>
              <a:t>sesuai</a:t>
            </a:r>
            <a:r>
              <a:rPr lang="en-US" sz="1800" dirty="0"/>
              <a:t> area </a:t>
            </a:r>
            <a:r>
              <a:rPr lang="en-US" sz="1800" dirty="0" err="1"/>
              <a:t>unggulan</a:t>
            </a:r>
            <a:r>
              <a:rPr lang="en-US" sz="1800" dirty="0"/>
              <a:t> </a:t>
            </a:r>
            <a:r>
              <a:rPr lang="en-US" sz="1800" dirty="0" err="1"/>
              <a:t>masing-masing</a:t>
            </a:r>
            <a:endParaRPr lang="en-US" sz="1800" dirty="0"/>
          </a:p>
          <a:p>
            <a:r>
              <a:rPr lang="en-US" sz="1800" i="1" dirty="0"/>
              <a:t>Personalized education </a:t>
            </a:r>
            <a:r>
              <a:rPr lang="en-US" sz="1800" dirty="0" err="1"/>
              <a:t>berbasis</a:t>
            </a:r>
            <a:r>
              <a:rPr lang="en-US" sz="1800" dirty="0"/>
              <a:t> IT </a:t>
            </a:r>
            <a:r>
              <a:rPr lang="en-US" sz="1800" dirty="0" err="1"/>
              <a:t>didukung</a:t>
            </a:r>
            <a:r>
              <a:rPr lang="en-US" sz="1800" dirty="0"/>
              <a:t> </a:t>
            </a:r>
            <a:r>
              <a:rPr lang="en-US" sz="1800" dirty="0" err="1"/>
              <a:t>pengembangan</a:t>
            </a:r>
            <a:r>
              <a:rPr lang="en-US" sz="1800" dirty="0"/>
              <a:t> </a:t>
            </a:r>
            <a:r>
              <a:rPr lang="en-US" sz="1800" i="1" dirty="0"/>
              <a:t>smart classrooms</a:t>
            </a:r>
          </a:p>
          <a:p>
            <a:r>
              <a:rPr lang="en-US" sz="1800" i="1" dirty="0" smtClean="0"/>
              <a:t>Communities of Practices </a:t>
            </a:r>
            <a:r>
              <a:rPr lang="en-US" sz="1800" dirty="0" err="1" smtClean="0"/>
              <a:t>dikembangkan</a:t>
            </a:r>
            <a:r>
              <a:rPr lang="en-US" sz="1800" dirty="0" smtClean="0"/>
              <a:t> </a:t>
            </a:r>
            <a:r>
              <a:rPr lang="en-US" sz="1800" dirty="0" err="1" smtClean="0"/>
              <a:t>dan</a:t>
            </a:r>
            <a:r>
              <a:rPr lang="en-US" sz="1800" dirty="0" smtClean="0"/>
              <a:t> </a:t>
            </a:r>
            <a:r>
              <a:rPr lang="en-US" sz="1800" dirty="0" err="1" smtClean="0"/>
              <a:t>dikelola</a:t>
            </a:r>
            <a:r>
              <a:rPr lang="en-US" sz="1800" dirty="0" smtClean="0"/>
              <a:t> </a:t>
            </a:r>
            <a:r>
              <a:rPr lang="en-US" sz="1800" dirty="0" err="1" smtClean="0"/>
              <a:t>oleh</a:t>
            </a:r>
            <a:r>
              <a:rPr lang="en-US" sz="1800" dirty="0" smtClean="0"/>
              <a:t> </a:t>
            </a:r>
            <a:r>
              <a:rPr lang="en-US" sz="1800" dirty="0" err="1" smtClean="0"/>
              <a:t>tiap</a:t>
            </a:r>
            <a:r>
              <a:rPr lang="en-US" sz="1800" dirty="0" smtClean="0"/>
              <a:t> </a:t>
            </a:r>
            <a:r>
              <a:rPr lang="en-US" sz="1800" dirty="0" err="1" smtClean="0"/>
              <a:t>divisi</a:t>
            </a:r>
            <a:endParaRPr lang="en-US" sz="1800" i="1" dirty="0" smtClean="0"/>
          </a:p>
          <a:p>
            <a:r>
              <a:rPr lang="en-US" sz="1800" dirty="0" err="1" smtClean="0"/>
              <a:t>Pengembangan</a:t>
            </a:r>
            <a:r>
              <a:rPr lang="en-US" sz="1800" dirty="0" smtClean="0"/>
              <a:t> </a:t>
            </a:r>
            <a:r>
              <a:rPr lang="en-US" sz="1800" dirty="0" err="1" smtClean="0"/>
              <a:t>kualifikasi</a:t>
            </a:r>
            <a:r>
              <a:rPr lang="en-US" sz="1800" dirty="0" smtClean="0"/>
              <a:t> </a:t>
            </a:r>
            <a:r>
              <a:rPr lang="en-US" sz="1800" dirty="0" err="1" smtClean="0"/>
              <a:t>akademik</a:t>
            </a:r>
            <a:r>
              <a:rPr lang="en-US" sz="1800" dirty="0" smtClean="0"/>
              <a:t> </a:t>
            </a:r>
            <a:r>
              <a:rPr lang="en-US" sz="1800" dirty="0" err="1" smtClean="0"/>
              <a:t>dan</a:t>
            </a:r>
            <a:r>
              <a:rPr lang="en-US" sz="1800" dirty="0" smtClean="0"/>
              <a:t> </a:t>
            </a:r>
            <a:r>
              <a:rPr lang="en-US" sz="1800" dirty="0" err="1" smtClean="0"/>
              <a:t>profesionalitas</a:t>
            </a:r>
            <a:r>
              <a:rPr lang="en-US" sz="1800" dirty="0" smtClean="0"/>
              <a:t> </a:t>
            </a:r>
            <a:r>
              <a:rPr lang="en-US" sz="1800" dirty="0" err="1" smtClean="0"/>
              <a:t>dosen</a:t>
            </a:r>
            <a:r>
              <a:rPr lang="en-US" sz="1800" dirty="0" smtClean="0"/>
              <a:t> (</a:t>
            </a:r>
            <a:r>
              <a:rPr lang="en-US" sz="1800" dirty="0" err="1" smtClean="0"/>
              <a:t>dan</a:t>
            </a:r>
            <a:r>
              <a:rPr lang="en-US" sz="1800" dirty="0" smtClean="0"/>
              <a:t> DPJP) </a:t>
            </a:r>
            <a:r>
              <a:rPr lang="en-US" sz="1800" dirty="0" err="1" smtClean="0"/>
              <a:t>sesuai</a:t>
            </a:r>
            <a:r>
              <a:rPr lang="en-US" sz="1800" dirty="0" smtClean="0"/>
              <a:t> </a:t>
            </a:r>
            <a:r>
              <a:rPr lang="en-US" sz="1800" dirty="0" err="1" smtClean="0"/>
              <a:t>kebutuhan</a:t>
            </a:r>
            <a:endParaRPr lang="en-US" sz="1800" dirty="0" smtClean="0"/>
          </a:p>
          <a:p>
            <a:r>
              <a:rPr lang="en-US" sz="1800" dirty="0" err="1" smtClean="0"/>
              <a:t>Pengembangan</a:t>
            </a:r>
            <a:r>
              <a:rPr lang="en-US" sz="1800" i="1" dirty="0" smtClean="0"/>
              <a:t> </a:t>
            </a:r>
            <a:r>
              <a:rPr lang="en-US" sz="1800" dirty="0" err="1" smtClean="0"/>
              <a:t>kerja</a:t>
            </a:r>
            <a:r>
              <a:rPr lang="en-US" sz="1800" dirty="0" smtClean="0"/>
              <a:t> </a:t>
            </a:r>
            <a:r>
              <a:rPr lang="en-US" sz="1800" dirty="0" err="1" smtClean="0"/>
              <a:t>sama</a:t>
            </a:r>
            <a:r>
              <a:rPr lang="en-US" sz="1800" dirty="0" smtClean="0"/>
              <a:t> </a:t>
            </a:r>
            <a:r>
              <a:rPr lang="en-US" sz="1800" dirty="0" err="1" smtClean="0"/>
              <a:t>dengan</a:t>
            </a:r>
            <a:r>
              <a:rPr lang="en-US" sz="1800" dirty="0" smtClean="0"/>
              <a:t> </a:t>
            </a:r>
            <a:r>
              <a:rPr lang="en-US" sz="1800" dirty="0" err="1" smtClean="0"/>
              <a:t>filantrofi</a:t>
            </a:r>
            <a:r>
              <a:rPr lang="en-US" sz="1800" dirty="0" smtClean="0"/>
              <a:t> </a:t>
            </a:r>
            <a:r>
              <a:rPr lang="en-US" sz="1800" dirty="0" err="1" smtClean="0"/>
              <a:t>atau</a:t>
            </a:r>
            <a:r>
              <a:rPr lang="en-US" sz="1800" dirty="0" smtClean="0"/>
              <a:t> diaspora</a:t>
            </a:r>
          </a:p>
          <a:p>
            <a:r>
              <a:rPr lang="en-US" sz="1800" dirty="0" smtClean="0"/>
              <a:t>Unit </a:t>
            </a:r>
            <a:r>
              <a:rPr lang="en-US" sz="1800" i="1" dirty="0"/>
              <a:t>social-</a:t>
            </a:r>
            <a:r>
              <a:rPr lang="en-US" sz="1800" i="1" dirty="0" err="1"/>
              <a:t>entrepeneurship</a:t>
            </a:r>
            <a:r>
              <a:rPr lang="en-US" sz="1800" i="1" dirty="0"/>
              <a:t> </a:t>
            </a:r>
            <a:r>
              <a:rPr lang="en-US" sz="1800" dirty="0" err="1"/>
              <a:t>berkembang</a:t>
            </a:r>
            <a:r>
              <a:rPr lang="en-US" sz="1800" dirty="0"/>
              <a:t> </a:t>
            </a:r>
            <a:r>
              <a:rPr lang="en-US" sz="1800" dirty="0" err="1"/>
              <a:t>dengan</a:t>
            </a:r>
            <a:r>
              <a:rPr lang="en-US" sz="1800" dirty="0"/>
              <a:t> </a:t>
            </a:r>
            <a:r>
              <a:rPr lang="en-US" sz="1800" dirty="0" err="1"/>
              <a:t>melibatkan</a:t>
            </a:r>
            <a:r>
              <a:rPr lang="en-US" sz="1800" dirty="0"/>
              <a:t> </a:t>
            </a:r>
            <a:r>
              <a:rPr lang="en-US" sz="1800" dirty="0" err="1"/>
              <a:t>mahasiswa</a:t>
            </a:r>
            <a:r>
              <a:rPr lang="en-US" sz="1800" dirty="0"/>
              <a:t> </a:t>
            </a:r>
            <a:r>
              <a:rPr lang="en-US" sz="1800" dirty="0" err="1"/>
              <a:t>dan</a:t>
            </a:r>
            <a:r>
              <a:rPr lang="en-US" sz="1800" dirty="0"/>
              <a:t> alumni</a:t>
            </a:r>
          </a:p>
          <a:p>
            <a:r>
              <a:rPr lang="en-US" sz="1800" dirty="0" err="1"/>
              <a:t>Pelayanan-pelayanan</a:t>
            </a:r>
            <a:r>
              <a:rPr lang="en-US" sz="1800" dirty="0"/>
              <a:t> </a:t>
            </a:r>
            <a:r>
              <a:rPr lang="en-US" sz="1800" dirty="0" err="1"/>
              <a:t>kesehatan</a:t>
            </a:r>
            <a:r>
              <a:rPr lang="en-US" sz="1800" dirty="0"/>
              <a:t> </a:t>
            </a:r>
            <a:r>
              <a:rPr lang="en-US" sz="1800" dirty="0" err="1"/>
              <a:t>unggulan</a:t>
            </a:r>
            <a:r>
              <a:rPr lang="en-US" sz="1800" dirty="0"/>
              <a:t> </a:t>
            </a:r>
            <a:r>
              <a:rPr lang="en-US" sz="1800" dirty="0" err="1"/>
              <a:t>dikembangkan</a:t>
            </a:r>
            <a:r>
              <a:rPr lang="en-US" sz="1800" dirty="0"/>
              <a:t> </a:t>
            </a:r>
            <a:r>
              <a:rPr lang="en-US" sz="1800" dirty="0" err="1"/>
              <a:t>berbasis</a:t>
            </a:r>
            <a:r>
              <a:rPr lang="en-US" sz="1800" dirty="0"/>
              <a:t> </a:t>
            </a:r>
            <a:r>
              <a:rPr lang="en-US" sz="1800" dirty="0" err="1"/>
              <a:t>riset</a:t>
            </a:r>
            <a:endParaRPr lang="en-US" sz="1800" dirty="0"/>
          </a:p>
          <a:p>
            <a:r>
              <a:rPr lang="en-US" sz="1800" dirty="0" err="1" smtClean="0"/>
              <a:t>Mengembangkan</a:t>
            </a:r>
            <a:r>
              <a:rPr lang="en-US" sz="1800" dirty="0" smtClean="0"/>
              <a:t> basis </a:t>
            </a:r>
            <a:r>
              <a:rPr lang="en-US" sz="1800" dirty="0" err="1" smtClean="0"/>
              <a:t>riset</a:t>
            </a:r>
            <a:r>
              <a:rPr lang="en-US" sz="1800" dirty="0" smtClean="0"/>
              <a:t> yang </a:t>
            </a:r>
            <a:r>
              <a:rPr lang="en-US" sz="1800" dirty="0" err="1" smtClean="0"/>
              <a:t>mendukung</a:t>
            </a:r>
            <a:r>
              <a:rPr lang="en-US" sz="1800" dirty="0" smtClean="0"/>
              <a:t> </a:t>
            </a:r>
            <a:r>
              <a:rPr lang="en-US" sz="1800" dirty="0" err="1" smtClean="0"/>
              <a:t>kebijakan</a:t>
            </a:r>
            <a:r>
              <a:rPr lang="en-US" sz="1800" dirty="0" smtClean="0"/>
              <a:t> </a:t>
            </a:r>
            <a:r>
              <a:rPr lang="en-US" sz="1800" dirty="0" err="1" smtClean="0"/>
              <a:t>promosi</a:t>
            </a:r>
            <a:r>
              <a:rPr lang="en-US" sz="1800" dirty="0" smtClean="0"/>
              <a:t>, </a:t>
            </a:r>
            <a:r>
              <a:rPr lang="en-US" sz="1800" dirty="0" err="1" smtClean="0"/>
              <a:t>prevensi</a:t>
            </a:r>
            <a:r>
              <a:rPr lang="en-US" sz="1800" dirty="0" smtClean="0"/>
              <a:t>, </a:t>
            </a:r>
            <a:r>
              <a:rPr lang="en-US" sz="1800" dirty="0" err="1" smtClean="0"/>
              <a:t>terapi</a:t>
            </a:r>
            <a:r>
              <a:rPr lang="en-US" sz="1800" dirty="0" smtClean="0"/>
              <a:t> </a:t>
            </a:r>
            <a:r>
              <a:rPr lang="en-US" sz="1800" dirty="0" err="1" smtClean="0"/>
              <a:t>dan</a:t>
            </a:r>
            <a:r>
              <a:rPr lang="en-US" sz="1800" dirty="0" smtClean="0"/>
              <a:t> </a:t>
            </a:r>
            <a:r>
              <a:rPr lang="en-US" sz="1800" dirty="0" err="1" smtClean="0"/>
              <a:t>rehabilitasi</a:t>
            </a:r>
            <a:endParaRPr lang="en-US" sz="1800" dirty="0"/>
          </a:p>
          <a:p>
            <a:r>
              <a:rPr lang="en-US" sz="1800" dirty="0" err="1"/>
              <a:t>Kemitraan-kemitraan</a:t>
            </a:r>
            <a:r>
              <a:rPr lang="en-US" sz="1800" dirty="0"/>
              <a:t> </a:t>
            </a:r>
            <a:r>
              <a:rPr lang="en-US" sz="1800" dirty="0" err="1"/>
              <a:t>strategis</a:t>
            </a:r>
            <a:r>
              <a:rPr lang="en-US" sz="1800" dirty="0"/>
              <a:t> </a:t>
            </a:r>
            <a:r>
              <a:rPr lang="en-US" sz="1800" dirty="0" err="1"/>
              <a:t>sebagai</a:t>
            </a:r>
            <a:r>
              <a:rPr lang="en-US" sz="1800" dirty="0"/>
              <a:t> platform </a:t>
            </a:r>
            <a:r>
              <a:rPr lang="en-US" sz="1800" dirty="0" err="1"/>
              <a:t>pengembangan</a:t>
            </a:r>
            <a:r>
              <a:rPr lang="en-US" sz="1800" dirty="0"/>
              <a:t> </a:t>
            </a:r>
            <a:r>
              <a:rPr lang="en-US" sz="1800" dirty="0" err="1"/>
              <a:t>dan</a:t>
            </a:r>
            <a:r>
              <a:rPr lang="en-US" sz="1800" dirty="0"/>
              <a:t> </a:t>
            </a:r>
            <a:r>
              <a:rPr lang="en-US" sz="1800" dirty="0" err="1"/>
              <a:t>hilirisasi</a:t>
            </a:r>
            <a:r>
              <a:rPr lang="en-US" sz="1800" dirty="0"/>
              <a:t> </a:t>
            </a:r>
            <a:r>
              <a:rPr lang="en-US" sz="1800" dirty="0" err="1"/>
              <a:t>produk</a:t>
            </a:r>
            <a:r>
              <a:rPr lang="en-US" sz="1800" dirty="0"/>
              <a:t> </a:t>
            </a:r>
            <a:r>
              <a:rPr lang="en-US" sz="1800" dirty="0" err="1"/>
              <a:t>riset</a:t>
            </a:r>
            <a:endParaRPr lang="en-US" sz="1800" dirty="0"/>
          </a:p>
          <a:p>
            <a:r>
              <a:rPr lang="en-US" sz="1800" dirty="0" err="1" smtClean="0"/>
              <a:t>Laboratorium</a:t>
            </a:r>
            <a:r>
              <a:rPr lang="en-US" sz="1800" dirty="0" smtClean="0"/>
              <a:t> </a:t>
            </a:r>
            <a:r>
              <a:rPr lang="en-US" sz="1800" dirty="0" err="1" smtClean="0"/>
              <a:t>pendukung</a:t>
            </a:r>
            <a:r>
              <a:rPr lang="en-US" sz="1800" dirty="0" smtClean="0"/>
              <a:t> </a:t>
            </a:r>
            <a:r>
              <a:rPr lang="en-US" sz="1800" dirty="0" err="1" smtClean="0"/>
              <a:t>untuk</a:t>
            </a:r>
            <a:r>
              <a:rPr lang="en-US" sz="1800" dirty="0" smtClean="0"/>
              <a:t> </a:t>
            </a:r>
            <a:r>
              <a:rPr lang="en-US" sz="1800" dirty="0" err="1" smtClean="0"/>
              <a:t>pendidikan</a:t>
            </a:r>
            <a:r>
              <a:rPr lang="en-US" sz="1800" dirty="0" smtClean="0"/>
              <a:t>, </a:t>
            </a:r>
            <a:r>
              <a:rPr lang="en-US" sz="1800" dirty="0" err="1" smtClean="0"/>
              <a:t>penelitian</a:t>
            </a:r>
            <a:r>
              <a:rPr lang="en-US" sz="1800" dirty="0" smtClean="0"/>
              <a:t>, </a:t>
            </a:r>
            <a:r>
              <a:rPr lang="en-US" sz="1800" dirty="0" err="1" smtClean="0"/>
              <a:t>dan</a:t>
            </a:r>
            <a:r>
              <a:rPr lang="en-US" sz="1800" dirty="0" smtClean="0"/>
              <a:t> </a:t>
            </a:r>
            <a:r>
              <a:rPr lang="en-US" sz="1800" dirty="0" err="1" smtClean="0"/>
              <a:t>pengabdian</a:t>
            </a:r>
            <a:r>
              <a:rPr lang="en-US" sz="1800" dirty="0" smtClean="0"/>
              <a:t> </a:t>
            </a:r>
            <a:r>
              <a:rPr lang="en-US" sz="1800" dirty="0" err="1" smtClean="0"/>
              <a:t>masyarakat</a:t>
            </a:r>
            <a:r>
              <a:rPr lang="en-US" sz="1800" dirty="0" smtClean="0"/>
              <a:t> </a:t>
            </a:r>
            <a:endParaRPr lang="en-US" sz="1800" dirty="0"/>
          </a:p>
          <a:p>
            <a:r>
              <a:rPr lang="en-US" sz="1800" dirty="0" err="1" smtClean="0"/>
              <a:t>Pengabdian</a:t>
            </a:r>
            <a:r>
              <a:rPr lang="en-US" sz="1800" dirty="0" smtClean="0"/>
              <a:t> </a:t>
            </a:r>
            <a:r>
              <a:rPr lang="en-US" sz="1800" dirty="0" err="1"/>
              <a:t>masyarakat</a:t>
            </a:r>
            <a:r>
              <a:rPr lang="en-US" sz="1800" dirty="0"/>
              <a:t> </a:t>
            </a:r>
            <a:r>
              <a:rPr lang="en-US" sz="1800" dirty="0" err="1" smtClean="0"/>
              <a:t>dengan</a:t>
            </a:r>
            <a:r>
              <a:rPr lang="en-US" sz="1800" dirty="0" smtClean="0"/>
              <a:t> </a:t>
            </a:r>
            <a:r>
              <a:rPr lang="en-US" sz="1800" dirty="0" err="1" smtClean="0"/>
              <a:t>titik</a:t>
            </a:r>
            <a:r>
              <a:rPr lang="en-US" sz="1800" dirty="0" smtClean="0"/>
              <a:t> </a:t>
            </a:r>
            <a:r>
              <a:rPr lang="en-US" sz="1800" dirty="0" err="1" smtClean="0"/>
              <a:t>tumpu</a:t>
            </a:r>
            <a:r>
              <a:rPr lang="en-US" sz="1800" dirty="0" smtClean="0"/>
              <a:t> </a:t>
            </a:r>
            <a:r>
              <a:rPr lang="en-US" sz="1800" dirty="0" err="1" smtClean="0"/>
              <a:t>pemberdayaan</a:t>
            </a:r>
            <a:r>
              <a:rPr lang="en-US" sz="1800" dirty="0" smtClean="0"/>
              <a:t> </a:t>
            </a:r>
            <a:r>
              <a:rPr lang="en-US" sz="1800" dirty="0" err="1" smtClean="0"/>
              <a:t>masyarakat</a:t>
            </a:r>
            <a:endParaRPr lang="en-US" sz="1800" dirty="0"/>
          </a:p>
          <a:p>
            <a:endParaRPr lang="en-US" sz="1800" dirty="0"/>
          </a:p>
          <a:p>
            <a:endParaRPr lang="en-US" sz="1800" dirty="0"/>
          </a:p>
          <a:p>
            <a:endParaRPr lang="en-US" sz="1800" i="1" dirty="0"/>
          </a:p>
          <a:p>
            <a:endParaRPr lang="en-US" sz="1800" dirty="0"/>
          </a:p>
          <a:p>
            <a:endParaRPr lang="en-US" sz="1800" i="1" dirty="0"/>
          </a:p>
          <a:p>
            <a:endParaRPr lang="en-US" sz="1800" i="1" dirty="0"/>
          </a:p>
          <a:p>
            <a:endParaRPr lang="en-US" sz="1800" dirty="0"/>
          </a:p>
          <a:p>
            <a:endParaRPr lang="en-US" sz="1800" dirty="0"/>
          </a:p>
          <a:p>
            <a:endParaRPr lang="en-US" sz="1800" dirty="0"/>
          </a:p>
          <a:p>
            <a:endParaRPr lang="en-US" sz="1800" dirty="0"/>
          </a:p>
        </p:txBody>
      </p:sp>
    </p:spTree>
    <p:extLst>
      <p:ext uri="{BB962C8B-B14F-4D97-AF65-F5344CB8AC3E}">
        <p14:creationId xmlns:p14="http://schemas.microsoft.com/office/powerpoint/2010/main" val="1050443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BAB 1. KEBIJAKAN UMUM</a:t>
            </a:r>
          </a:p>
        </p:txBody>
      </p:sp>
      <p:sp>
        <p:nvSpPr>
          <p:cNvPr id="3" name="Content Placeholder 2"/>
          <p:cNvSpPr>
            <a:spLocks noGrp="1"/>
          </p:cNvSpPr>
          <p:nvPr>
            <p:ph idx="1"/>
          </p:nvPr>
        </p:nvSpPr>
        <p:spPr/>
        <p:txBody>
          <a:bodyPr/>
          <a:lstStyle/>
          <a:p>
            <a:r>
              <a:rPr lang="id-ID" dirty="0"/>
              <a:t>Pendahuluan</a:t>
            </a:r>
          </a:p>
          <a:p>
            <a:r>
              <a:rPr lang="id-ID" dirty="0"/>
              <a:t>Nilai </a:t>
            </a:r>
            <a:r>
              <a:rPr lang="mr-IN" dirty="0"/>
              <a:t>–</a:t>
            </a:r>
            <a:r>
              <a:rPr lang="id-ID" dirty="0"/>
              <a:t> nilai dasar</a:t>
            </a:r>
          </a:p>
          <a:p>
            <a:r>
              <a:rPr lang="id-ID" dirty="0"/>
              <a:t>Visi</a:t>
            </a:r>
          </a:p>
          <a:p>
            <a:r>
              <a:rPr lang="id-ID" dirty="0"/>
              <a:t>Misi</a:t>
            </a:r>
          </a:p>
          <a:p>
            <a:r>
              <a:rPr lang="id-ID" dirty="0"/>
              <a:t>Komitmen</a:t>
            </a:r>
          </a:p>
          <a:p>
            <a:r>
              <a:rPr lang="id-ID" dirty="0"/>
              <a:t>Tujuan</a:t>
            </a:r>
          </a:p>
        </p:txBody>
      </p:sp>
    </p:spTree>
    <p:extLst>
      <p:ext uri="{BB962C8B-B14F-4D97-AF65-F5344CB8AC3E}">
        <p14:creationId xmlns:p14="http://schemas.microsoft.com/office/powerpoint/2010/main" val="2686045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PENDAHULUAN</a:t>
            </a:r>
          </a:p>
        </p:txBody>
      </p:sp>
      <p:sp>
        <p:nvSpPr>
          <p:cNvPr id="3" name="Content Placeholder 2"/>
          <p:cNvSpPr>
            <a:spLocks noGrp="1"/>
          </p:cNvSpPr>
          <p:nvPr>
            <p:ph idx="1"/>
          </p:nvPr>
        </p:nvSpPr>
        <p:spPr/>
        <p:txBody>
          <a:bodyPr>
            <a:normAutofit fontScale="85000" lnSpcReduction="20000"/>
          </a:bodyPr>
          <a:lstStyle/>
          <a:p>
            <a:r>
              <a:rPr lang="en-US" dirty="0" err="1"/>
              <a:t>Departemen</a:t>
            </a:r>
            <a:r>
              <a:rPr lang="en-US" dirty="0"/>
              <a:t> </a:t>
            </a:r>
            <a:r>
              <a:rPr lang="en-US" dirty="0" err="1"/>
              <a:t>Ilmu</a:t>
            </a:r>
            <a:r>
              <a:rPr lang="en-US" dirty="0"/>
              <a:t> </a:t>
            </a:r>
            <a:r>
              <a:rPr lang="en-US" dirty="0" err="1"/>
              <a:t>Bedah</a:t>
            </a:r>
            <a:r>
              <a:rPr lang="en-US" dirty="0"/>
              <a:t> FKKMK UGM </a:t>
            </a:r>
            <a:r>
              <a:rPr lang="en-US" dirty="0" err="1"/>
              <a:t>didirikan</a:t>
            </a:r>
            <a:r>
              <a:rPr lang="en-US" dirty="0"/>
              <a:t> </a:t>
            </a:r>
            <a:r>
              <a:rPr lang="en-US" dirty="0" err="1"/>
              <a:t>dengan</a:t>
            </a:r>
            <a:r>
              <a:rPr lang="en-US" dirty="0"/>
              <a:t> </a:t>
            </a:r>
            <a:r>
              <a:rPr lang="en-US" dirty="0" err="1"/>
              <a:t>tugas</a:t>
            </a:r>
            <a:r>
              <a:rPr lang="en-US" dirty="0"/>
              <a:t> </a:t>
            </a:r>
            <a:r>
              <a:rPr lang="en-US" dirty="0" err="1"/>
              <a:t>mengembangkan</a:t>
            </a:r>
            <a:r>
              <a:rPr lang="en-US" dirty="0"/>
              <a:t> </a:t>
            </a:r>
            <a:r>
              <a:rPr lang="en-US" dirty="0" err="1"/>
              <a:t>dan</a:t>
            </a:r>
            <a:r>
              <a:rPr lang="en-US" dirty="0"/>
              <a:t> </a:t>
            </a:r>
            <a:r>
              <a:rPr lang="en-US" dirty="0" err="1"/>
              <a:t>menyelenggarakan</a:t>
            </a:r>
            <a:r>
              <a:rPr lang="en-US" dirty="0"/>
              <a:t> </a:t>
            </a:r>
            <a:r>
              <a:rPr lang="en-US" dirty="0" err="1" smtClean="0"/>
              <a:t>pendidikan</a:t>
            </a:r>
            <a:r>
              <a:rPr lang="en-US" dirty="0" smtClean="0"/>
              <a:t>, </a:t>
            </a:r>
            <a:r>
              <a:rPr lang="en-US" dirty="0" err="1" smtClean="0"/>
              <a:t>penelitian</a:t>
            </a:r>
            <a:r>
              <a:rPr lang="en-US" dirty="0" smtClean="0"/>
              <a:t> </a:t>
            </a:r>
            <a:r>
              <a:rPr lang="en-US" dirty="0" err="1" smtClean="0"/>
              <a:t>dan</a:t>
            </a:r>
            <a:r>
              <a:rPr lang="en-US" dirty="0" smtClean="0"/>
              <a:t> </a:t>
            </a:r>
            <a:r>
              <a:rPr lang="en-US" dirty="0" err="1" smtClean="0"/>
              <a:t>pelayanan</a:t>
            </a:r>
            <a:r>
              <a:rPr lang="en-US" dirty="0" smtClean="0"/>
              <a:t> </a:t>
            </a:r>
            <a:r>
              <a:rPr lang="en-US" dirty="0" err="1" smtClean="0"/>
              <a:t>dalam</a:t>
            </a:r>
            <a:r>
              <a:rPr lang="en-US" dirty="0" smtClean="0"/>
              <a:t> </a:t>
            </a:r>
            <a:r>
              <a:rPr lang="en-US" dirty="0" err="1" smtClean="0"/>
              <a:t>lingkup</a:t>
            </a:r>
            <a:r>
              <a:rPr lang="en-US" dirty="0" smtClean="0"/>
              <a:t> </a:t>
            </a:r>
            <a:r>
              <a:rPr lang="en-US" dirty="0" err="1" smtClean="0"/>
              <a:t>Ilmu</a:t>
            </a:r>
            <a:r>
              <a:rPr lang="en-US" dirty="0" smtClean="0"/>
              <a:t> </a:t>
            </a:r>
            <a:r>
              <a:rPr lang="en-US" dirty="0" err="1"/>
              <a:t>Bedah</a:t>
            </a:r>
            <a:r>
              <a:rPr lang="en-US" dirty="0"/>
              <a:t> </a:t>
            </a:r>
            <a:r>
              <a:rPr lang="en-US" dirty="0" err="1"/>
              <a:t>berdasarkan</a:t>
            </a:r>
            <a:r>
              <a:rPr lang="en-US" dirty="0"/>
              <a:t> Pancasila </a:t>
            </a:r>
            <a:r>
              <a:rPr lang="en-US" dirty="0" err="1"/>
              <a:t>dengan</a:t>
            </a:r>
            <a:r>
              <a:rPr lang="en-US" dirty="0"/>
              <a:t> </a:t>
            </a:r>
            <a:r>
              <a:rPr lang="en-US" dirty="0" err="1"/>
              <a:t>menjunjung</a:t>
            </a:r>
            <a:r>
              <a:rPr lang="en-US" dirty="0"/>
              <a:t> </a:t>
            </a:r>
            <a:r>
              <a:rPr lang="en-US" dirty="0" err="1"/>
              <a:t>tinggi</a:t>
            </a:r>
            <a:r>
              <a:rPr lang="en-US" dirty="0"/>
              <a:t> </a:t>
            </a:r>
            <a:r>
              <a:rPr lang="en-US" dirty="0" err="1"/>
              <a:t>asas</a:t>
            </a:r>
            <a:r>
              <a:rPr lang="en-US" dirty="0"/>
              <a:t> </a:t>
            </a:r>
            <a:r>
              <a:rPr lang="en-US" dirty="0" err="1"/>
              <a:t>universalitas</a:t>
            </a:r>
            <a:r>
              <a:rPr lang="en-US" dirty="0"/>
              <a:t> </a:t>
            </a:r>
            <a:r>
              <a:rPr lang="en-US" dirty="0" err="1"/>
              <a:t>dan</a:t>
            </a:r>
            <a:r>
              <a:rPr lang="en-US" dirty="0"/>
              <a:t> </a:t>
            </a:r>
            <a:r>
              <a:rPr lang="en-US" dirty="0" err="1"/>
              <a:t>keilmuan</a:t>
            </a:r>
            <a:r>
              <a:rPr lang="en-US" dirty="0"/>
              <a:t> </a:t>
            </a:r>
            <a:r>
              <a:rPr lang="en-US" dirty="0" err="1"/>
              <a:t>untuk</a:t>
            </a:r>
            <a:r>
              <a:rPr lang="en-US" dirty="0"/>
              <a:t> </a:t>
            </a:r>
            <a:r>
              <a:rPr lang="en-US" dirty="0" err="1"/>
              <a:t>kemajuan</a:t>
            </a:r>
            <a:r>
              <a:rPr lang="en-US" dirty="0"/>
              <a:t> </a:t>
            </a:r>
            <a:r>
              <a:rPr lang="en-US" dirty="0" err="1"/>
              <a:t>bangsa</a:t>
            </a:r>
            <a:r>
              <a:rPr lang="en-US" dirty="0"/>
              <a:t> Indonesia. </a:t>
            </a:r>
            <a:r>
              <a:rPr lang="en-US" dirty="0" err="1"/>
              <a:t>Dalam</a:t>
            </a:r>
            <a:r>
              <a:rPr lang="en-US" dirty="0"/>
              <a:t> </a:t>
            </a:r>
            <a:r>
              <a:rPr lang="en-US" dirty="0" err="1"/>
              <a:t>menjalankan</a:t>
            </a:r>
            <a:r>
              <a:rPr lang="en-US" dirty="0"/>
              <a:t> </a:t>
            </a:r>
            <a:r>
              <a:rPr lang="en-US" dirty="0" err="1"/>
              <a:t>tugasnya</a:t>
            </a:r>
            <a:r>
              <a:rPr lang="en-US" dirty="0"/>
              <a:t> </a:t>
            </a:r>
            <a:r>
              <a:rPr lang="en-US" dirty="0" err="1"/>
              <a:t>Departemen</a:t>
            </a:r>
            <a:r>
              <a:rPr lang="en-US" dirty="0"/>
              <a:t> </a:t>
            </a:r>
            <a:r>
              <a:rPr lang="en-US" dirty="0" err="1"/>
              <a:t>Ilmu</a:t>
            </a:r>
            <a:r>
              <a:rPr lang="en-US" dirty="0"/>
              <a:t> </a:t>
            </a:r>
            <a:r>
              <a:rPr lang="en-US" dirty="0" err="1"/>
              <a:t>Bedah</a:t>
            </a:r>
            <a:r>
              <a:rPr lang="en-US" dirty="0"/>
              <a:t> </a:t>
            </a:r>
            <a:r>
              <a:rPr lang="en-US" dirty="0" err="1"/>
              <a:t>harus</a:t>
            </a:r>
            <a:r>
              <a:rPr lang="en-US" dirty="0"/>
              <a:t> </a:t>
            </a:r>
            <a:r>
              <a:rPr lang="en-US" dirty="0" err="1"/>
              <a:t>meningkatkan</a:t>
            </a:r>
            <a:r>
              <a:rPr lang="en-US" dirty="0"/>
              <a:t> </a:t>
            </a:r>
            <a:r>
              <a:rPr lang="en-US" dirty="0" err="1"/>
              <a:t>kualitas</a:t>
            </a:r>
            <a:r>
              <a:rPr lang="en-US" dirty="0"/>
              <a:t> </a:t>
            </a:r>
            <a:r>
              <a:rPr lang="en-US" dirty="0" err="1"/>
              <a:t>dan</a:t>
            </a:r>
            <a:r>
              <a:rPr lang="en-US" dirty="0"/>
              <a:t> </a:t>
            </a:r>
            <a:r>
              <a:rPr lang="en-US" dirty="0" err="1"/>
              <a:t>selalu</a:t>
            </a:r>
            <a:r>
              <a:rPr lang="en-US" dirty="0"/>
              <a:t> </a:t>
            </a:r>
            <a:r>
              <a:rPr lang="en-US" dirty="0" err="1"/>
              <a:t>mengikuti</a:t>
            </a:r>
            <a:r>
              <a:rPr lang="en-US" dirty="0"/>
              <a:t> </a:t>
            </a:r>
            <a:r>
              <a:rPr lang="en-US" dirty="0" err="1"/>
              <a:t>perkembangan</a:t>
            </a:r>
            <a:r>
              <a:rPr lang="en-US" dirty="0"/>
              <a:t> zaman </a:t>
            </a:r>
            <a:r>
              <a:rPr lang="en-US" dirty="0" err="1"/>
              <a:t>dalam</a:t>
            </a:r>
            <a:r>
              <a:rPr lang="en-US" dirty="0"/>
              <a:t> </a:t>
            </a:r>
            <a:r>
              <a:rPr lang="en-US" dirty="0" err="1"/>
              <a:t>membantu</a:t>
            </a:r>
            <a:r>
              <a:rPr lang="en-US" dirty="0"/>
              <a:t> </a:t>
            </a:r>
            <a:r>
              <a:rPr lang="en-US" dirty="0" err="1"/>
              <a:t>memecahkan</a:t>
            </a:r>
            <a:r>
              <a:rPr lang="en-US" dirty="0"/>
              <a:t> </a:t>
            </a:r>
            <a:r>
              <a:rPr lang="en-US" dirty="0" err="1"/>
              <a:t>berbagai</a:t>
            </a:r>
            <a:r>
              <a:rPr lang="en-US" dirty="0"/>
              <a:t> </a:t>
            </a:r>
            <a:r>
              <a:rPr lang="en-US" dirty="0" err="1"/>
              <a:t>persoalan</a:t>
            </a:r>
            <a:r>
              <a:rPr lang="en-US" dirty="0"/>
              <a:t> </a:t>
            </a:r>
            <a:r>
              <a:rPr lang="en-US" dirty="0" err="1"/>
              <a:t>bangsa</a:t>
            </a:r>
            <a:r>
              <a:rPr lang="en-US" dirty="0"/>
              <a:t>. </a:t>
            </a:r>
          </a:p>
          <a:p>
            <a:r>
              <a:rPr lang="en-US" dirty="0" err="1"/>
              <a:t>Lulusan</a:t>
            </a:r>
            <a:r>
              <a:rPr lang="en-US" dirty="0"/>
              <a:t> yang </a:t>
            </a:r>
            <a:r>
              <a:rPr lang="en-US" dirty="0" err="1"/>
              <a:t>dihasilkan</a:t>
            </a:r>
            <a:r>
              <a:rPr lang="en-US" dirty="0"/>
              <a:t> </a:t>
            </a:r>
            <a:r>
              <a:rPr lang="en-US" dirty="0" err="1"/>
              <a:t>oleh</a:t>
            </a:r>
            <a:r>
              <a:rPr lang="en-US" dirty="0"/>
              <a:t> </a:t>
            </a:r>
            <a:r>
              <a:rPr lang="en-US" dirty="0" err="1"/>
              <a:t>semua</a:t>
            </a:r>
            <a:r>
              <a:rPr lang="en-US" dirty="0"/>
              <a:t> Prodi di </a:t>
            </a:r>
            <a:r>
              <a:rPr lang="en-US" dirty="0" err="1"/>
              <a:t>Departemen</a:t>
            </a:r>
            <a:r>
              <a:rPr lang="en-US" dirty="0"/>
              <a:t> </a:t>
            </a:r>
            <a:r>
              <a:rPr lang="en-US" dirty="0" err="1"/>
              <a:t>Ilmu</a:t>
            </a:r>
            <a:r>
              <a:rPr lang="en-US" dirty="0"/>
              <a:t> </a:t>
            </a:r>
            <a:r>
              <a:rPr lang="en-US" dirty="0" err="1"/>
              <a:t>Bedah</a:t>
            </a:r>
            <a:r>
              <a:rPr lang="en-US" dirty="0"/>
              <a:t> </a:t>
            </a:r>
            <a:r>
              <a:rPr lang="en-US" dirty="0" err="1"/>
              <a:t>harus</a:t>
            </a:r>
            <a:r>
              <a:rPr lang="en-US" dirty="0"/>
              <a:t> </a:t>
            </a:r>
            <a:r>
              <a:rPr lang="en-US" dirty="0" err="1"/>
              <a:t>menjadi</a:t>
            </a:r>
            <a:r>
              <a:rPr lang="en-US" dirty="0"/>
              <a:t> </a:t>
            </a:r>
            <a:r>
              <a:rPr lang="en-US" dirty="0" err="1"/>
              <a:t>manusia</a:t>
            </a:r>
            <a:r>
              <a:rPr lang="en-US" dirty="0"/>
              <a:t> yang </a:t>
            </a:r>
            <a:r>
              <a:rPr lang="en-US" dirty="0" err="1"/>
              <a:t>Pancasilais</a:t>
            </a:r>
            <a:r>
              <a:rPr lang="en-US" dirty="0"/>
              <a:t> </a:t>
            </a:r>
            <a:r>
              <a:rPr lang="en-US" dirty="0" err="1"/>
              <a:t>dengan</a:t>
            </a:r>
            <a:r>
              <a:rPr lang="en-US" dirty="0"/>
              <a:t> </a:t>
            </a:r>
            <a:r>
              <a:rPr lang="en-US" dirty="0" err="1"/>
              <a:t>keahlian</a:t>
            </a:r>
            <a:r>
              <a:rPr lang="en-US" dirty="0"/>
              <a:t> </a:t>
            </a:r>
            <a:r>
              <a:rPr lang="en-US" dirty="0" err="1"/>
              <a:t>dan</a:t>
            </a:r>
            <a:r>
              <a:rPr lang="en-US" dirty="0"/>
              <a:t> </a:t>
            </a:r>
            <a:r>
              <a:rPr lang="en-US" dirty="0" err="1"/>
              <a:t>integritas</a:t>
            </a:r>
            <a:r>
              <a:rPr lang="en-US" dirty="0"/>
              <a:t> </a:t>
            </a:r>
            <a:r>
              <a:rPr lang="en-US" dirty="0" err="1"/>
              <a:t>tinggi</a:t>
            </a:r>
            <a:r>
              <a:rPr lang="en-US" dirty="0"/>
              <a:t> </a:t>
            </a:r>
            <a:r>
              <a:rPr lang="en-US" dirty="0" err="1"/>
              <a:t>sesuai</a:t>
            </a:r>
            <a:r>
              <a:rPr lang="en-US" dirty="0"/>
              <a:t> </a:t>
            </a:r>
            <a:r>
              <a:rPr lang="en-US" dirty="0" err="1"/>
              <a:t>dengan</a:t>
            </a:r>
            <a:r>
              <a:rPr lang="en-US" dirty="0"/>
              <a:t> </a:t>
            </a:r>
            <a:r>
              <a:rPr lang="en-US" dirty="0" err="1"/>
              <a:t>kompetensinya</a:t>
            </a:r>
            <a:r>
              <a:rPr lang="en-US" dirty="0"/>
              <a:t>.</a:t>
            </a:r>
          </a:p>
          <a:p>
            <a:r>
              <a:rPr lang="en-US" dirty="0" err="1"/>
              <a:t>Renstra</a:t>
            </a:r>
            <a:r>
              <a:rPr lang="en-US" dirty="0"/>
              <a:t> </a:t>
            </a:r>
            <a:r>
              <a:rPr lang="en-US" dirty="0" err="1"/>
              <a:t>Departemen</a:t>
            </a:r>
            <a:r>
              <a:rPr lang="en-US" dirty="0"/>
              <a:t> </a:t>
            </a:r>
            <a:r>
              <a:rPr lang="en-US" dirty="0" err="1"/>
              <a:t>Ilmu</a:t>
            </a:r>
            <a:r>
              <a:rPr lang="en-US" dirty="0"/>
              <a:t> </a:t>
            </a:r>
            <a:r>
              <a:rPr lang="en-US" dirty="0" err="1"/>
              <a:t>Bedah</a:t>
            </a:r>
            <a:r>
              <a:rPr lang="en-US" dirty="0"/>
              <a:t> 2018 </a:t>
            </a:r>
            <a:r>
              <a:rPr lang="mr-IN" dirty="0"/>
              <a:t>–</a:t>
            </a:r>
            <a:r>
              <a:rPr lang="en-US" dirty="0"/>
              <a:t> 2022 </a:t>
            </a:r>
            <a:r>
              <a:rPr lang="en-US" dirty="0" err="1"/>
              <a:t>ini</a:t>
            </a:r>
            <a:r>
              <a:rPr lang="en-US" dirty="0"/>
              <a:t> </a:t>
            </a:r>
            <a:r>
              <a:rPr lang="en-US" dirty="0" err="1"/>
              <a:t>akan</a:t>
            </a:r>
            <a:r>
              <a:rPr lang="en-US" dirty="0"/>
              <a:t> </a:t>
            </a:r>
            <a:r>
              <a:rPr lang="en-US" dirty="0" err="1"/>
              <a:t>menjadi</a:t>
            </a:r>
            <a:r>
              <a:rPr lang="en-US" dirty="0"/>
              <a:t> </a:t>
            </a:r>
            <a:r>
              <a:rPr lang="en-US" dirty="0" err="1"/>
              <a:t>dasar</a:t>
            </a:r>
            <a:r>
              <a:rPr lang="en-US" dirty="0"/>
              <a:t> </a:t>
            </a:r>
            <a:r>
              <a:rPr lang="en-US" dirty="0" err="1"/>
              <a:t>penyusunan</a:t>
            </a:r>
            <a:r>
              <a:rPr lang="en-US" dirty="0"/>
              <a:t> </a:t>
            </a:r>
            <a:r>
              <a:rPr lang="en-US" dirty="0" err="1"/>
              <a:t>Rencana</a:t>
            </a:r>
            <a:r>
              <a:rPr lang="en-US" dirty="0"/>
              <a:t> </a:t>
            </a:r>
            <a:r>
              <a:rPr lang="en-US" dirty="0" err="1"/>
              <a:t>Anggaran</a:t>
            </a:r>
            <a:r>
              <a:rPr lang="en-US" dirty="0"/>
              <a:t> </a:t>
            </a:r>
            <a:r>
              <a:rPr lang="en-US" dirty="0" err="1"/>
              <a:t>Kegiatan</a:t>
            </a:r>
            <a:r>
              <a:rPr lang="en-US" dirty="0"/>
              <a:t> </a:t>
            </a:r>
            <a:r>
              <a:rPr lang="en-US" dirty="0" err="1"/>
              <a:t>Tahunan</a:t>
            </a:r>
            <a:r>
              <a:rPr lang="en-US" dirty="0"/>
              <a:t>.</a:t>
            </a:r>
          </a:p>
        </p:txBody>
      </p:sp>
    </p:spTree>
    <p:extLst>
      <p:ext uri="{BB962C8B-B14F-4D97-AF65-F5344CB8AC3E}">
        <p14:creationId xmlns:p14="http://schemas.microsoft.com/office/powerpoint/2010/main" val="482314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Nilai</a:t>
            </a:r>
            <a:r>
              <a:rPr lang="en-US" dirty="0"/>
              <a:t> </a:t>
            </a:r>
            <a:r>
              <a:rPr lang="mr-IN" dirty="0"/>
              <a:t>–</a:t>
            </a:r>
            <a:r>
              <a:rPr lang="en-US" dirty="0" err="1"/>
              <a:t>Nilai</a:t>
            </a:r>
            <a:r>
              <a:rPr lang="en-US" dirty="0"/>
              <a:t> </a:t>
            </a:r>
            <a:r>
              <a:rPr lang="en-US" dirty="0" err="1"/>
              <a:t>Dasar</a:t>
            </a:r>
            <a:endParaRPr lang="en-US" dirty="0"/>
          </a:p>
        </p:txBody>
      </p:sp>
      <p:sp>
        <p:nvSpPr>
          <p:cNvPr id="3" name="Content Placeholder 2"/>
          <p:cNvSpPr>
            <a:spLocks noGrp="1"/>
          </p:cNvSpPr>
          <p:nvPr>
            <p:ph idx="1"/>
          </p:nvPr>
        </p:nvSpPr>
        <p:spPr/>
        <p:txBody>
          <a:bodyPr/>
          <a:lstStyle/>
          <a:p>
            <a:r>
              <a:rPr lang="en-US" dirty="0" err="1"/>
              <a:t>Nilai</a:t>
            </a:r>
            <a:r>
              <a:rPr lang="en-US" dirty="0"/>
              <a:t> </a:t>
            </a:r>
            <a:r>
              <a:rPr lang="mr-IN" dirty="0"/>
              <a:t>–</a:t>
            </a:r>
            <a:r>
              <a:rPr lang="en-US" dirty="0"/>
              <a:t> </a:t>
            </a:r>
            <a:r>
              <a:rPr lang="en-US" dirty="0" err="1"/>
              <a:t>nilai</a:t>
            </a:r>
            <a:r>
              <a:rPr lang="en-US" dirty="0"/>
              <a:t> Pancasila</a:t>
            </a:r>
          </a:p>
          <a:p>
            <a:r>
              <a:rPr lang="en-US" dirty="0" err="1"/>
              <a:t>Keilmuan</a:t>
            </a:r>
            <a:r>
              <a:rPr lang="en-US" dirty="0"/>
              <a:t> </a:t>
            </a:r>
            <a:r>
              <a:rPr lang="en-US" dirty="0" err="1"/>
              <a:t>meliputi</a:t>
            </a:r>
            <a:r>
              <a:rPr lang="en-US" dirty="0"/>
              <a:t> </a:t>
            </a:r>
            <a:r>
              <a:rPr lang="en-US" dirty="0" err="1"/>
              <a:t>universalitas</a:t>
            </a:r>
            <a:r>
              <a:rPr lang="en-US" dirty="0"/>
              <a:t> </a:t>
            </a:r>
            <a:r>
              <a:rPr lang="en-US" dirty="0" err="1"/>
              <a:t>dan</a:t>
            </a:r>
            <a:r>
              <a:rPr lang="en-US" dirty="0"/>
              <a:t> </a:t>
            </a:r>
            <a:r>
              <a:rPr lang="en-US" dirty="0" err="1"/>
              <a:t>obyektivitas</a:t>
            </a:r>
            <a:r>
              <a:rPr lang="en-US" dirty="0"/>
              <a:t> </a:t>
            </a:r>
            <a:r>
              <a:rPr lang="en-US" dirty="0" err="1"/>
              <a:t>ilmu</a:t>
            </a:r>
            <a:r>
              <a:rPr lang="en-US" dirty="0"/>
              <a:t>, </a:t>
            </a:r>
            <a:r>
              <a:rPr lang="en-US" dirty="0" err="1"/>
              <a:t>kebebasan</a:t>
            </a:r>
            <a:r>
              <a:rPr lang="en-US" dirty="0"/>
              <a:t> </a:t>
            </a:r>
            <a:r>
              <a:rPr lang="en-US" dirty="0" err="1"/>
              <a:t>akademik</a:t>
            </a:r>
            <a:r>
              <a:rPr lang="en-US" dirty="0"/>
              <a:t>, </a:t>
            </a:r>
            <a:r>
              <a:rPr lang="en-US" dirty="0" err="1"/>
              <a:t>penghargaan</a:t>
            </a:r>
            <a:r>
              <a:rPr lang="en-US" dirty="0"/>
              <a:t> </a:t>
            </a:r>
            <a:r>
              <a:rPr lang="en-US" dirty="0" err="1"/>
              <a:t>atas</a:t>
            </a:r>
            <a:r>
              <a:rPr lang="en-US" dirty="0"/>
              <a:t> </a:t>
            </a:r>
            <a:r>
              <a:rPr lang="en-US" dirty="0" err="1"/>
              <a:t>kenyataan</a:t>
            </a:r>
            <a:r>
              <a:rPr lang="en-US" dirty="0"/>
              <a:t> </a:t>
            </a:r>
            <a:r>
              <a:rPr lang="en-US" dirty="0" err="1"/>
              <a:t>dan</a:t>
            </a:r>
            <a:r>
              <a:rPr lang="en-US" dirty="0"/>
              <a:t> </a:t>
            </a:r>
            <a:r>
              <a:rPr lang="en-US" dirty="0" err="1"/>
              <a:t>kebenaran</a:t>
            </a:r>
            <a:r>
              <a:rPr lang="en-US" dirty="0"/>
              <a:t> </a:t>
            </a:r>
            <a:r>
              <a:rPr lang="en-US" dirty="0" err="1"/>
              <a:t>guna</a:t>
            </a:r>
            <a:r>
              <a:rPr lang="en-US" dirty="0"/>
              <a:t> </a:t>
            </a:r>
            <a:r>
              <a:rPr lang="en-US" dirty="0" err="1"/>
              <a:t>keadaban</a:t>
            </a:r>
            <a:r>
              <a:rPr lang="en-US" dirty="0"/>
              <a:t>, </a:t>
            </a:r>
            <a:r>
              <a:rPr lang="en-US" dirty="0" err="1"/>
              <a:t>dan</a:t>
            </a:r>
            <a:r>
              <a:rPr lang="en-US" dirty="0"/>
              <a:t> </a:t>
            </a:r>
            <a:r>
              <a:rPr lang="en-US" dirty="0" err="1"/>
              <a:t>kemanfaatan</a:t>
            </a:r>
            <a:r>
              <a:rPr lang="en-US" dirty="0"/>
              <a:t>.</a:t>
            </a:r>
          </a:p>
          <a:p>
            <a:r>
              <a:rPr lang="en-US" dirty="0" err="1"/>
              <a:t>Prinsip</a:t>
            </a:r>
            <a:r>
              <a:rPr lang="en-US" dirty="0"/>
              <a:t> </a:t>
            </a:r>
            <a:r>
              <a:rPr lang="en-US" dirty="0" err="1"/>
              <a:t>nasionalisme</a:t>
            </a:r>
            <a:r>
              <a:rPr lang="en-US" dirty="0"/>
              <a:t> yang </a:t>
            </a:r>
            <a:r>
              <a:rPr lang="en-US" dirty="0" err="1"/>
              <a:t>mendukung</a:t>
            </a:r>
            <a:r>
              <a:rPr lang="en-US" dirty="0"/>
              <a:t> </a:t>
            </a:r>
            <a:r>
              <a:rPr lang="en-US" dirty="0" err="1"/>
              <a:t>toleransi</a:t>
            </a:r>
            <a:r>
              <a:rPr lang="en-US" dirty="0"/>
              <a:t>, </a:t>
            </a:r>
            <a:r>
              <a:rPr lang="en-US" dirty="0" err="1"/>
              <a:t>hak</a:t>
            </a:r>
            <a:r>
              <a:rPr lang="en-US" dirty="0"/>
              <a:t> </a:t>
            </a:r>
            <a:r>
              <a:rPr lang="en-US" dirty="0" err="1"/>
              <a:t>asasi</a:t>
            </a:r>
            <a:r>
              <a:rPr lang="en-US" dirty="0"/>
              <a:t> </a:t>
            </a:r>
            <a:r>
              <a:rPr lang="en-US" dirty="0" err="1"/>
              <a:t>manusia</a:t>
            </a:r>
            <a:r>
              <a:rPr lang="en-US" dirty="0"/>
              <a:t>, </a:t>
            </a:r>
            <a:r>
              <a:rPr lang="en-US" dirty="0" err="1"/>
              <a:t>dan</a:t>
            </a:r>
            <a:r>
              <a:rPr lang="en-US" dirty="0"/>
              <a:t> </a:t>
            </a:r>
            <a:r>
              <a:rPr lang="en-US" dirty="0" err="1"/>
              <a:t>keragaman</a:t>
            </a:r>
            <a:r>
              <a:rPr lang="en-US" dirty="0"/>
              <a:t>.</a:t>
            </a:r>
          </a:p>
          <a:p>
            <a:r>
              <a:rPr lang="en-US" dirty="0" err="1"/>
              <a:t>Etika</a:t>
            </a:r>
            <a:r>
              <a:rPr lang="en-US" dirty="0"/>
              <a:t> </a:t>
            </a:r>
            <a:r>
              <a:rPr lang="en-US" dirty="0" err="1"/>
              <a:t>dan</a:t>
            </a:r>
            <a:r>
              <a:rPr lang="en-US" dirty="0"/>
              <a:t> </a:t>
            </a:r>
            <a:r>
              <a:rPr lang="en-US" dirty="0" err="1"/>
              <a:t>profesionalisme</a:t>
            </a:r>
            <a:r>
              <a:rPr lang="en-US" dirty="0"/>
              <a:t>.</a:t>
            </a:r>
          </a:p>
          <a:p>
            <a:endParaRPr lang="en-US" dirty="0"/>
          </a:p>
          <a:p>
            <a:endParaRPr lang="en-US" dirty="0"/>
          </a:p>
        </p:txBody>
      </p:sp>
    </p:spTree>
    <p:extLst>
      <p:ext uri="{BB962C8B-B14F-4D97-AF65-F5344CB8AC3E}">
        <p14:creationId xmlns:p14="http://schemas.microsoft.com/office/powerpoint/2010/main" val="1926108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7"/>
            <a:ext cx="4876800" cy="614363"/>
          </a:xfrm>
        </p:spPr>
        <p:txBody>
          <a:bodyPr/>
          <a:lstStyle/>
          <a:p>
            <a:r>
              <a:rPr lang="en-US" dirty="0"/>
              <a:t>VISI</a:t>
            </a:r>
          </a:p>
        </p:txBody>
      </p:sp>
      <p:sp>
        <p:nvSpPr>
          <p:cNvPr id="3" name="Content Placeholder 2"/>
          <p:cNvSpPr>
            <a:spLocks noGrp="1"/>
          </p:cNvSpPr>
          <p:nvPr>
            <p:ph idx="1"/>
          </p:nvPr>
        </p:nvSpPr>
        <p:spPr>
          <a:xfrm>
            <a:off x="228600" y="1574801"/>
            <a:ext cx="8686800" cy="2616199"/>
          </a:xfrm>
        </p:spPr>
        <p:txBody>
          <a:bodyPr/>
          <a:lstStyle/>
          <a:p>
            <a:pPr marL="0" lvl="1" indent="0" algn="ctr">
              <a:buNone/>
            </a:pPr>
            <a:r>
              <a:rPr lang="en-US" dirty="0"/>
              <a:t>M</a:t>
            </a:r>
            <a:r>
              <a:rPr lang="id-ID" dirty="0" err="1"/>
              <a:t>enjadi</a:t>
            </a:r>
            <a:r>
              <a:rPr lang="id-ID" dirty="0"/>
              <a:t> </a:t>
            </a:r>
            <a:r>
              <a:rPr lang="en-US" dirty="0" err="1"/>
              <a:t>pusat</a:t>
            </a:r>
            <a:r>
              <a:rPr lang="en-US" dirty="0"/>
              <a:t> </a:t>
            </a:r>
            <a:r>
              <a:rPr lang="en-US" dirty="0" err="1" smtClean="0"/>
              <a:t>pendidikan</a:t>
            </a:r>
            <a:r>
              <a:rPr lang="en-US" dirty="0" smtClean="0"/>
              <a:t>, </a:t>
            </a:r>
            <a:r>
              <a:rPr lang="en-US" dirty="0" err="1" smtClean="0"/>
              <a:t>penelitian</a:t>
            </a:r>
            <a:r>
              <a:rPr lang="en-US" dirty="0" smtClean="0"/>
              <a:t>, </a:t>
            </a:r>
            <a:r>
              <a:rPr lang="en-US" dirty="0" err="1" smtClean="0"/>
              <a:t>dan</a:t>
            </a:r>
            <a:r>
              <a:rPr lang="en-US" dirty="0" smtClean="0"/>
              <a:t> </a:t>
            </a:r>
            <a:r>
              <a:rPr lang="en-US" dirty="0" err="1" smtClean="0"/>
              <a:t>pelayanan</a:t>
            </a:r>
            <a:r>
              <a:rPr lang="en-US" dirty="0" smtClean="0"/>
              <a:t> </a:t>
            </a:r>
            <a:r>
              <a:rPr lang="id-ID" dirty="0"/>
              <a:t>kedokteran</a:t>
            </a:r>
            <a:r>
              <a:rPr lang="en-US" dirty="0"/>
              <a:t> </a:t>
            </a:r>
            <a:r>
              <a:rPr lang="en-US" dirty="0" err="1"/>
              <a:t>bedah</a:t>
            </a:r>
            <a:r>
              <a:rPr lang="en-US" dirty="0"/>
              <a:t> </a:t>
            </a:r>
            <a:r>
              <a:rPr lang="en-US" dirty="0" err="1"/>
              <a:t>nasional</a:t>
            </a:r>
            <a:r>
              <a:rPr lang="en-US" dirty="0"/>
              <a:t> </a:t>
            </a:r>
            <a:r>
              <a:rPr lang="en-US" dirty="0" err="1"/>
              <a:t>berstandar</a:t>
            </a:r>
            <a:r>
              <a:rPr lang="en-US" dirty="0"/>
              <a:t> </a:t>
            </a:r>
            <a:r>
              <a:rPr lang="en-US" dirty="0" err="1"/>
              <a:t>internasional</a:t>
            </a:r>
            <a:r>
              <a:rPr lang="en-US" dirty="0"/>
              <a:t> yang </a:t>
            </a:r>
            <a:r>
              <a:rPr lang="en-US" dirty="0" err="1"/>
              <a:t>inovatif</a:t>
            </a:r>
            <a:r>
              <a:rPr lang="en-US" dirty="0"/>
              <a:t> </a:t>
            </a:r>
            <a:r>
              <a:rPr lang="en-US" dirty="0" err="1"/>
              <a:t>dan</a:t>
            </a:r>
            <a:r>
              <a:rPr lang="en-US" dirty="0"/>
              <a:t> </a:t>
            </a:r>
            <a:r>
              <a:rPr lang="en-US" dirty="0" err="1"/>
              <a:t>unggul</a:t>
            </a:r>
            <a:r>
              <a:rPr lang="en-US" dirty="0"/>
              <a:t>, </a:t>
            </a:r>
            <a:r>
              <a:rPr lang="en-US" dirty="0" err="1"/>
              <a:t>serta</a:t>
            </a:r>
            <a:r>
              <a:rPr lang="en-US" dirty="0"/>
              <a:t> </a:t>
            </a:r>
            <a:r>
              <a:rPr lang="en-US" dirty="0" err="1"/>
              <a:t>mengabdi</a:t>
            </a:r>
            <a:r>
              <a:rPr lang="en-US" dirty="0"/>
              <a:t> </a:t>
            </a:r>
            <a:r>
              <a:rPr lang="en-US" dirty="0" err="1"/>
              <a:t>kepada</a:t>
            </a:r>
            <a:r>
              <a:rPr lang="en-US" dirty="0"/>
              <a:t> </a:t>
            </a:r>
            <a:r>
              <a:rPr lang="en-US" dirty="0" err="1"/>
              <a:t>kepentingan</a:t>
            </a:r>
            <a:r>
              <a:rPr lang="en-US" dirty="0"/>
              <a:t> </a:t>
            </a:r>
            <a:r>
              <a:rPr lang="en-US" dirty="0" err="1"/>
              <a:t>bangsa</a:t>
            </a:r>
            <a:r>
              <a:rPr lang="en-US" dirty="0"/>
              <a:t> </a:t>
            </a:r>
            <a:r>
              <a:rPr lang="en-US" dirty="0" err="1"/>
              <a:t>dan</a:t>
            </a:r>
            <a:r>
              <a:rPr lang="en-US" dirty="0"/>
              <a:t> </a:t>
            </a:r>
            <a:r>
              <a:rPr lang="en-US" dirty="0" err="1"/>
              <a:t>kemanusiaan</a:t>
            </a:r>
            <a:r>
              <a:rPr lang="en-US" dirty="0"/>
              <a:t> </a:t>
            </a:r>
            <a:r>
              <a:rPr lang="en-US" dirty="0" err="1"/>
              <a:t>dengan</a:t>
            </a:r>
            <a:r>
              <a:rPr lang="en-US" dirty="0"/>
              <a:t> </a:t>
            </a:r>
            <a:r>
              <a:rPr lang="en-US" dirty="0" err="1"/>
              <a:t>dukungan</a:t>
            </a:r>
            <a:r>
              <a:rPr lang="en-US" dirty="0"/>
              <a:t> </a:t>
            </a:r>
            <a:r>
              <a:rPr lang="en-US" dirty="0" err="1"/>
              <a:t>sumber</a:t>
            </a:r>
            <a:r>
              <a:rPr lang="en-US" dirty="0"/>
              <a:t> </a:t>
            </a:r>
            <a:r>
              <a:rPr lang="en-US" dirty="0" err="1"/>
              <a:t>daya</a:t>
            </a:r>
            <a:r>
              <a:rPr lang="en-US" dirty="0"/>
              <a:t> </a:t>
            </a:r>
            <a:r>
              <a:rPr lang="en-US" dirty="0" err="1"/>
              <a:t>manusia</a:t>
            </a:r>
            <a:r>
              <a:rPr lang="en-US" dirty="0"/>
              <a:t> yang </a:t>
            </a:r>
            <a:r>
              <a:rPr lang="en-US" dirty="0" err="1"/>
              <a:t>profesional</a:t>
            </a:r>
            <a:r>
              <a:rPr lang="en-US" dirty="0"/>
              <a:t> </a:t>
            </a:r>
            <a:r>
              <a:rPr lang="en-US" dirty="0" err="1"/>
              <a:t>dan</a:t>
            </a:r>
            <a:r>
              <a:rPr lang="en-US" dirty="0"/>
              <a:t> </a:t>
            </a:r>
            <a:r>
              <a:rPr lang="en-US" dirty="0" err="1"/>
              <a:t>memiliki</a:t>
            </a:r>
            <a:r>
              <a:rPr lang="en-US" dirty="0"/>
              <a:t> </a:t>
            </a:r>
            <a:r>
              <a:rPr lang="en-US" dirty="0" err="1"/>
              <a:t>integritas</a:t>
            </a:r>
            <a:r>
              <a:rPr lang="en-US" dirty="0"/>
              <a:t> yang </a:t>
            </a:r>
            <a:r>
              <a:rPr lang="en-US" dirty="0" err="1" smtClean="0"/>
              <a:t>tinggi</a:t>
            </a:r>
            <a:endParaRPr lang="en-US" dirty="0"/>
          </a:p>
        </p:txBody>
      </p:sp>
    </p:spTree>
    <p:extLst>
      <p:ext uri="{BB962C8B-B14F-4D97-AF65-F5344CB8AC3E}">
        <p14:creationId xmlns:p14="http://schemas.microsoft.com/office/powerpoint/2010/main" val="2142856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MISI</a:t>
            </a:r>
          </a:p>
        </p:txBody>
      </p:sp>
      <p:sp>
        <p:nvSpPr>
          <p:cNvPr id="3" name="Content Placeholder 2"/>
          <p:cNvSpPr>
            <a:spLocks noGrp="1"/>
          </p:cNvSpPr>
          <p:nvPr>
            <p:ph idx="1"/>
          </p:nvPr>
        </p:nvSpPr>
        <p:spPr/>
        <p:txBody>
          <a:bodyPr>
            <a:noAutofit/>
          </a:bodyPr>
          <a:lstStyle/>
          <a:p>
            <a:pPr marL="457200" indent="-457200" algn="just">
              <a:buClr>
                <a:schemeClr val="tx1"/>
              </a:buClr>
              <a:buFont typeface="+mj-lt"/>
              <a:buAutoNum type="arabicPeriod"/>
            </a:pPr>
            <a:r>
              <a:rPr lang="id-ID" sz="2800" dirty="0"/>
              <a:t>Mendidik spesialis di ruang lingkup bedah masa depan yang pembelajar, memimpin, tangguh dan profesional melalui:</a:t>
            </a:r>
          </a:p>
          <a:p>
            <a:pPr lvl="1" indent="-342900" algn="just">
              <a:buClr>
                <a:schemeClr val="tx1"/>
              </a:buClr>
            </a:pPr>
            <a:r>
              <a:rPr lang="id-ID" sz="2600" dirty="0"/>
              <a:t>dukungan kepada program pendidikan dokter, </a:t>
            </a:r>
          </a:p>
          <a:p>
            <a:pPr lvl="1" indent="-342900" algn="just">
              <a:buClr>
                <a:schemeClr val="tx1"/>
              </a:buClr>
            </a:pPr>
            <a:r>
              <a:rPr lang="id-ID" sz="2600" dirty="0"/>
              <a:t>memperkuat pendidikan dokter spesialis bedah, ortopedi dan </a:t>
            </a:r>
            <a:r>
              <a:rPr lang="id-ID" sz="2600" dirty="0" err="1"/>
              <a:t>traumatologi</a:t>
            </a:r>
            <a:r>
              <a:rPr lang="id-ID" sz="2600" dirty="0"/>
              <a:t>, bedah anak, urologi, dan bedah saraf.</a:t>
            </a:r>
          </a:p>
          <a:p>
            <a:pPr lvl="1" indent="-342900" algn="just">
              <a:buClr>
                <a:schemeClr val="tx1"/>
              </a:buClr>
            </a:pPr>
            <a:r>
              <a:rPr lang="id-ID" sz="2600" dirty="0"/>
              <a:t>mengembangkan pendidikan dokter sub-spesialis bedah digestif dan bedah onkologi, </a:t>
            </a:r>
          </a:p>
          <a:p>
            <a:pPr lvl="1" indent="-342900" algn="just">
              <a:buClr>
                <a:schemeClr val="tx1"/>
              </a:buClr>
            </a:pPr>
            <a:r>
              <a:rPr lang="id-ID" sz="2600" dirty="0"/>
              <a:t>serta menyelenggarakan pedidikan bedah berkelanjutan bagi dokter umum dan dokter spesialis di ruang lingkup bedah</a:t>
            </a:r>
          </a:p>
          <a:p>
            <a:pPr marL="400050" lvl="1" indent="0" algn="just">
              <a:buClr>
                <a:schemeClr val="tx1"/>
              </a:buClr>
              <a:buNone/>
            </a:pPr>
            <a:r>
              <a:rPr lang="id-ID" dirty="0"/>
              <a:t>dalam suasana akademik bedah yang optimal bagi pasien, mahasiswa, residen dan staf.</a:t>
            </a:r>
            <a:endParaRPr lang="en-US" dirty="0"/>
          </a:p>
          <a:p>
            <a:pPr marL="400050" lvl="1" indent="0" algn="just">
              <a:buClr>
                <a:schemeClr val="tx1"/>
              </a:buClr>
              <a:buNone/>
            </a:pPr>
            <a:endParaRPr lang="id-ID" dirty="0"/>
          </a:p>
        </p:txBody>
      </p:sp>
    </p:spTree>
    <p:extLst>
      <p:ext uri="{BB962C8B-B14F-4D97-AF65-F5344CB8AC3E}">
        <p14:creationId xmlns:p14="http://schemas.microsoft.com/office/powerpoint/2010/main" val="41406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MISI</a:t>
            </a:r>
          </a:p>
        </p:txBody>
      </p:sp>
      <p:sp>
        <p:nvSpPr>
          <p:cNvPr id="3" name="Content Placeholder 2"/>
          <p:cNvSpPr>
            <a:spLocks noGrp="1"/>
          </p:cNvSpPr>
          <p:nvPr>
            <p:ph idx="1"/>
          </p:nvPr>
        </p:nvSpPr>
        <p:spPr/>
        <p:txBody>
          <a:bodyPr>
            <a:normAutofit/>
          </a:bodyPr>
          <a:lstStyle/>
          <a:p>
            <a:pPr marL="457200" indent="-457200" algn="just">
              <a:buClr>
                <a:schemeClr val="tx1"/>
              </a:buClr>
              <a:buFont typeface="+mj-lt"/>
              <a:buAutoNum type="arabicPeriod" startAt="2"/>
            </a:pPr>
            <a:r>
              <a:rPr lang="id-ID" sz="2800" dirty="0"/>
              <a:t>Mengembangkan dan mendorong penelitian inovatif:</a:t>
            </a:r>
          </a:p>
          <a:p>
            <a:pPr marL="457200" lvl="1" indent="0" algn="just">
              <a:buClr>
                <a:schemeClr val="tx1"/>
              </a:buClr>
              <a:buNone/>
            </a:pPr>
            <a:r>
              <a:rPr lang="en-US" dirty="0"/>
              <a:t>p</a:t>
            </a:r>
            <a:r>
              <a:rPr lang="id-ID" dirty="0" smtClean="0"/>
              <a:t>ada tataran ilmu </a:t>
            </a:r>
            <a:r>
              <a:rPr lang="id-ID" dirty="0"/>
              <a:t>dasar bedah, ilmu klinik bedah, dan </a:t>
            </a:r>
            <a:r>
              <a:rPr lang="id-ID" dirty="0" err="1"/>
              <a:t>translasional</a:t>
            </a:r>
            <a:r>
              <a:rPr lang="id-ID" dirty="0"/>
              <a:t> oleh staf pendidik dan peserta didik, yang didukung berbagai pendanaan (mandiri, hibah dari dalam dan luar negeri), untuk memperkaya ilmu pengetahuan kedokteran bedah serta memperbaiki kualitas pelayanan bedah dengan semangat untuk memperkuat </a:t>
            </a:r>
            <a:r>
              <a:rPr lang="id-ID" dirty="0" err="1"/>
              <a:t>hilirisasi</a:t>
            </a:r>
            <a:r>
              <a:rPr lang="id-ID" dirty="0"/>
              <a:t>.</a:t>
            </a:r>
            <a:endParaRPr lang="en-US" dirty="0"/>
          </a:p>
          <a:p>
            <a:pPr marL="457200" indent="-457200">
              <a:buFont typeface="+mj-lt"/>
              <a:buAutoNum type="arabicPeriod" startAt="2"/>
            </a:pPr>
            <a:endParaRPr lang="id-ID" sz="2800" dirty="0"/>
          </a:p>
        </p:txBody>
      </p:sp>
    </p:spTree>
    <p:extLst>
      <p:ext uri="{BB962C8B-B14F-4D97-AF65-F5344CB8AC3E}">
        <p14:creationId xmlns:p14="http://schemas.microsoft.com/office/powerpoint/2010/main" val="126343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MISI</a:t>
            </a:r>
          </a:p>
        </p:txBody>
      </p:sp>
      <p:sp>
        <p:nvSpPr>
          <p:cNvPr id="3" name="Content Placeholder 2"/>
          <p:cNvSpPr>
            <a:spLocks noGrp="1"/>
          </p:cNvSpPr>
          <p:nvPr>
            <p:ph idx="1"/>
          </p:nvPr>
        </p:nvSpPr>
        <p:spPr/>
        <p:txBody>
          <a:bodyPr>
            <a:normAutofit/>
          </a:bodyPr>
          <a:lstStyle/>
          <a:p>
            <a:pPr marL="514350" indent="-514350" algn="just">
              <a:buClr>
                <a:schemeClr val="tx1"/>
              </a:buClr>
              <a:buFont typeface="+mj-lt"/>
              <a:buAutoNum type="arabicPeriod" startAt="3"/>
            </a:pPr>
            <a:r>
              <a:rPr lang="id-ID" sz="2800" dirty="0"/>
              <a:t>Mendukung </a:t>
            </a:r>
            <a:r>
              <a:rPr lang="id-ID" sz="2800" dirty="0" smtClean="0"/>
              <a:t>rujukan nasional pelayanan </a:t>
            </a:r>
            <a:r>
              <a:rPr lang="id-ID" sz="2800" dirty="0"/>
              <a:t>bedah yang </a:t>
            </a:r>
            <a:r>
              <a:rPr lang="id-ID" sz="2800" i="1" dirty="0"/>
              <a:t>lege artis </a:t>
            </a:r>
            <a:r>
              <a:rPr lang="id-ID" sz="2800" dirty="0"/>
              <a:t>dan  paripurna:</a:t>
            </a:r>
          </a:p>
          <a:p>
            <a:pPr marL="857250" lvl="1" indent="-457200" algn="just">
              <a:buClr>
                <a:schemeClr val="tx1"/>
              </a:buClr>
            </a:pPr>
            <a:r>
              <a:rPr lang="id-ID" dirty="0"/>
              <a:t>yang berpusat pada kebutuhan pasien dan masyarakat di seluruh wilayah Republik Indonesia, dan khususnya DI Yogyakarta dan Jawa Tengah bagian selatan, </a:t>
            </a:r>
          </a:p>
          <a:p>
            <a:pPr marL="857250" lvl="1" indent="-457200" algn="just">
              <a:buClr>
                <a:schemeClr val="tx1"/>
              </a:buClr>
            </a:pPr>
            <a:r>
              <a:rPr lang="id-ID" dirty="0" smtClean="0"/>
              <a:t>melakukan </a:t>
            </a:r>
            <a:r>
              <a:rPr lang="id-ID" dirty="0"/>
              <a:t>pengabdian kepada golongan masyarakat yang sulit mendapatkan akses pelayanan bedah yang prima dengan titik tumpu pada pemberdayaan </a:t>
            </a:r>
            <a:r>
              <a:rPr lang="id-ID" dirty="0" smtClean="0"/>
              <a:t>masyarakat</a:t>
            </a:r>
          </a:p>
          <a:p>
            <a:pPr marL="857250" lvl="1" indent="-457200" algn="just">
              <a:buClr>
                <a:schemeClr val="tx1"/>
              </a:buClr>
            </a:pPr>
            <a:r>
              <a:rPr lang="id-ID" dirty="0" smtClean="0"/>
              <a:t>dan </a:t>
            </a:r>
            <a:r>
              <a:rPr lang="id-ID" dirty="0"/>
              <a:t>siap menghadapi era globalisasi khususnya </a:t>
            </a:r>
            <a:r>
              <a:rPr lang="id-ID" dirty="0" err="1"/>
              <a:t>Masyakarta</a:t>
            </a:r>
            <a:r>
              <a:rPr lang="id-ID" dirty="0"/>
              <a:t> Ekonomi ASEAN (MEA)</a:t>
            </a:r>
          </a:p>
          <a:p>
            <a:pPr marL="457200" indent="-457200">
              <a:buClr>
                <a:srgbClr val="FFFFFF"/>
              </a:buClr>
              <a:buFont typeface="+mj-lt"/>
              <a:buAutoNum type="arabicPeriod" startAt="3"/>
            </a:pPr>
            <a:endParaRPr lang="id-ID" sz="2800" dirty="0"/>
          </a:p>
        </p:txBody>
      </p:sp>
    </p:spTree>
    <p:extLst>
      <p:ext uri="{BB962C8B-B14F-4D97-AF65-F5344CB8AC3E}">
        <p14:creationId xmlns:p14="http://schemas.microsoft.com/office/powerpoint/2010/main" val="1745394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KOMITMEN</a:t>
            </a:r>
          </a:p>
        </p:txBody>
      </p:sp>
      <p:sp>
        <p:nvSpPr>
          <p:cNvPr id="3" name="Content Placeholder 2"/>
          <p:cNvSpPr>
            <a:spLocks noGrp="1"/>
          </p:cNvSpPr>
          <p:nvPr>
            <p:ph idx="1"/>
          </p:nvPr>
        </p:nvSpPr>
        <p:spPr>
          <a:xfrm>
            <a:off x="228600" y="1316036"/>
            <a:ext cx="8686800" cy="4932364"/>
          </a:xfrm>
        </p:spPr>
        <p:txBody>
          <a:bodyPr>
            <a:normAutofit fontScale="85000" lnSpcReduction="20000"/>
          </a:bodyPr>
          <a:lstStyle/>
          <a:p>
            <a:pPr>
              <a:spcBef>
                <a:spcPts val="0"/>
              </a:spcBef>
              <a:buClr>
                <a:schemeClr val="tx1"/>
              </a:buClr>
            </a:pPr>
            <a:r>
              <a:rPr lang="id-ID" dirty="0"/>
              <a:t>Menerapkan keilmuan berbasis bukti (</a:t>
            </a:r>
            <a:r>
              <a:rPr lang="id-ID" i="1" dirty="0" err="1"/>
              <a:t>evidence</a:t>
            </a:r>
            <a:r>
              <a:rPr lang="id-ID" i="1" dirty="0"/>
              <a:t> </a:t>
            </a:r>
            <a:r>
              <a:rPr lang="id-ID" i="1" dirty="0" err="1"/>
              <a:t>based</a:t>
            </a:r>
            <a:r>
              <a:rPr lang="id-ID" i="1" dirty="0"/>
              <a:t> </a:t>
            </a:r>
            <a:r>
              <a:rPr lang="id-ID" i="1" dirty="0" err="1"/>
              <a:t>medicine</a:t>
            </a:r>
            <a:r>
              <a:rPr lang="id-ID" dirty="0"/>
              <a:t>) dalam pengambilan keputusan ilmiah dan manajerial</a:t>
            </a:r>
          </a:p>
          <a:p>
            <a:pPr>
              <a:spcBef>
                <a:spcPts val="0"/>
              </a:spcBef>
              <a:buClr>
                <a:schemeClr val="tx1"/>
              </a:buClr>
            </a:pPr>
            <a:r>
              <a:rPr lang="id-ID" dirty="0"/>
              <a:t>Menciptakan atmosfer akademik yang kondusif bagi semua komponen Departemen Ilmu Bedah</a:t>
            </a:r>
          </a:p>
          <a:p>
            <a:pPr>
              <a:spcBef>
                <a:spcPts val="0"/>
              </a:spcBef>
              <a:buClr>
                <a:schemeClr val="tx1"/>
              </a:buClr>
            </a:pPr>
            <a:r>
              <a:rPr lang="id-ID" dirty="0"/>
              <a:t>Menjalin </a:t>
            </a:r>
            <a:r>
              <a:rPr lang="id-ID" dirty="0" err="1"/>
              <a:t>kerjasama</a:t>
            </a:r>
            <a:r>
              <a:rPr lang="id-ID" dirty="0"/>
              <a:t> yang aktif, efektif, dan efisien dengan rumah sakit pendidikan dan jejaring dalam penyelenggaraan kegiatan akademik</a:t>
            </a:r>
          </a:p>
          <a:p>
            <a:pPr>
              <a:spcBef>
                <a:spcPts val="0"/>
              </a:spcBef>
              <a:buClr>
                <a:schemeClr val="tx1"/>
              </a:buClr>
            </a:pPr>
            <a:r>
              <a:rPr lang="id-ID" dirty="0"/>
              <a:t>Mengutamakan prinsip etika dan profesionalisme semua komponen Departemen Ilmu Bedah</a:t>
            </a:r>
          </a:p>
          <a:p>
            <a:pPr>
              <a:spcBef>
                <a:spcPts val="0"/>
              </a:spcBef>
              <a:buClr>
                <a:schemeClr val="tx1"/>
              </a:buClr>
            </a:pPr>
            <a:r>
              <a:rPr lang="id-ID" dirty="0"/>
              <a:t>Selalu melakukan perbaikan mutu yang berkelanjutan</a:t>
            </a:r>
          </a:p>
          <a:p>
            <a:pPr>
              <a:spcBef>
                <a:spcPts val="0"/>
              </a:spcBef>
              <a:buClr>
                <a:schemeClr val="tx1"/>
              </a:buClr>
            </a:pPr>
            <a:r>
              <a:rPr lang="id-ID" dirty="0"/>
              <a:t>Memanfaatkan sistem teknologi informasi dan komunikasi untuk mendukung </a:t>
            </a:r>
            <a:r>
              <a:rPr lang="id-ID"/>
              <a:t>Tri Dharma </a:t>
            </a:r>
            <a:r>
              <a:rPr lang="id-ID" dirty="0"/>
              <a:t>dan</a:t>
            </a:r>
          </a:p>
          <a:p>
            <a:pPr>
              <a:spcBef>
                <a:spcPts val="0"/>
              </a:spcBef>
              <a:buClr>
                <a:schemeClr val="tx1"/>
              </a:buClr>
            </a:pPr>
            <a:r>
              <a:rPr lang="id-ID" dirty="0"/>
              <a:t>Mengembangkan penelitian yang dapat memberikan kontribusi pada penyelesaian permasalahan kesehatan di Indonesia.</a:t>
            </a:r>
          </a:p>
        </p:txBody>
      </p:sp>
    </p:spTree>
    <p:extLst>
      <p:ext uri="{BB962C8B-B14F-4D97-AF65-F5344CB8AC3E}">
        <p14:creationId xmlns:p14="http://schemas.microsoft.com/office/powerpoint/2010/main" val="1163861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2034</TotalTime>
  <Words>671</Words>
  <Application>Microsoft Macintosh PowerPoint</Application>
  <PresentationFormat>On-screen Show (4:3)</PresentationFormat>
  <Paragraphs>69</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Calibri</vt:lpstr>
      <vt:lpstr>Franklin Gothic Demi Cond</vt:lpstr>
      <vt:lpstr>Franklin Gothic Medium Cond</vt:lpstr>
      <vt:lpstr>Mangal</vt:lpstr>
      <vt:lpstr>Arial</vt:lpstr>
      <vt:lpstr>Office Theme</vt:lpstr>
      <vt:lpstr>RENSTRA DEPARTEMEN ILMU BEDAH  2018-2022</vt:lpstr>
      <vt:lpstr>BAB 1. KEBIJAKAN UMUM</vt:lpstr>
      <vt:lpstr>PENDAHULUAN</vt:lpstr>
      <vt:lpstr>Nilai –Nilai Dasar</vt:lpstr>
      <vt:lpstr>VISI</vt:lpstr>
      <vt:lpstr>MISI</vt:lpstr>
      <vt:lpstr>MISI</vt:lpstr>
      <vt:lpstr>MISI</vt:lpstr>
      <vt:lpstr>KOMITMEN</vt:lpstr>
      <vt:lpstr>Tujuan</vt:lpstr>
      <vt:lpstr>Milestones 2018-2022</vt:lpstr>
    </vt:vector>
  </TitlesOfParts>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sony</dc:creator>
  <cp:lastModifiedBy>Rosadi Seswandhana</cp:lastModifiedBy>
  <cp:revision>80</cp:revision>
  <dcterms:created xsi:type="dcterms:W3CDTF">2017-08-07T03:59:41Z</dcterms:created>
  <dcterms:modified xsi:type="dcterms:W3CDTF">2017-12-04T22:03:32Z</dcterms:modified>
</cp:coreProperties>
</file>