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6" r:id="rId2"/>
  </p:sldMasterIdLst>
  <p:notesMasterIdLst>
    <p:notesMasterId r:id="rId12"/>
  </p:notesMasterIdLst>
  <p:sldIdLst>
    <p:sldId id="257" r:id="rId3"/>
    <p:sldId id="398" r:id="rId4"/>
    <p:sldId id="405" r:id="rId5"/>
    <p:sldId id="399" r:id="rId6"/>
    <p:sldId id="400" r:id="rId7"/>
    <p:sldId id="401" r:id="rId8"/>
    <p:sldId id="402" r:id="rId9"/>
    <p:sldId id="403" r:id="rId10"/>
    <p:sldId id="40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000" autoAdjust="0"/>
    <p:restoredTop sz="94660"/>
  </p:normalViewPr>
  <p:slideViewPr>
    <p:cSldViewPr snapToGrid="0">
      <p:cViewPr>
        <p:scale>
          <a:sx n="70" d="100"/>
          <a:sy n="70" d="100"/>
        </p:scale>
        <p:origin x="-1272"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9543-1F72-412E-8355-3F406ADA689B}" type="datetimeFigureOut">
              <a:rPr lang="en-US" smtClean="0"/>
              <a:t>11/16/2017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96B5A-93A6-46D1-ADB4-EBAD3ED30233}" type="slidenum">
              <a:rPr lang="en-US" smtClean="0"/>
              <a:t>‹#›</a:t>
            </a:fld>
            <a:endParaRPr lang="en-US"/>
          </a:p>
        </p:txBody>
      </p:sp>
    </p:spTree>
    <p:extLst>
      <p:ext uri="{BB962C8B-B14F-4D97-AF65-F5344CB8AC3E}">
        <p14:creationId xmlns:p14="http://schemas.microsoft.com/office/powerpoint/2010/main" val="19285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322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671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158532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01B050-42D9-400F-9E1D-0DD0238CE288}" type="datetimeFigureOut">
              <a:rPr lang="en-US"/>
              <a:pPr>
                <a:defRPr/>
              </a:pPr>
              <a:t>11/16/2017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D852C38-36DA-4C2C-BD18-00F32CF8E000}" type="slidenum">
              <a:rPr lang="en-US" altLang="en-US"/>
              <a:pPr>
                <a:defRPr/>
              </a:pPr>
              <a:t>‹#›</a:t>
            </a:fld>
            <a:endParaRPr lang="en-US" altLang="en-US"/>
          </a:p>
        </p:txBody>
      </p:sp>
    </p:spTree>
    <p:extLst>
      <p:ext uri="{BB962C8B-B14F-4D97-AF65-F5344CB8AC3E}">
        <p14:creationId xmlns:p14="http://schemas.microsoft.com/office/powerpoint/2010/main" val="117276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2DAE3-B61E-453D-83A8-B55B0960B32B}" type="datetimeFigureOut">
              <a:rPr lang="en-US"/>
              <a:pPr>
                <a:defRPr/>
              </a:pPr>
              <a:t>11/16/2017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F0D00CCA-1E0C-485F-BD39-FB68C41BE43E}" type="slidenum">
              <a:rPr lang="en-US" altLang="en-US"/>
              <a:pPr>
                <a:defRPr/>
              </a:pPr>
              <a:t>‹#›</a:t>
            </a:fld>
            <a:endParaRPr lang="en-US" altLang="en-US"/>
          </a:p>
        </p:txBody>
      </p:sp>
    </p:spTree>
    <p:extLst>
      <p:ext uri="{BB962C8B-B14F-4D97-AF65-F5344CB8AC3E}">
        <p14:creationId xmlns:p14="http://schemas.microsoft.com/office/powerpoint/2010/main" val="2893094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9EC270-2F35-40B4-9E2B-AE8B2E117FDC}" type="datetimeFigureOut">
              <a:rPr lang="en-US"/>
              <a:pPr>
                <a:defRPr/>
              </a:pPr>
              <a:t>11/16/2017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1B66DE-0E78-460B-B3CB-D6D2B6161F48}" type="slidenum">
              <a:rPr lang="en-US" altLang="en-US"/>
              <a:pPr>
                <a:defRPr/>
              </a:pPr>
              <a:t>‹#›</a:t>
            </a:fld>
            <a:endParaRPr lang="en-US" altLang="en-US"/>
          </a:p>
        </p:txBody>
      </p:sp>
    </p:spTree>
    <p:extLst>
      <p:ext uri="{BB962C8B-B14F-4D97-AF65-F5344CB8AC3E}">
        <p14:creationId xmlns:p14="http://schemas.microsoft.com/office/powerpoint/2010/main" val="411554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3A59CF-CA1E-40F3-8E61-0FC8AEDDC5CE}" type="datetimeFigureOut">
              <a:rPr lang="en-US"/>
              <a:pPr>
                <a:defRPr/>
              </a:pPr>
              <a:t>11/16/2017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3ACE14D-BF46-4CC3-82A0-DFF1A0F49CD2}" type="slidenum">
              <a:rPr lang="en-US" altLang="en-US"/>
              <a:pPr>
                <a:defRPr/>
              </a:pPr>
              <a:t>‹#›</a:t>
            </a:fld>
            <a:endParaRPr lang="en-US" altLang="en-US"/>
          </a:p>
        </p:txBody>
      </p:sp>
    </p:spTree>
    <p:extLst>
      <p:ext uri="{BB962C8B-B14F-4D97-AF65-F5344CB8AC3E}">
        <p14:creationId xmlns:p14="http://schemas.microsoft.com/office/powerpoint/2010/main" val="4115624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6A4058-D143-449A-8076-5321F5C7E4ED}" type="datetimeFigureOut">
              <a:rPr lang="en-US"/>
              <a:pPr>
                <a:defRPr/>
              </a:pPr>
              <a:t>11/16/2017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1F0FA9C5-E381-4E47-BB20-FF7125928283}" type="slidenum">
              <a:rPr lang="en-US" altLang="en-US"/>
              <a:pPr>
                <a:defRPr/>
              </a:pPr>
              <a:t>‹#›</a:t>
            </a:fld>
            <a:endParaRPr lang="en-US" altLang="en-US"/>
          </a:p>
        </p:txBody>
      </p:sp>
    </p:spTree>
    <p:extLst>
      <p:ext uri="{BB962C8B-B14F-4D97-AF65-F5344CB8AC3E}">
        <p14:creationId xmlns:p14="http://schemas.microsoft.com/office/powerpoint/2010/main" val="344622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3132C3-C106-43A3-B3B5-B7B4CAECC859}" type="datetimeFigureOut">
              <a:rPr lang="en-US"/>
              <a:pPr>
                <a:defRPr/>
              </a:pPr>
              <a:t>11/16/2017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A4EC7D3E-205D-401B-9FA8-A1E35750B1AF}" type="slidenum">
              <a:rPr lang="en-US" altLang="en-US"/>
              <a:pPr>
                <a:defRPr/>
              </a:pPr>
              <a:t>‹#›</a:t>
            </a:fld>
            <a:endParaRPr lang="en-US" altLang="en-US"/>
          </a:p>
        </p:txBody>
      </p:sp>
    </p:spTree>
    <p:extLst>
      <p:ext uri="{BB962C8B-B14F-4D97-AF65-F5344CB8AC3E}">
        <p14:creationId xmlns:p14="http://schemas.microsoft.com/office/powerpoint/2010/main" val="3428883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A1CE2-5545-41E6-AB6C-72E5E476ABED}" type="datetimeFigureOut">
              <a:rPr lang="en-US"/>
              <a:pPr>
                <a:defRPr/>
              </a:pPr>
              <a:t>11/16/2017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D70912F-3DA2-4E8C-91B1-E785C4DE7AA7}" type="slidenum">
              <a:rPr lang="en-US" altLang="en-US"/>
              <a:pPr>
                <a:defRPr/>
              </a:pPr>
              <a:t>‹#›</a:t>
            </a:fld>
            <a:endParaRPr lang="en-US" altLang="en-US"/>
          </a:p>
        </p:txBody>
      </p:sp>
    </p:spTree>
    <p:extLst>
      <p:ext uri="{BB962C8B-B14F-4D97-AF65-F5344CB8AC3E}">
        <p14:creationId xmlns:p14="http://schemas.microsoft.com/office/powerpoint/2010/main" val="745457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24A3A9-71DC-423B-90FD-FE6CB31EADF9}" type="datetimeFigureOut">
              <a:rPr lang="en-US"/>
              <a:pPr>
                <a:defRPr/>
              </a:pPr>
              <a:t>11/16/2017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63C0AB2-085C-4ECE-93B0-E894B287C162}" type="slidenum">
              <a:rPr lang="en-US" altLang="en-US"/>
              <a:pPr>
                <a:defRPr/>
              </a:pPr>
              <a:t>‹#›</a:t>
            </a:fld>
            <a:endParaRPr lang="en-US" altLang="en-US"/>
          </a:p>
        </p:txBody>
      </p:sp>
    </p:spTree>
    <p:extLst>
      <p:ext uri="{BB962C8B-B14F-4D97-AF65-F5344CB8AC3E}">
        <p14:creationId xmlns:p14="http://schemas.microsoft.com/office/powerpoint/2010/main" val="286488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0A4-0FFF-4BF9-B349-9E7E0140B806}"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21387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F79B5-D172-4120-8323-DFF519184A7C}" type="datetimeFigureOut">
              <a:rPr lang="en-US"/>
              <a:pPr>
                <a:defRPr/>
              </a:pPr>
              <a:t>11/16/2017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B55C9F38-210F-48DA-9866-AF77E110443B}" type="slidenum">
              <a:rPr lang="en-US" altLang="en-US"/>
              <a:pPr>
                <a:defRPr/>
              </a:pPr>
              <a:t>‹#›</a:t>
            </a:fld>
            <a:endParaRPr lang="en-US" altLang="en-US"/>
          </a:p>
        </p:txBody>
      </p:sp>
    </p:spTree>
    <p:extLst>
      <p:ext uri="{BB962C8B-B14F-4D97-AF65-F5344CB8AC3E}">
        <p14:creationId xmlns:p14="http://schemas.microsoft.com/office/powerpoint/2010/main" val="3438277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FBA31E-FA85-4286-9475-64CA8451A6E5}" type="datetimeFigureOut">
              <a:rPr lang="en-US"/>
              <a:pPr>
                <a:defRPr/>
              </a:pPr>
              <a:t>11/16/2017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1533CA2-28EA-40BE-866C-C658918DD1DB}" type="slidenum">
              <a:rPr lang="en-US" altLang="en-US"/>
              <a:pPr>
                <a:defRPr/>
              </a:pPr>
              <a:t>‹#›</a:t>
            </a:fld>
            <a:endParaRPr lang="en-US" altLang="en-US"/>
          </a:p>
        </p:txBody>
      </p:sp>
    </p:spTree>
    <p:extLst>
      <p:ext uri="{BB962C8B-B14F-4D97-AF65-F5344CB8AC3E}">
        <p14:creationId xmlns:p14="http://schemas.microsoft.com/office/powerpoint/2010/main" val="327665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520640-05E5-4A79-B8FD-AC0FAAD37269}" type="datetimeFigureOut">
              <a:rPr lang="en-US"/>
              <a:pPr>
                <a:defRPr/>
              </a:pPr>
              <a:t>11/16/2017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65A36014-CB78-4B26-811C-71CC6B743670}" type="slidenum">
              <a:rPr lang="en-US" altLang="en-US"/>
              <a:pPr>
                <a:defRPr/>
              </a:pPr>
              <a:t>‹#›</a:t>
            </a:fld>
            <a:endParaRPr lang="en-US" altLang="en-US"/>
          </a:p>
        </p:txBody>
      </p:sp>
    </p:spTree>
    <p:extLst>
      <p:ext uri="{BB962C8B-B14F-4D97-AF65-F5344CB8AC3E}">
        <p14:creationId xmlns:p14="http://schemas.microsoft.com/office/powerpoint/2010/main" val="99831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0D0A4-0FFF-4BF9-B349-9E7E0140B806}"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5356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0D0A4-0FFF-4BF9-B349-9E7E0140B806}"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05563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0D0A4-0FFF-4BF9-B349-9E7E0140B806}"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29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30D0A4-0FFF-4BF9-B349-9E7E0140B806}"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471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0A4-0FFF-4BF9-B349-9E7E0140B806}"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7963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321530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93522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0D0A4-0FFF-4BF9-B349-9E7E0140B806}" type="datetimeFigureOut">
              <a:rPr lang="en-US" smtClean="0"/>
              <a:t>11/16/2017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86D95-F956-42E3-84CB-F8A84E250BB3}" type="slidenum">
              <a:rPr lang="en-US" smtClean="0"/>
              <a:t>‹#›</a:t>
            </a:fld>
            <a:endParaRPr lang="en-US"/>
          </a:p>
        </p:txBody>
      </p:sp>
    </p:spTree>
    <p:extLst>
      <p:ext uri="{BB962C8B-B14F-4D97-AF65-F5344CB8AC3E}">
        <p14:creationId xmlns:p14="http://schemas.microsoft.com/office/powerpoint/2010/main" val="7327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a:defRPr/>
            </a:pPr>
            <a:fld id="{63B30F5E-F813-4738-BB94-A479D09E0BF7}" type="datetimeFigureOut">
              <a:rPr lang="en-US"/>
              <a:pPr>
                <a:defRPr/>
              </a:pPr>
              <a:t>11/16/2017</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600">
                <a:solidFill>
                  <a:srgbClr val="898989"/>
                </a:solidFill>
                <a:latin typeface="Calibri" panose="020F0502020204030204" pitchFamily="34" charset="0"/>
                <a:cs typeface="Arial" panose="020B0604020202020204" pitchFamily="34" charset="0"/>
              </a:defRPr>
            </a:lvl1pPr>
          </a:lstStyle>
          <a:p>
            <a:pPr fontAlgn="base">
              <a:spcBef>
                <a:spcPct val="0"/>
              </a:spcBef>
              <a:spcAft>
                <a:spcPct val="0"/>
              </a:spcAft>
              <a:defRPr/>
            </a:pPr>
            <a:fld id="{39EAE6E1-CBE2-4E39-8AAF-368F1FA169BD}"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1232734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p:nvPr/>
        </p:nvSpPr>
        <p:spPr>
          <a:xfrm>
            <a:off x="0" y="0"/>
            <a:ext cx="12192000" cy="6858000"/>
          </a:xfrm>
          <a:prstGeom prst="rect">
            <a:avLst/>
          </a:prstGeom>
          <a:blipFill>
            <a:blip r:embed="rId2" cstate="print"/>
            <a:stretch>
              <a:fillRect/>
            </a:stretch>
          </a:blipFill>
        </p:spPr>
        <p:txBody>
          <a:bodyPr wrap="square" lIns="0" tIns="0" rIns="0" bIns="0" rtlCol="0">
            <a:noAutofit/>
          </a:bodyPr>
          <a:lstStyle/>
          <a:p>
            <a:endParaRPr sz="1400" dirty="0"/>
          </a:p>
        </p:txBody>
      </p:sp>
      <p:sp>
        <p:nvSpPr>
          <p:cNvPr id="12" name="TextBox 11"/>
          <p:cNvSpPr txBox="1"/>
          <p:nvPr/>
        </p:nvSpPr>
        <p:spPr>
          <a:xfrm>
            <a:off x="2743201" y="2040475"/>
            <a:ext cx="8899302" cy="923330"/>
          </a:xfrm>
          <a:prstGeom prst="rect">
            <a:avLst/>
          </a:prstGeom>
          <a:noFill/>
        </p:spPr>
        <p:txBody>
          <a:bodyPr wrap="square" rtlCol="0">
            <a:spAutoFit/>
          </a:bodyPr>
          <a:lstStyle/>
          <a:p>
            <a:pPr algn="r"/>
            <a:r>
              <a:rPr lang="en-US" sz="5400" b="1" dirty="0"/>
              <a:t>DEPARTEMEN </a:t>
            </a:r>
            <a:r>
              <a:rPr lang="en-US" sz="5400" b="1" dirty="0" smtClean="0"/>
              <a:t>NEUROLOGI</a:t>
            </a:r>
            <a:endParaRPr lang="id-ID" sz="3200" dirty="0" smtClean="0">
              <a:cs typeface="Arial" pitchFamily="34" charset="0"/>
            </a:endParaRPr>
          </a:p>
        </p:txBody>
      </p:sp>
    </p:spTree>
    <p:extLst>
      <p:ext uri="{BB962C8B-B14F-4D97-AF65-F5344CB8AC3E}">
        <p14:creationId xmlns:p14="http://schemas.microsoft.com/office/powerpoint/2010/main" val="27993073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Bab 1. </a:t>
            </a:r>
            <a:r>
              <a:rPr lang="en-US" dirty="0" err="1"/>
              <a:t>Kebijakan</a:t>
            </a:r>
            <a:r>
              <a:rPr lang="en-US" dirty="0"/>
              <a:t> </a:t>
            </a:r>
            <a:r>
              <a:rPr lang="en-US" dirty="0" err="1" smtClean="0"/>
              <a:t>Umum</a:t>
            </a:r>
            <a:endParaRPr lang="en-US" dirty="0"/>
          </a:p>
        </p:txBody>
      </p:sp>
      <p:sp>
        <p:nvSpPr>
          <p:cNvPr id="3" name="Content Placeholder 2"/>
          <p:cNvSpPr>
            <a:spLocks noGrp="1"/>
          </p:cNvSpPr>
          <p:nvPr>
            <p:ph idx="1"/>
          </p:nvPr>
        </p:nvSpPr>
        <p:spPr>
          <a:solidFill>
            <a:schemeClr val="bg1"/>
          </a:solidFill>
        </p:spPr>
        <p:txBody>
          <a:bodyPr/>
          <a:lstStyle/>
          <a:p>
            <a:r>
              <a:rPr lang="fi-FI" dirty="0"/>
              <a:t>Pendahuluan</a:t>
            </a:r>
          </a:p>
          <a:p>
            <a:r>
              <a:rPr lang="fi-FI" b="1" dirty="0" smtClean="0"/>
              <a:t>Nilai-nilai dasar</a:t>
            </a:r>
          </a:p>
          <a:p>
            <a:r>
              <a:rPr lang="fi-FI" b="1" dirty="0" smtClean="0"/>
              <a:t>Visi </a:t>
            </a:r>
          </a:p>
          <a:p>
            <a:r>
              <a:rPr lang="fi-FI" b="1" dirty="0" smtClean="0"/>
              <a:t>Misi</a:t>
            </a:r>
          </a:p>
          <a:p>
            <a:r>
              <a:rPr lang="fi-FI" b="1" dirty="0" smtClean="0"/>
              <a:t>Komitmen</a:t>
            </a:r>
          </a:p>
          <a:p>
            <a:r>
              <a:rPr lang="fi-FI" b="1" dirty="0" smtClean="0"/>
              <a:t>Tujuan</a:t>
            </a:r>
          </a:p>
          <a:p>
            <a:endParaRPr lang="en-US" dirty="0"/>
          </a:p>
        </p:txBody>
      </p:sp>
    </p:spTree>
    <p:extLst>
      <p:ext uri="{BB962C8B-B14F-4D97-AF65-F5344CB8AC3E}">
        <p14:creationId xmlns:p14="http://schemas.microsoft.com/office/powerpoint/2010/main" val="268314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Pendahuluan</a:t>
            </a:r>
            <a:endParaRPr lang="id-ID" b="1" dirty="0"/>
          </a:p>
        </p:txBody>
      </p:sp>
      <p:sp>
        <p:nvSpPr>
          <p:cNvPr id="3" name="Content Placeholder 2"/>
          <p:cNvSpPr>
            <a:spLocks noGrp="1"/>
          </p:cNvSpPr>
          <p:nvPr>
            <p:ph idx="1"/>
          </p:nvPr>
        </p:nvSpPr>
        <p:spPr/>
        <p:txBody>
          <a:bodyPr/>
          <a:lstStyle/>
          <a:p>
            <a:r>
              <a:rPr lang="id-ID" sz="2800" dirty="0"/>
              <a:t>Suatu institusi harus memiliki perencanaan yang jelas serta rinci agar tujuan yang ditetapkan dapat tercapai dengan baik. Perencanaan adalah fondasi penting untuk melangkah ke masa depan, karena tanpa perencanaan yang baku maka evaluasi keberhasilan tidak dapat diketahui dengan pasti. </a:t>
            </a:r>
          </a:p>
          <a:p>
            <a:r>
              <a:rPr lang="id-ID" sz="2800" dirty="0"/>
              <a:t>Departemen Neurologi Fakultas Kedokteran Universitas Gadjah Mada telah melalui milenium ke-2 dan berjalan dengan lancar, walaupun masih banyak yang perlu dikembangkan dan dibenahi. Untuk itu diperlukan perencanaan strategis tahun 2018-2022 untuk nantinya dapat dibuat perencanaan operasional (rencana jangka pendek).</a:t>
            </a:r>
          </a:p>
          <a:p>
            <a:endParaRPr lang="id-ID" sz="2800" dirty="0"/>
          </a:p>
        </p:txBody>
      </p:sp>
    </p:spTree>
    <p:extLst>
      <p:ext uri="{BB962C8B-B14F-4D97-AF65-F5344CB8AC3E}">
        <p14:creationId xmlns:p14="http://schemas.microsoft.com/office/powerpoint/2010/main" val="48283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Nilai-nilai</a:t>
            </a:r>
            <a:r>
              <a:rPr lang="en-US" b="1" dirty="0" smtClean="0"/>
              <a:t> </a:t>
            </a:r>
            <a:r>
              <a:rPr lang="en-US" b="1" dirty="0" err="1" smtClean="0"/>
              <a:t>dasar</a:t>
            </a:r>
            <a:endParaRPr lang="en-US" b="1" dirty="0"/>
          </a:p>
        </p:txBody>
      </p:sp>
      <p:sp>
        <p:nvSpPr>
          <p:cNvPr id="3" name="Content Placeholder 2"/>
          <p:cNvSpPr>
            <a:spLocks noGrp="1"/>
          </p:cNvSpPr>
          <p:nvPr>
            <p:ph idx="1"/>
          </p:nvPr>
        </p:nvSpPr>
        <p:spPr>
          <a:solidFill>
            <a:schemeClr val="bg1"/>
          </a:solidFill>
        </p:spPr>
        <p:txBody>
          <a:bodyPr/>
          <a:lstStyle/>
          <a:p>
            <a:pPr marL="742950" indent="-742950">
              <a:buFont typeface="+mj-lt"/>
              <a:buAutoNum type="arabicPeriod"/>
            </a:pPr>
            <a:r>
              <a:rPr lang="en-US" sz="3200" dirty="0" err="1" smtClean="0"/>
              <a:t>Nilai-nilai</a:t>
            </a:r>
            <a:r>
              <a:rPr lang="en-US" sz="3200" dirty="0" smtClean="0"/>
              <a:t> </a:t>
            </a:r>
            <a:r>
              <a:rPr lang="en-US" sz="3200" dirty="0" err="1" smtClean="0"/>
              <a:t>Pancasila</a:t>
            </a:r>
            <a:endParaRPr lang="en-US" sz="3200" dirty="0" smtClean="0"/>
          </a:p>
          <a:p>
            <a:pPr marL="742950" indent="-742950">
              <a:buFont typeface="+mj-lt"/>
              <a:buAutoNum type="arabicPeriod"/>
            </a:pPr>
            <a:r>
              <a:rPr lang="en-US" sz="3200" dirty="0" err="1" smtClean="0"/>
              <a:t>Pengabdian</a:t>
            </a:r>
            <a:endParaRPr lang="en-US" sz="3200" dirty="0" smtClean="0"/>
          </a:p>
          <a:p>
            <a:pPr marL="742950" indent="-742950">
              <a:buFont typeface="+mj-lt"/>
              <a:buAutoNum type="arabicPeriod"/>
            </a:pPr>
            <a:r>
              <a:rPr lang="en-US" sz="3200" dirty="0" err="1" smtClean="0"/>
              <a:t>Kemanusiaan</a:t>
            </a:r>
            <a:endParaRPr lang="en-US" sz="3200" dirty="0" smtClean="0"/>
          </a:p>
          <a:p>
            <a:pPr marL="742950" indent="-742950">
              <a:buFont typeface="+mj-lt"/>
              <a:buAutoNum type="arabicPeriod"/>
            </a:pPr>
            <a:r>
              <a:rPr lang="en-US" sz="3200" dirty="0" err="1" smtClean="0"/>
              <a:t>Integritas</a:t>
            </a:r>
            <a:endParaRPr lang="en-US" sz="3200" dirty="0" smtClean="0"/>
          </a:p>
          <a:p>
            <a:pPr marL="742950" indent="-742950">
              <a:buFont typeface="+mj-lt"/>
              <a:buAutoNum type="arabicPeriod"/>
            </a:pPr>
            <a:r>
              <a:rPr lang="en-US" sz="3200" dirty="0" err="1" smtClean="0"/>
              <a:t>Inovatif</a:t>
            </a:r>
            <a:r>
              <a:rPr lang="en-US" sz="3200" dirty="0" smtClean="0"/>
              <a:t> </a:t>
            </a:r>
            <a:r>
              <a:rPr lang="en-US" sz="3200" dirty="0" err="1"/>
              <a:t>dan</a:t>
            </a:r>
            <a:r>
              <a:rPr lang="en-US" sz="3200" dirty="0"/>
              <a:t> </a:t>
            </a:r>
            <a:r>
              <a:rPr lang="en-US" sz="3200" dirty="0" err="1" smtClean="0"/>
              <a:t>unggul</a:t>
            </a:r>
            <a:endParaRPr lang="en-US" sz="3200" dirty="0" smtClean="0"/>
          </a:p>
          <a:p>
            <a:pPr marL="742950" indent="-742950">
              <a:buFont typeface="+mj-lt"/>
              <a:buAutoNum type="arabicPeriod"/>
            </a:pPr>
            <a:r>
              <a:rPr lang="en-US" sz="3200" dirty="0" err="1" smtClean="0"/>
              <a:t>Kolaboratif</a:t>
            </a:r>
            <a:endParaRPr lang="en-US" sz="3200" dirty="0" smtClean="0"/>
          </a:p>
          <a:p>
            <a:pPr marL="742950" indent="-742950">
              <a:buFont typeface="+mj-lt"/>
              <a:buAutoNum type="arabicPeriod"/>
            </a:pPr>
            <a:r>
              <a:rPr lang="en-US" sz="3200" dirty="0" err="1" smtClean="0"/>
              <a:t>Berwawasan</a:t>
            </a:r>
            <a:r>
              <a:rPr lang="en-US" sz="3200" dirty="0" smtClean="0"/>
              <a:t> </a:t>
            </a:r>
            <a:r>
              <a:rPr lang="en-US" sz="3200" dirty="0" err="1"/>
              <a:t>ke</a:t>
            </a:r>
            <a:r>
              <a:rPr lang="en-US" sz="3200" dirty="0"/>
              <a:t> </a:t>
            </a:r>
            <a:r>
              <a:rPr lang="en-US" sz="3200" dirty="0" err="1"/>
              <a:t>depan</a:t>
            </a:r>
            <a:r>
              <a:rPr lang="en-US" sz="3200" dirty="0"/>
              <a:t>.</a:t>
            </a:r>
            <a:endParaRPr lang="en-US" sz="3200" dirty="0"/>
          </a:p>
        </p:txBody>
      </p:sp>
    </p:spTree>
    <p:extLst>
      <p:ext uri="{BB962C8B-B14F-4D97-AF65-F5344CB8AC3E}">
        <p14:creationId xmlns:p14="http://schemas.microsoft.com/office/powerpoint/2010/main" val="388833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7536"/>
            <a:ext cx="10363200" cy="1470025"/>
          </a:xfrm>
        </p:spPr>
        <p:txBody>
          <a:bodyPr/>
          <a:lstStyle/>
          <a:p>
            <a:r>
              <a:rPr lang="en-US" b="1" dirty="0" err="1" smtClean="0"/>
              <a:t>Visi</a:t>
            </a:r>
            <a:endParaRPr lang="en-US" b="1" dirty="0"/>
          </a:p>
        </p:txBody>
      </p:sp>
      <p:sp>
        <p:nvSpPr>
          <p:cNvPr id="3" name="Subtitle 2"/>
          <p:cNvSpPr>
            <a:spLocks noGrp="1"/>
          </p:cNvSpPr>
          <p:nvPr>
            <p:ph type="subTitle" idx="1"/>
          </p:nvPr>
        </p:nvSpPr>
        <p:spPr>
          <a:xfrm>
            <a:off x="553792" y="1983346"/>
            <a:ext cx="11178862" cy="4095481"/>
          </a:xfrm>
          <a:solidFill>
            <a:schemeClr val="bg1"/>
          </a:solidFill>
        </p:spPr>
        <p:txBody>
          <a:bodyPr/>
          <a:lstStyle/>
          <a:p>
            <a:r>
              <a:rPr lang="en-US" sz="3200" dirty="0" err="1">
                <a:solidFill>
                  <a:schemeClr val="tx1"/>
                </a:solidFill>
              </a:rPr>
              <a:t>Menjadi</a:t>
            </a:r>
            <a:r>
              <a:rPr lang="en-US" sz="3200" dirty="0">
                <a:solidFill>
                  <a:schemeClr val="tx1"/>
                </a:solidFill>
              </a:rPr>
              <a:t> </a:t>
            </a:r>
            <a:r>
              <a:rPr lang="en-US" sz="3200" dirty="0" err="1">
                <a:solidFill>
                  <a:schemeClr val="tx1"/>
                </a:solidFill>
              </a:rPr>
              <a:t>Departemen</a:t>
            </a:r>
            <a:r>
              <a:rPr lang="en-US" sz="3200" dirty="0">
                <a:solidFill>
                  <a:schemeClr val="tx1"/>
                </a:solidFill>
              </a:rPr>
              <a:t> </a:t>
            </a:r>
            <a:r>
              <a:rPr lang="en-US" sz="3200" dirty="0" err="1">
                <a:solidFill>
                  <a:schemeClr val="tx1"/>
                </a:solidFill>
              </a:rPr>
              <a:t>Neurologi</a:t>
            </a:r>
            <a:r>
              <a:rPr lang="en-US" sz="3200" dirty="0">
                <a:solidFill>
                  <a:schemeClr val="tx1"/>
                </a:solidFill>
              </a:rPr>
              <a:t> </a:t>
            </a:r>
            <a:r>
              <a:rPr lang="en-US" sz="3200" dirty="0" err="1">
                <a:solidFill>
                  <a:schemeClr val="tx1"/>
                </a:solidFill>
              </a:rPr>
              <a:t>Fakultas</a:t>
            </a:r>
            <a:r>
              <a:rPr lang="en-US" sz="3200" dirty="0">
                <a:solidFill>
                  <a:schemeClr val="tx1"/>
                </a:solidFill>
              </a:rPr>
              <a:t> </a:t>
            </a:r>
            <a:r>
              <a:rPr lang="en-US" sz="3200" dirty="0" err="1">
                <a:solidFill>
                  <a:schemeClr val="tx1"/>
                </a:solidFill>
              </a:rPr>
              <a:t>Kedokteran</a:t>
            </a:r>
            <a:r>
              <a:rPr lang="en-US" sz="3200" dirty="0">
                <a:solidFill>
                  <a:schemeClr val="tx1"/>
                </a:solidFill>
              </a:rPr>
              <a:t> </a:t>
            </a:r>
            <a:r>
              <a:rPr lang="en-US" sz="3200" dirty="0" err="1">
                <a:solidFill>
                  <a:schemeClr val="tx1"/>
                </a:solidFill>
              </a:rPr>
              <a:t>Universitas</a:t>
            </a:r>
            <a:r>
              <a:rPr lang="en-US" sz="3200" dirty="0">
                <a:solidFill>
                  <a:schemeClr val="tx1"/>
                </a:solidFill>
              </a:rPr>
              <a:t> </a:t>
            </a:r>
            <a:r>
              <a:rPr lang="en-US" sz="3200" dirty="0" err="1">
                <a:solidFill>
                  <a:schemeClr val="tx1"/>
                </a:solidFill>
              </a:rPr>
              <a:t>Gadjah</a:t>
            </a:r>
            <a:r>
              <a:rPr lang="en-US" sz="3200" dirty="0">
                <a:solidFill>
                  <a:schemeClr val="tx1"/>
                </a:solidFill>
              </a:rPr>
              <a:t> </a:t>
            </a:r>
            <a:r>
              <a:rPr lang="en-US" sz="3200" dirty="0" err="1">
                <a:solidFill>
                  <a:schemeClr val="tx1"/>
                </a:solidFill>
              </a:rPr>
              <a:t>Mada</a:t>
            </a:r>
            <a:r>
              <a:rPr lang="en-US" sz="3200" dirty="0">
                <a:solidFill>
                  <a:schemeClr val="tx1"/>
                </a:solidFill>
              </a:rPr>
              <a:t> </a:t>
            </a:r>
            <a:r>
              <a:rPr lang="en-US" sz="3200" dirty="0" err="1">
                <a:solidFill>
                  <a:schemeClr val="tx1"/>
                </a:solidFill>
              </a:rPr>
              <a:t>berstandar</a:t>
            </a:r>
            <a:r>
              <a:rPr lang="en-US" sz="3200" dirty="0">
                <a:solidFill>
                  <a:schemeClr val="tx1"/>
                </a:solidFill>
              </a:rPr>
              <a:t> </a:t>
            </a:r>
            <a:r>
              <a:rPr lang="en-US" sz="3200" dirty="0" err="1">
                <a:solidFill>
                  <a:schemeClr val="tx1"/>
                </a:solidFill>
              </a:rPr>
              <a:t>internasional</a:t>
            </a:r>
            <a:r>
              <a:rPr lang="en-US" sz="3200" dirty="0">
                <a:solidFill>
                  <a:schemeClr val="tx1"/>
                </a:solidFill>
              </a:rPr>
              <a:t> yang </a:t>
            </a:r>
            <a:r>
              <a:rPr lang="en-US" sz="3200" dirty="0" err="1">
                <a:solidFill>
                  <a:schemeClr val="tx1"/>
                </a:solidFill>
              </a:rPr>
              <a:t>inovatif</a:t>
            </a:r>
            <a:r>
              <a:rPr lang="en-US" sz="3200" dirty="0">
                <a:solidFill>
                  <a:schemeClr val="tx1"/>
                </a:solidFill>
              </a:rPr>
              <a:t> </a:t>
            </a:r>
            <a:r>
              <a:rPr lang="en-US" sz="3200" dirty="0" err="1">
                <a:solidFill>
                  <a:schemeClr val="tx1"/>
                </a:solidFill>
              </a:rPr>
              <a:t>dan</a:t>
            </a:r>
            <a:r>
              <a:rPr lang="en-US" sz="3200" dirty="0">
                <a:solidFill>
                  <a:schemeClr val="tx1"/>
                </a:solidFill>
              </a:rPr>
              <a:t> </a:t>
            </a:r>
            <a:r>
              <a:rPr lang="en-US" sz="3200" dirty="0" err="1">
                <a:solidFill>
                  <a:schemeClr val="tx1"/>
                </a:solidFill>
              </a:rPr>
              <a:t>unggul</a:t>
            </a:r>
            <a:r>
              <a:rPr lang="en-US" sz="3200" dirty="0">
                <a:solidFill>
                  <a:schemeClr val="tx1"/>
                </a:solidFill>
              </a:rPr>
              <a:t>, </a:t>
            </a:r>
            <a:r>
              <a:rPr lang="en-US" sz="3200" dirty="0" err="1">
                <a:solidFill>
                  <a:schemeClr val="tx1"/>
                </a:solidFill>
              </a:rPr>
              <a:t>serta</a:t>
            </a:r>
            <a:r>
              <a:rPr lang="en-US" sz="3200" dirty="0">
                <a:solidFill>
                  <a:schemeClr val="tx1"/>
                </a:solidFill>
              </a:rPr>
              <a:t> </a:t>
            </a:r>
            <a:r>
              <a:rPr lang="en-US" sz="3200" dirty="0" err="1">
                <a:solidFill>
                  <a:schemeClr val="tx1"/>
                </a:solidFill>
              </a:rPr>
              <a:t>senantiasa</a:t>
            </a:r>
            <a:r>
              <a:rPr lang="en-US" sz="3200" dirty="0">
                <a:solidFill>
                  <a:schemeClr val="tx1"/>
                </a:solidFill>
              </a:rPr>
              <a:t> </a:t>
            </a:r>
            <a:r>
              <a:rPr lang="en-US" sz="3200" dirty="0" err="1">
                <a:solidFill>
                  <a:schemeClr val="tx1"/>
                </a:solidFill>
              </a:rPr>
              <a:t>mengabdi</a:t>
            </a:r>
            <a:r>
              <a:rPr lang="en-US" sz="3200" dirty="0">
                <a:solidFill>
                  <a:schemeClr val="tx1"/>
                </a:solidFill>
              </a:rPr>
              <a:t> </a:t>
            </a:r>
            <a:r>
              <a:rPr lang="en-US" sz="3200" dirty="0" err="1">
                <a:solidFill>
                  <a:schemeClr val="tx1"/>
                </a:solidFill>
              </a:rPr>
              <a:t>pada</a:t>
            </a:r>
            <a:r>
              <a:rPr lang="en-US" sz="3200" dirty="0">
                <a:solidFill>
                  <a:schemeClr val="tx1"/>
                </a:solidFill>
              </a:rPr>
              <a:t> </a:t>
            </a:r>
            <a:r>
              <a:rPr lang="en-US" sz="3200" dirty="0" err="1">
                <a:solidFill>
                  <a:schemeClr val="tx1"/>
                </a:solidFill>
              </a:rPr>
              <a:t>kepentingan</a:t>
            </a:r>
            <a:r>
              <a:rPr lang="en-US" sz="3200" dirty="0">
                <a:solidFill>
                  <a:schemeClr val="tx1"/>
                </a:solidFill>
              </a:rPr>
              <a:t> </a:t>
            </a:r>
            <a:r>
              <a:rPr lang="en-US" sz="3200" dirty="0" err="1">
                <a:solidFill>
                  <a:schemeClr val="tx1"/>
                </a:solidFill>
              </a:rPr>
              <a:t>bangsa</a:t>
            </a:r>
            <a:r>
              <a:rPr lang="en-US" sz="3200" dirty="0">
                <a:solidFill>
                  <a:schemeClr val="tx1"/>
                </a:solidFill>
              </a:rPr>
              <a:t> </a:t>
            </a:r>
            <a:r>
              <a:rPr lang="en-US" sz="3200" dirty="0" err="1">
                <a:solidFill>
                  <a:schemeClr val="tx1"/>
                </a:solidFill>
              </a:rPr>
              <a:t>dan</a:t>
            </a:r>
            <a:r>
              <a:rPr lang="en-US" sz="3200" dirty="0">
                <a:solidFill>
                  <a:schemeClr val="tx1"/>
                </a:solidFill>
              </a:rPr>
              <a:t> </a:t>
            </a:r>
            <a:r>
              <a:rPr lang="en-US" sz="3200" dirty="0" err="1">
                <a:solidFill>
                  <a:schemeClr val="tx1"/>
                </a:solidFill>
              </a:rPr>
              <a:t>kemanusiaan</a:t>
            </a:r>
            <a:r>
              <a:rPr lang="en-US" sz="3200" dirty="0">
                <a:solidFill>
                  <a:schemeClr val="tx1"/>
                </a:solidFill>
              </a:rPr>
              <a:t> </a:t>
            </a:r>
            <a:r>
              <a:rPr lang="en-US" sz="3200" dirty="0" err="1">
                <a:solidFill>
                  <a:schemeClr val="tx1"/>
                </a:solidFill>
              </a:rPr>
              <a:t>dijiwai</a:t>
            </a:r>
            <a:r>
              <a:rPr lang="en-US" sz="3200" dirty="0">
                <a:solidFill>
                  <a:schemeClr val="tx1"/>
                </a:solidFill>
              </a:rPr>
              <a:t> </a:t>
            </a:r>
            <a:r>
              <a:rPr lang="en-US" sz="3200" dirty="0" err="1">
                <a:solidFill>
                  <a:schemeClr val="tx1"/>
                </a:solidFill>
              </a:rPr>
              <a:t>nilai-nilai</a:t>
            </a:r>
            <a:r>
              <a:rPr lang="en-US" sz="3200" dirty="0">
                <a:solidFill>
                  <a:schemeClr val="tx1"/>
                </a:solidFill>
              </a:rPr>
              <a:t> </a:t>
            </a:r>
            <a:r>
              <a:rPr lang="en-US" sz="3200" dirty="0" err="1">
                <a:solidFill>
                  <a:schemeClr val="tx1"/>
                </a:solidFill>
              </a:rPr>
              <a:t>budaya</a:t>
            </a:r>
            <a:r>
              <a:rPr lang="en-US" sz="3200" dirty="0">
                <a:solidFill>
                  <a:schemeClr val="tx1"/>
                </a:solidFill>
              </a:rPr>
              <a:t> </a:t>
            </a:r>
            <a:r>
              <a:rPr lang="en-US" sz="3200" dirty="0" err="1">
                <a:solidFill>
                  <a:schemeClr val="tx1"/>
                </a:solidFill>
              </a:rPr>
              <a:t>bangsa</a:t>
            </a:r>
            <a:r>
              <a:rPr lang="en-US" sz="3200" dirty="0">
                <a:solidFill>
                  <a:schemeClr val="tx1"/>
                </a:solidFill>
              </a:rPr>
              <a:t> </a:t>
            </a:r>
            <a:r>
              <a:rPr lang="en-US" sz="3200" dirty="0" err="1">
                <a:solidFill>
                  <a:schemeClr val="tx1"/>
                </a:solidFill>
              </a:rPr>
              <a:t>berdasarkan</a:t>
            </a:r>
            <a:r>
              <a:rPr lang="en-US" sz="3200" dirty="0">
                <a:solidFill>
                  <a:schemeClr val="tx1"/>
                </a:solidFill>
              </a:rPr>
              <a:t> </a:t>
            </a:r>
            <a:r>
              <a:rPr lang="en-US" sz="3200" dirty="0" err="1">
                <a:solidFill>
                  <a:schemeClr val="tx1"/>
                </a:solidFill>
              </a:rPr>
              <a:t>Pancasila</a:t>
            </a:r>
            <a:r>
              <a:rPr lang="en-US" sz="3200"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475792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7232"/>
            <a:ext cx="10363200" cy="1470025"/>
          </a:xfrm>
        </p:spPr>
        <p:txBody>
          <a:bodyPr/>
          <a:lstStyle/>
          <a:p>
            <a:r>
              <a:rPr lang="en-US" b="1" dirty="0" err="1" smtClean="0"/>
              <a:t>Misi</a:t>
            </a:r>
            <a:endParaRPr lang="en-US" b="1" dirty="0"/>
          </a:p>
        </p:txBody>
      </p:sp>
      <p:sp>
        <p:nvSpPr>
          <p:cNvPr id="3" name="Subtitle 2"/>
          <p:cNvSpPr>
            <a:spLocks noGrp="1"/>
          </p:cNvSpPr>
          <p:nvPr>
            <p:ph type="subTitle" idx="1"/>
          </p:nvPr>
        </p:nvSpPr>
        <p:spPr>
          <a:xfrm>
            <a:off x="476517" y="1707257"/>
            <a:ext cx="11165983" cy="4720839"/>
          </a:xfrm>
          <a:solidFill>
            <a:schemeClr val="bg1"/>
          </a:solidFill>
        </p:spPr>
        <p:txBody>
          <a:bodyPr/>
          <a:lstStyle/>
          <a:p>
            <a:r>
              <a:rPr lang="en-US" sz="3200" dirty="0" err="1">
                <a:solidFill>
                  <a:schemeClr val="tx1"/>
                </a:solidFill>
              </a:rPr>
              <a:t>Meningkatkan</a:t>
            </a:r>
            <a:r>
              <a:rPr lang="en-US" sz="3200" dirty="0">
                <a:solidFill>
                  <a:schemeClr val="tx1"/>
                </a:solidFill>
              </a:rPr>
              <a:t> status </a:t>
            </a:r>
            <a:r>
              <a:rPr lang="en-US" sz="3200" dirty="0" err="1">
                <a:solidFill>
                  <a:schemeClr val="tx1"/>
                </a:solidFill>
              </a:rPr>
              <a:t>kesehatan</a:t>
            </a:r>
            <a:r>
              <a:rPr lang="en-US" sz="3200" dirty="0">
                <a:solidFill>
                  <a:schemeClr val="tx1"/>
                </a:solidFill>
              </a:rPr>
              <a:t> </a:t>
            </a:r>
            <a:r>
              <a:rPr lang="en-US" sz="3200" dirty="0" err="1">
                <a:solidFill>
                  <a:schemeClr val="tx1"/>
                </a:solidFill>
              </a:rPr>
              <a:t>masyarakat</a:t>
            </a:r>
            <a:r>
              <a:rPr lang="en-US" sz="3200" dirty="0">
                <a:solidFill>
                  <a:schemeClr val="tx1"/>
                </a:solidFill>
              </a:rPr>
              <a:t> </a:t>
            </a:r>
            <a:r>
              <a:rPr lang="en-US" sz="3200" dirty="0" err="1">
                <a:solidFill>
                  <a:schemeClr val="tx1"/>
                </a:solidFill>
              </a:rPr>
              <a:t>dalam</a:t>
            </a:r>
            <a:r>
              <a:rPr lang="en-US" sz="3200" dirty="0">
                <a:solidFill>
                  <a:schemeClr val="tx1"/>
                </a:solidFill>
              </a:rPr>
              <a:t> </a:t>
            </a:r>
            <a:r>
              <a:rPr lang="en-US" sz="3200" dirty="0" err="1">
                <a:solidFill>
                  <a:schemeClr val="tx1"/>
                </a:solidFill>
              </a:rPr>
              <a:t>bidang</a:t>
            </a:r>
            <a:r>
              <a:rPr lang="en-US" sz="3200" dirty="0">
                <a:solidFill>
                  <a:schemeClr val="tx1"/>
                </a:solidFill>
              </a:rPr>
              <a:t> </a:t>
            </a:r>
            <a:r>
              <a:rPr lang="en-US" sz="3200" dirty="0" err="1">
                <a:solidFill>
                  <a:schemeClr val="tx1"/>
                </a:solidFill>
              </a:rPr>
              <a:t>neurologi</a:t>
            </a:r>
            <a:r>
              <a:rPr lang="en-US" sz="3200" dirty="0">
                <a:solidFill>
                  <a:schemeClr val="tx1"/>
                </a:solidFill>
              </a:rPr>
              <a:t> </a:t>
            </a:r>
            <a:r>
              <a:rPr lang="en-US" sz="3200" dirty="0" err="1">
                <a:solidFill>
                  <a:schemeClr val="tx1"/>
                </a:solidFill>
              </a:rPr>
              <a:t>melalui</a:t>
            </a:r>
            <a:r>
              <a:rPr lang="en-US" sz="3200" dirty="0">
                <a:solidFill>
                  <a:schemeClr val="tx1"/>
                </a:solidFill>
              </a:rPr>
              <a:t> </a:t>
            </a:r>
            <a:r>
              <a:rPr lang="en-US" sz="3200" dirty="0" err="1">
                <a:solidFill>
                  <a:schemeClr val="tx1"/>
                </a:solidFill>
              </a:rPr>
              <a:t>pendidikan</a:t>
            </a:r>
            <a:r>
              <a:rPr lang="en-US" sz="3200" dirty="0">
                <a:solidFill>
                  <a:schemeClr val="tx1"/>
                </a:solidFill>
              </a:rPr>
              <a:t>, </a:t>
            </a:r>
            <a:r>
              <a:rPr lang="en-US" sz="3200" dirty="0" err="1">
                <a:solidFill>
                  <a:schemeClr val="tx1"/>
                </a:solidFill>
              </a:rPr>
              <a:t>penelitian</a:t>
            </a:r>
            <a:r>
              <a:rPr lang="en-US" sz="3200" dirty="0">
                <a:solidFill>
                  <a:schemeClr val="tx1"/>
                </a:solidFill>
              </a:rPr>
              <a:t>, </a:t>
            </a:r>
            <a:r>
              <a:rPr lang="en-US" sz="3200" dirty="0" err="1">
                <a:solidFill>
                  <a:schemeClr val="tx1"/>
                </a:solidFill>
              </a:rPr>
              <a:t>pengabdian</a:t>
            </a:r>
            <a:r>
              <a:rPr lang="en-US" sz="3200" dirty="0">
                <a:solidFill>
                  <a:schemeClr val="tx1"/>
                </a:solidFill>
              </a:rPr>
              <a:t>, </a:t>
            </a:r>
            <a:r>
              <a:rPr lang="en-US" sz="3200" dirty="0" err="1">
                <a:solidFill>
                  <a:schemeClr val="tx1"/>
                </a:solidFill>
              </a:rPr>
              <a:t>dan</a:t>
            </a:r>
            <a:r>
              <a:rPr lang="en-US" sz="3200" dirty="0">
                <a:solidFill>
                  <a:schemeClr val="tx1"/>
                </a:solidFill>
              </a:rPr>
              <a:t>  </a:t>
            </a:r>
            <a:r>
              <a:rPr lang="en-US" sz="3200" dirty="0" err="1">
                <a:solidFill>
                  <a:schemeClr val="tx1"/>
                </a:solidFill>
              </a:rPr>
              <a:t>pelayanan</a:t>
            </a:r>
            <a:r>
              <a:rPr lang="en-US" sz="3200" dirty="0">
                <a:solidFill>
                  <a:schemeClr val="tx1"/>
                </a:solidFill>
              </a:rPr>
              <a:t> yang </a:t>
            </a:r>
            <a:r>
              <a:rPr lang="en-US" sz="3200" dirty="0" err="1">
                <a:solidFill>
                  <a:schemeClr val="tx1"/>
                </a:solidFill>
              </a:rPr>
              <a:t>unggul</a:t>
            </a:r>
            <a:r>
              <a:rPr lang="en-US" sz="3200" dirty="0">
                <a:solidFill>
                  <a:schemeClr val="tx1"/>
                </a:solidFill>
              </a:rPr>
              <a:t>, </a:t>
            </a:r>
            <a:r>
              <a:rPr lang="en-US" sz="3200" dirty="0" err="1">
                <a:solidFill>
                  <a:schemeClr val="tx1"/>
                </a:solidFill>
              </a:rPr>
              <a:t>berlandaskan</a:t>
            </a:r>
            <a:r>
              <a:rPr lang="en-US" sz="3200" dirty="0">
                <a:solidFill>
                  <a:schemeClr val="tx1"/>
                </a:solidFill>
              </a:rPr>
              <a:t> </a:t>
            </a:r>
            <a:r>
              <a:rPr lang="en-US" sz="3200" dirty="0" err="1">
                <a:solidFill>
                  <a:schemeClr val="tx1"/>
                </a:solidFill>
              </a:rPr>
              <a:t>kearifan</a:t>
            </a:r>
            <a:r>
              <a:rPr lang="en-US" sz="3200" dirty="0">
                <a:solidFill>
                  <a:schemeClr val="tx1"/>
                </a:solidFill>
              </a:rPr>
              <a:t> </a:t>
            </a:r>
            <a:r>
              <a:rPr lang="en-US" sz="3200" dirty="0" err="1">
                <a:solidFill>
                  <a:schemeClr val="tx1"/>
                </a:solidFill>
              </a:rPr>
              <a:t>lokal</a:t>
            </a:r>
            <a:r>
              <a:rPr lang="en-US" sz="3200" dirty="0">
                <a:solidFill>
                  <a:schemeClr val="tx1"/>
                </a:solidFill>
              </a:rPr>
              <a:t>, </a:t>
            </a:r>
            <a:r>
              <a:rPr lang="en-US" sz="3200" dirty="0" err="1">
                <a:solidFill>
                  <a:schemeClr val="tx1"/>
                </a:solidFill>
              </a:rPr>
              <a:t>etika</a:t>
            </a:r>
            <a:r>
              <a:rPr lang="en-US" sz="3200" dirty="0">
                <a:solidFill>
                  <a:schemeClr val="tx1"/>
                </a:solidFill>
              </a:rPr>
              <a:t>, </a:t>
            </a:r>
            <a:r>
              <a:rPr lang="en-US" sz="3200" dirty="0" err="1">
                <a:solidFill>
                  <a:schemeClr val="tx1"/>
                </a:solidFill>
              </a:rPr>
              <a:t>profesionalisme</a:t>
            </a:r>
            <a:r>
              <a:rPr lang="en-US" sz="3200" dirty="0">
                <a:solidFill>
                  <a:schemeClr val="tx1"/>
                </a:solidFill>
              </a:rPr>
              <a:t> </a:t>
            </a:r>
            <a:r>
              <a:rPr lang="en-US" sz="3200" dirty="0" err="1">
                <a:solidFill>
                  <a:schemeClr val="tx1"/>
                </a:solidFill>
              </a:rPr>
              <a:t>dan</a:t>
            </a:r>
            <a:r>
              <a:rPr lang="en-US" sz="3200" dirty="0">
                <a:solidFill>
                  <a:schemeClr val="tx1"/>
                </a:solidFill>
              </a:rPr>
              <a:t> </a:t>
            </a:r>
            <a:r>
              <a:rPr lang="en-US" sz="3200" dirty="0" err="1">
                <a:solidFill>
                  <a:schemeClr val="tx1"/>
                </a:solidFill>
              </a:rPr>
              <a:t>keilmuan</a:t>
            </a:r>
            <a:r>
              <a:rPr lang="en-US" sz="3200" dirty="0">
                <a:solidFill>
                  <a:schemeClr val="tx1"/>
                </a:solidFill>
              </a:rPr>
              <a:t> </a:t>
            </a:r>
            <a:r>
              <a:rPr lang="en-US" sz="3200" dirty="0" err="1">
                <a:solidFill>
                  <a:schemeClr val="tx1"/>
                </a:solidFill>
              </a:rPr>
              <a:t>berbasis</a:t>
            </a:r>
            <a:r>
              <a:rPr lang="en-US" sz="3200" dirty="0">
                <a:solidFill>
                  <a:schemeClr val="tx1"/>
                </a:solidFill>
              </a:rPr>
              <a:t> </a:t>
            </a:r>
            <a:r>
              <a:rPr lang="en-US" sz="3200" dirty="0" err="1">
                <a:solidFill>
                  <a:schemeClr val="tx1"/>
                </a:solidFill>
              </a:rPr>
              <a:t>bukti</a:t>
            </a:r>
            <a:r>
              <a:rPr lang="en-US" sz="3200" dirty="0">
                <a:solidFill>
                  <a:schemeClr val="tx1"/>
                </a:solidFill>
              </a:rPr>
              <a:t> yang </a:t>
            </a:r>
            <a:r>
              <a:rPr lang="en-US" sz="3200" dirty="0" err="1">
                <a:solidFill>
                  <a:schemeClr val="tx1"/>
                </a:solidFill>
              </a:rPr>
              <a:t>terintegrasi</a:t>
            </a:r>
            <a:r>
              <a:rPr lang="en-US" sz="3200" dirty="0">
                <a:solidFill>
                  <a:schemeClr val="tx1"/>
                </a:solidFill>
              </a:rPr>
              <a:t> </a:t>
            </a:r>
            <a:r>
              <a:rPr lang="en-US" sz="3200" dirty="0" err="1">
                <a:solidFill>
                  <a:schemeClr val="tx1"/>
                </a:solidFill>
              </a:rPr>
              <a:t>dalam</a:t>
            </a:r>
            <a:r>
              <a:rPr lang="en-US" sz="3200" dirty="0">
                <a:solidFill>
                  <a:schemeClr val="tx1"/>
                </a:solidFill>
              </a:rPr>
              <a:t> Academic Health System.</a:t>
            </a:r>
            <a:endParaRPr lang="en-US" sz="3200" dirty="0">
              <a:solidFill>
                <a:schemeClr val="tx1"/>
              </a:solidFill>
            </a:endParaRPr>
          </a:p>
        </p:txBody>
      </p:sp>
    </p:spTree>
    <p:extLst>
      <p:ext uri="{BB962C8B-B14F-4D97-AF65-F5344CB8AC3E}">
        <p14:creationId xmlns:p14="http://schemas.microsoft.com/office/powerpoint/2010/main" val="389783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512" y="245660"/>
            <a:ext cx="10749887" cy="897340"/>
          </a:xfrm>
        </p:spPr>
        <p:txBody>
          <a:bodyPr/>
          <a:lstStyle/>
          <a:p>
            <a:r>
              <a:rPr lang="en-US" b="1" dirty="0" err="1" smtClean="0"/>
              <a:t>Komitmen</a:t>
            </a:r>
            <a:endParaRPr lang="en-US" b="1" dirty="0"/>
          </a:p>
        </p:txBody>
      </p:sp>
      <p:sp>
        <p:nvSpPr>
          <p:cNvPr id="3" name="Content Placeholder 2"/>
          <p:cNvSpPr>
            <a:spLocks noGrp="1"/>
          </p:cNvSpPr>
          <p:nvPr>
            <p:ph idx="1"/>
          </p:nvPr>
        </p:nvSpPr>
        <p:spPr>
          <a:xfrm>
            <a:off x="218941" y="1487606"/>
            <a:ext cx="11732653" cy="4638557"/>
          </a:xfrm>
          <a:solidFill>
            <a:schemeClr val="bg1"/>
          </a:solidFill>
        </p:spPr>
        <p:txBody>
          <a:bodyPr/>
          <a:lstStyle/>
          <a:p>
            <a:r>
              <a:rPr lang="en-US" sz="2000" dirty="0" err="1" smtClean="0"/>
              <a:t>Membangun</a:t>
            </a:r>
            <a:r>
              <a:rPr lang="en-US" sz="2000" dirty="0" smtClean="0"/>
              <a:t> </a:t>
            </a:r>
            <a:r>
              <a:rPr lang="en-US" sz="2000" dirty="0" err="1"/>
              <a:t>kemitraan</a:t>
            </a:r>
            <a:r>
              <a:rPr lang="en-US" sz="2000" dirty="0"/>
              <a:t> yang </a:t>
            </a:r>
            <a:r>
              <a:rPr lang="en-US" sz="2000" dirty="0" err="1"/>
              <a:t>saling</a:t>
            </a:r>
            <a:r>
              <a:rPr lang="en-US" sz="2000" dirty="0"/>
              <a:t> </a:t>
            </a:r>
            <a:r>
              <a:rPr lang="en-US" sz="2000" dirty="0" err="1"/>
              <a:t>menguntungkan</a:t>
            </a:r>
            <a:r>
              <a:rPr lang="en-US" sz="2000" dirty="0"/>
              <a:t> </a:t>
            </a:r>
            <a:r>
              <a:rPr lang="en-US" sz="2000" dirty="0" err="1"/>
              <a:t>antara</a:t>
            </a:r>
            <a:r>
              <a:rPr lang="en-US" sz="2000" dirty="0"/>
              <a:t> </a:t>
            </a:r>
            <a:r>
              <a:rPr lang="en-US" sz="2000" dirty="0" err="1"/>
              <a:t>Departemen</a:t>
            </a:r>
            <a:r>
              <a:rPr lang="en-US" sz="2000" dirty="0"/>
              <a:t> </a:t>
            </a:r>
            <a:r>
              <a:rPr lang="en-US" sz="2000" dirty="0" err="1"/>
              <a:t>Neurologi</a:t>
            </a:r>
            <a:r>
              <a:rPr lang="en-US" sz="2000" dirty="0"/>
              <a:t> </a:t>
            </a:r>
            <a:r>
              <a:rPr lang="en-US" sz="2000" dirty="0" err="1"/>
              <a:t>Fakultas</a:t>
            </a:r>
            <a:r>
              <a:rPr lang="en-US" sz="2000" dirty="0"/>
              <a:t> </a:t>
            </a:r>
            <a:r>
              <a:rPr lang="en-US" sz="2000" dirty="0" err="1"/>
              <a:t>Kedokteran</a:t>
            </a:r>
            <a:r>
              <a:rPr lang="en-US" sz="2000" dirty="0"/>
              <a:t> </a:t>
            </a:r>
            <a:r>
              <a:rPr lang="en-US" sz="2000" dirty="0" err="1"/>
              <a:t>Universitas</a:t>
            </a:r>
            <a:r>
              <a:rPr lang="en-US" sz="2000" dirty="0"/>
              <a:t> </a:t>
            </a:r>
            <a:r>
              <a:rPr lang="en-US" sz="2000" dirty="0" err="1"/>
              <a:t>Gadjah</a:t>
            </a:r>
            <a:r>
              <a:rPr lang="en-US" sz="2000" dirty="0"/>
              <a:t> </a:t>
            </a:r>
            <a:r>
              <a:rPr lang="en-US" sz="2000" dirty="0" err="1"/>
              <a:t>Mada</a:t>
            </a:r>
            <a:r>
              <a:rPr lang="en-US" sz="2000" dirty="0"/>
              <a:t> </a:t>
            </a:r>
            <a:r>
              <a:rPr lang="en-US" sz="2000" dirty="0" err="1"/>
              <a:t>dengan</a:t>
            </a:r>
            <a:r>
              <a:rPr lang="en-US" sz="2000" dirty="0"/>
              <a:t> </a:t>
            </a:r>
            <a:r>
              <a:rPr lang="en-US" sz="2000" dirty="0" err="1"/>
              <a:t>Kelompok</a:t>
            </a:r>
            <a:r>
              <a:rPr lang="en-US" sz="2000" dirty="0"/>
              <a:t> </a:t>
            </a:r>
            <a:r>
              <a:rPr lang="en-US" sz="2000" dirty="0" err="1"/>
              <a:t>Staf</a:t>
            </a:r>
            <a:r>
              <a:rPr lang="en-US" sz="2000" dirty="0"/>
              <a:t> </a:t>
            </a:r>
            <a:r>
              <a:rPr lang="en-US" sz="2000" dirty="0" err="1"/>
              <a:t>Medik</a:t>
            </a:r>
            <a:r>
              <a:rPr lang="en-US" sz="2000" dirty="0"/>
              <a:t> </a:t>
            </a:r>
            <a:r>
              <a:rPr lang="en-US" sz="2000" dirty="0" err="1"/>
              <a:t>Saraf</a:t>
            </a:r>
            <a:r>
              <a:rPr lang="en-US" sz="2000" dirty="0"/>
              <a:t> RSUP </a:t>
            </a:r>
            <a:r>
              <a:rPr lang="en-US" sz="2000" dirty="0" err="1"/>
              <a:t>Dr</a:t>
            </a:r>
            <a:r>
              <a:rPr lang="en-US" sz="2000" dirty="0"/>
              <a:t> </a:t>
            </a:r>
            <a:r>
              <a:rPr lang="en-US" sz="2000" dirty="0" err="1"/>
              <a:t>Sardjito</a:t>
            </a:r>
            <a:r>
              <a:rPr lang="en-US" sz="2000" dirty="0"/>
              <a:t> </a:t>
            </a:r>
            <a:r>
              <a:rPr lang="en-US" sz="2000" dirty="0" err="1"/>
              <a:t>untuk</a:t>
            </a:r>
            <a:r>
              <a:rPr lang="en-US" sz="2000" dirty="0"/>
              <a:t> </a:t>
            </a:r>
            <a:r>
              <a:rPr lang="en-US" sz="2000" dirty="0" err="1"/>
              <a:t>kemajuan</a:t>
            </a:r>
            <a:r>
              <a:rPr lang="en-US" sz="2000" dirty="0"/>
              <a:t> </a:t>
            </a:r>
            <a:r>
              <a:rPr lang="en-US" sz="2000" dirty="0" err="1"/>
              <a:t>bersama</a:t>
            </a:r>
            <a:r>
              <a:rPr lang="en-US" sz="2000" dirty="0"/>
              <a:t>.</a:t>
            </a:r>
          </a:p>
          <a:p>
            <a:r>
              <a:rPr lang="en-US" sz="2000" dirty="0" err="1" smtClean="0"/>
              <a:t>Menerapkan</a:t>
            </a:r>
            <a:r>
              <a:rPr lang="en-US" sz="2000" dirty="0" smtClean="0"/>
              <a:t> </a:t>
            </a:r>
            <a:r>
              <a:rPr lang="en-US" sz="2000" dirty="0" err="1"/>
              <a:t>keilmuan</a:t>
            </a:r>
            <a:r>
              <a:rPr lang="en-US" sz="2000" dirty="0"/>
              <a:t> </a:t>
            </a:r>
            <a:r>
              <a:rPr lang="en-US" sz="2000" dirty="0" err="1"/>
              <a:t>berbasis</a:t>
            </a:r>
            <a:r>
              <a:rPr lang="en-US" sz="2000" dirty="0"/>
              <a:t> </a:t>
            </a:r>
            <a:r>
              <a:rPr lang="en-US" sz="2000" dirty="0" err="1"/>
              <a:t>bukti</a:t>
            </a:r>
            <a:r>
              <a:rPr lang="en-US" sz="2000" dirty="0"/>
              <a:t> </a:t>
            </a:r>
            <a:r>
              <a:rPr lang="en-US" sz="2000" dirty="0" err="1"/>
              <a:t>dalam</a:t>
            </a:r>
            <a:r>
              <a:rPr lang="en-US" sz="2000" dirty="0"/>
              <a:t> </a:t>
            </a:r>
            <a:r>
              <a:rPr lang="en-US" sz="2000" dirty="0" err="1"/>
              <a:t>pengambilan</a:t>
            </a:r>
            <a:r>
              <a:rPr lang="en-US" sz="2000" dirty="0"/>
              <a:t> </a:t>
            </a:r>
            <a:r>
              <a:rPr lang="en-US" sz="2000" dirty="0" err="1"/>
              <a:t>keputusan</a:t>
            </a:r>
            <a:r>
              <a:rPr lang="en-US" sz="2000" dirty="0"/>
              <a:t> </a:t>
            </a:r>
            <a:r>
              <a:rPr lang="en-US" sz="2000" dirty="0" err="1"/>
              <a:t>klinis</a:t>
            </a:r>
            <a:r>
              <a:rPr lang="en-US" sz="2000" dirty="0"/>
              <a:t>, </a:t>
            </a:r>
            <a:r>
              <a:rPr lang="en-US" sz="2000" dirty="0" err="1"/>
              <a:t>ilmiah</a:t>
            </a:r>
            <a:r>
              <a:rPr lang="en-US" sz="2000" dirty="0"/>
              <a:t> </a:t>
            </a:r>
            <a:r>
              <a:rPr lang="en-US" sz="2000" dirty="0" err="1"/>
              <a:t>maupun</a:t>
            </a:r>
            <a:r>
              <a:rPr lang="en-US" sz="2000" dirty="0"/>
              <a:t> </a:t>
            </a:r>
            <a:r>
              <a:rPr lang="en-US" sz="2000" dirty="0" err="1"/>
              <a:t>manajerial</a:t>
            </a:r>
            <a:r>
              <a:rPr lang="en-US" sz="2000" dirty="0"/>
              <a:t>. </a:t>
            </a:r>
          </a:p>
          <a:p>
            <a:r>
              <a:rPr lang="en-US" sz="2000" dirty="0" err="1" smtClean="0"/>
              <a:t>Menciptakan</a:t>
            </a:r>
            <a:r>
              <a:rPr lang="en-US" sz="2000" dirty="0" smtClean="0"/>
              <a:t> </a:t>
            </a:r>
            <a:r>
              <a:rPr lang="en-US" sz="2000" dirty="0"/>
              <a:t>health neurological promoting institution. </a:t>
            </a:r>
          </a:p>
          <a:p>
            <a:r>
              <a:rPr lang="en-US" sz="2000" dirty="0" err="1" smtClean="0"/>
              <a:t>Meningkatkan</a:t>
            </a:r>
            <a:r>
              <a:rPr lang="en-US" sz="2000" dirty="0" smtClean="0"/>
              <a:t> </a:t>
            </a:r>
            <a:r>
              <a:rPr lang="en-US" sz="2000" dirty="0" err="1"/>
              <a:t>manajemen</a:t>
            </a:r>
            <a:r>
              <a:rPr lang="en-US" sz="2000" dirty="0"/>
              <a:t> </a:t>
            </a:r>
            <a:r>
              <a:rPr lang="en-US" sz="2000" dirty="0" err="1"/>
              <a:t>Departemen</a:t>
            </a:r>
            <a:r>
              <a:rPr lang="en-US" sz="2000" dirty="0"/>
              <a:t> </a:t>
            </a:r>
            <a:r>
              <a:rPr lang="en-US" sz="2000" dirty="0" err="1"/>
              <a:t>Neurologi</a:t>
            </a:r>
            <a:r>
              <a:rPr lang="en-US" sz="2000" dirty="0"/>
              <a:t> yang </a:t>
            </a:r>
            <a:r>
              <a:rPr lang="en-US" sz="2000" dirty="0" err="1"/>
              <a:t>berintegritas</a:t>
            </a:r>
            <a:r>
              <a:rPr lang="en-US" sz="2000" dirty="0"/>
              <a:t>, </a:t>
            </a:r>
            <a:r>
              <a:rPr lang="en-US" sz="2000" dirty="0" err="1"/>
              <a:t>transparan</a:t>
            </a:r>
            <a:r>
              <a:rPr lang="en-US" sz="2000" dirty="0"/>
              <a:t>, </a:t>
            </a:r>
            <a:r>
              <a:rPr lang="en-US" sz="2000" dirty="0" err="1"/>
              <a:t>akuntabel</a:t>
            </a:r>
            <a:r>
              <a:rPr lang="en-US" sz="2000" dirty="0"/>
              <a:t>, </a:t>
            </a:r>
            <a:r>
              <a:rPr lang="en-US" sz="2000" dirty="0" err="1"/>
              <a:t>kredibel</a:t>
            </a:r>
            <a:r>
              <a:rPr lang="en-US" sz="2000" dirty="0"/>
              <a:t>, </a:t>
            </a:r>
            <a:r>
              <a:rPr lang="en-US" sz="2000" dirty="0" err="1"/>
              <a:t>efisien</a:t>
            </a:r>
            <a:r>
              <a:rPr lang="en-US" sz="2000" dirty="0"/>
              <a:t> </a:t>
            </a:r>
            <a:r>
              <a:rPr lang="en-US" sz="2000" dirty="0" err="1"/>
              <a:t>dan</a:t>
            </a:r>
            <a:r>
              <a:rPr lang="en-US" sz="2000" dirty="0"/>
              <a:t> </a:t>
            </a:r>
            <a:r>
              <a:rPr lang="en-US" sz="2000" dirty="0" err="1"/>
              <a:t>adil</a:t>
            </a:r>
            <a:r>
              <a:rPr lang="en-US" sz="2000" dirty="0"/>
              <a:t>. </a:t>
            </a:r>
          </a:p>
          <a:p>
            <a:r>
              <a:rPr lang="en-US" sz="2000" dirty="0" err="1" smtClean="0"/>
              <a:t>Mengutamakan</a:t>
            </a:r>
            <a:r>
              <a:rPr lang="en-US" sz="2000" dirty="0" smtClean="0"/>
              <a:t> </a:t>
            </a:r>
            <a:r>
              <a:rPr lang="en-US" sz="2000" dirty="0" err="1"/>
              <a:t>prinsip</a:t>
            </a:r>
            <a:r>
              <a:rPr lang="en-US" sz="2000" dirty="0"/>
              <a:t> </a:t>
            </a:r>
            <a:r>
              <a:rPr lang="en-US" sz="2000" dirty="0" err="1"/>
              <a:t>etika</a:t>
            </a:r>
            <a:r>
              <a:rPr lang="en-US" sz="2000" dirty="0"/>
              <a:t>, </a:t>
            </a:r>
            <a:r>
              <a:rPr lang="en-US" sz="2000" dirty="0" err="1"/>
              <a:t>kebersamaan</a:t>
            </a:r>
            <a:r>
              <a:rPr lang="en-US" sz="2000" dirty="0"/>
              <a:t> </a:t>
            </a:r>
            <a:r>
              <a:rPr lang="en-US" sz="2000" dirty="0" err="1"/>
              <a:t>dan</a:t>
            </a:r>
            <a:r>
              <a:rPr lang="en-US" sz="2000" dirty="0"/>
              <a:t> </a:t>
            </a:r>
            <a:r>
              <a:rPr lang="en-US" sz="2000" dirty="0" err="1"/>
              <a:t>profesionalisme</a:t>
            </a:r>
            <a:r>
              <a:rPr lang="en-US" sz="2000" dirty="0"/>
              <a:t> </a:t>
            </a:r>
            <a:r>
              <a:rPr lang="en-US" sz="2000" dirty="0" err="1"/>
              <a:t>bagi</a:t>
            </a:r>
            <a:r>
              <a:rPr lang="en-US" sz="2000" dirty="0"/>
              <a:t> </a:t>
            </a:r>
            <a:r>
              <a:rPr lang="en-US" sz="2000" dirty="0" err="1"/>
              <a:t>sivitas</a:t>
            </a:r>
            <a:r>
              <a:rPr lang="en-US" sz="2000" dirty="0"/>
              <a:t> </a:t>
            </a:r>
            <a:r>
              <a:rPr lang="en-US" sz="2000" dirty="0" err="1"/>
              <a:t>akademika</a:t>
            </a:r>
            <a:r>
              <a:rPr lang="en-US" sz="2000" dirty="0"/>
              <a:t> </a:t>
            </a:r>
            <a:r>
              <a:rPr lang="en-US" sz="2000" dirty="0" err="1"/>
              <a:t>dan</a:t>
            </a:r>
            <a:r>
              <a:rPr lang="en-US" sz="2000" dirty="0"/>
              <a:t> </a:t>
            </a:r>
            <a:r>
              <a:rPr lang="en-US" sz="2000" dirty="0" err="1"/>
              <a:t>hospitalia</a:t>
            </a:r>
            <a:r>
              <a:rPr lang="en-US" sz="2000" dirty="0"/>
              <a:t> yang </a:t>
            </a:r>
            <a:r>
              <a:rPr lang="en-US" sz="2000" dirty="0" err="1"/>
              <a:t>dilandasi</a:t>
            </a:r>
            <a:r>
              <a:rPr lang="en-US" sz="2000" dirty="0"/>
              <a:t> </a:t>
            </a:r>
            <a:r>
              <a:rPr lang="en-US" sz="2000" dirty="0" err="1"/>
              <a:t>jiwa</a:t>
            </a:r>
            <a:r>
              <a:rPr lang="en-US" sz="2000" dirty="0"/>
              <a:t> </a:t>
            </a:r>
            <a:r>
              <a:rPr lang="en-US" sz="2000" dirty="0" err="1"/>
              <a:t>kepemimpinan</a:t>
            </a:r>
            <a:r>
              <a:rPr lang="en-US" sz="2000" dirty="0"/>
              <a:t> </a:t>
            </a:r>
            <a:r>
              <a:rPr lang="en-US" sz="2000" dirty="0" err="1"/>
              <a:t>dan</a:t>
            </a:r>
            <a:r>
              <a:rPr lang="en-US" sz="2000" dirty="0"/>
              <a:t> </a:t>
            </a:r>
            <a:r>
              <a:rPr lang="en-US" sz="2000" dirty="0" err="1"/>
              <a:t>semangat</a:t>
            </a:r>
            <a:r>
              <a:rPr lang="en-US" sz="2000" dirty="0"/>
              <a:t> </a:t>
            </a:r>
            <a:r>
              <a:rPr lang="en-US" sz="2000" dirty="0" err="1"/>
              <a:t>kolaborasi</a:t>
            </a:r>
            <a:r>
              <a:rPr lang="en-US" sz="2000" dirty="0"/>
              <a:t> </a:t>
            </a:r>
            <a:r>
              <a:rPr lang="en-US" sz="2000" dirty="0" err="1"/>
              <a:t>multiprofesi</a:t>
            </a:r>
            <a:r>
              <a:rPr lang="en-US" sz="2000" dirty="0"/>
              <a:t>. </a:t>
            </a:r>
          </a:p>
          <a:p>
            <a:r>
              <a:rPr lang="en-US" sz="2000" dirty="0" err="1" smtClean="0"/>
              <a:t>Melakukan</a:t>
            </a:r>
            <a:r>
              <a:rPr lang="en-US" sz="2000" dirty="0" smtClean="0"/>
              <a:t> </a:t>
            </a:r>
            <a:r>
              <a:rPr lang="en-US" sz="2000" dirty="0" err="1"/>
              <a:t>adaptasi</a:t>
            </a:r>
            <a:r>
              <a:rPr lang="en-US" sz="2000" dirty="0"/>
              <a:t>, </a:t>
            </a:r>
            <a:r>
              <a:rPr lang="en-US" sz="2000" dirty="0" err="1"/>
              <a:t>pengembangan</a:t>
            </a:r>
            <a:r>
              <a:rPr lang="en-US" sz="2000" dirty="0"/>
              <a:t>, </a:t>
            </a:r>
            <a:r>
              <a:rPr lang="en-US" sz="2000" dirty="0" err="1"/>
              <a:t>pembaharuan</a:t>
            </a:r>
            <a:r>
              <a:rPr lang="en-US" sz="2000" dirty="0"/>
              <a:t> </a:t>
            </a:r>
            <a:r>
              <a:rPr lang="en-US" sz="2000" dirty="0" err="1"/>
              <a:t>dan</a:t>
            </a:r>
            <a:r>
              <a:rPr lang="en-US" sz="2000" dirty="0"/>
              <a:t> </a:t>
            </a:r>
            <a:r>
              <a:rPr lang="en-US" sz="2000" dirty="0" err="1"/>
              <a:t>perbaikan</a:t>
            </a:r>
            <a:r>
              <a:rPr lang="en-US" sz="2000" dirty="0"/>
              <a:t> </a:t>
            </a:r>
            <a:r>
              <a:rPr lang="en-US" sz="2000" dirty="0" err="1"/>
              <a:t>mutu</a:t>
            </a:r>
            <a:r>
              <a:rPr lang="en-US" sz="2000" dirty="0"/>
              <a:t> yang </a:t>
            </a:r>
            <a:r>
              <a:rPr lang="en-US" sz="2000" dirty="0" err="1"/>
              <a:t>berkelanjutan</a:t>
            </a:r>
            <a:r>
              <a:rPr lang="en-US" sz="2000" dirty="0"/>
              <a:t>. </a:t>
            </a:r>
          </a:p>
          <a:p>
            <a:r>
              <a:rPr lang="en-US" sz="2000" dirty="0" err="1" smtClean="0"/>
              <a:t>Memberikan</a:t>
            </a:r>
            <a:r>
              <a:rPr lang="en-US" sz="2000" dirty="0" smtClean="0"/>
              <a:t> </a:t>
            </a:r>
            <a:r>
              <a:rPr lang="en-US" sz="2000" dirty="0" err="1"/>
              <a:t>kontribusi</a:t>
            </a:r>
            <a:r>
              <a:rPr lang="en-US" sz="2000" dirty="0"/>
              <a:t> </a:t>
            </a:r>
            <a:r>
              <a:rPr lang="en-US" sz="2000" dirty="0" err="1"/>
              <a:t>dalam</a:t>
            </a:r>
            <a:r>
              <a:rPr lang="en-US" sz="2000" dirty="0"/>
              <a:t> </a:t>
            </a:r>
            <a:r>
              <a:rPr lang="en-US" sz="2000" dirty="0" err="1"/>
              <a:t>menjawab</a:t>
            </a:r>
            <a:r>
              <a:rPr lang="en-US" sz="2000" dirty="0"/>
              <a:t> </a:t>
            </a:r>
            <a:r>
              <a:rPr lang="en-US" sz="2000" dirty="0" err="1"/>
              <a:t>berbagai</a:t>
            </a:r>
            <a:r>
              <a:rPr lang="en-US" sz="2000" dirty="0"/>
              <a:t> </a:t>
            </a:r>
            <a:r>
              <a:rPr lang="en-US" sz="2000" dirty="0" err="1"/>
              <a:t>permasalahan</a:t>
            </a:r>
            <a:r>
              <a:rPr lang="en-US" sz="2000" dirty="0"/>
              <a:t> </a:t>
            </a:r>
            <a:r>
              <a:rPr lang="en-US" sz="2000" dirty="0" err="1"/>
              <a:t>neurologi</a:t>
            </a:r>
            <a:r>
              <a:rPr lang="en-US" sz="2000" dirty="0"/>
              <a:t> di </a:t>
            </a:r>
            <a:r>
              <a:rPr lang="en-US" sz="2000" dirty="0" err="1"/>
              <a:t>tingkat</a:t>
            </a:r>
            <a:r>
              <a:rPr lang="en-US" sz="2000" dirty="0"/>
              <a:t> </a:t>
            </a:r>
            <a:r>
              <a:rPr lang="en-US" sz="2000" dirty="0" err="1"/>
              <a:t>nasional</a:t>
            </a:r>
            <a:r>
              <a:rPr lang="en-US" sz="2000" dirty="0"/>
              <a:t> </a:t>
            </a:r>
            <a:r>
              <a:rPr lang="en-US" sz="2000" dirty="0" err="1"/>
              <a:t>dan</a:t>
            </a:r>
            <a:r>
              <a:rPr lang="en-US" sz="2000" dirty="0"/>
              <a:t> </a:t>
            </a:r>
            <a:r>
              <a:rPr lang="en-US" sz="2000" dirty="0" err="1"/>
              <a:t>internasional</a:t>
            </a:r>
            <a:r>
              <a:rPr lang="en-US" sz="2000" dirty="0"/>
              <a:t>. </a:t>
            </a:r>
          </a:p>
          <a:p>
            <a:r>
              <a:rPr lang="en-US" sz="2000" dirty="0" err="1" smtClean="0"/>
              <a:t>Memanfaatkan</a:t>
            </a:r>
            <a:r>
              <a:rPr lang="en-US" sz="2000" dirty="0" smtClean="0"/>
              <a:t> </a:t>
            </a:r>
            <a:r>
              <a:rPr lang="en-US" sz="2000" dirty="0" err="1"/>
              <a:t>sistem</a:t>
            </a:r>
            <a:r>
              <a:rPr lang="en-US" sz="2000" dirty="0"/>
              <a:t> </a:t>
            </a:r>
            <a:r>
              <a:rPr lang="en-US" sz="2000" dirty="0" err="1"/>
              <a:t>teknologi</a:t>
            </a:r>
            <a:r>
              <a:rPr lang="en-US" sz="2000" dirty="0"/>
              <a:t> </a:t>
            </a:r>
            <a:r>
              <a:rPr lang="en-US" sz="2000" dirty="0" err="1"/>
              <a:t>informasi</a:t>
            </a:r>
            <a:r>
              <a:rPr lang="en-US" sz="2000" dirty="0"/>
              <a:t> </a:t>
            </a:r>
            <a:r>
              <a:rPr lang="en-US" sz="2000" dirty="0" err="1"/>
              <a:t>dan</a:t>
            </a:r>
            <a:r>
              <a:rPr lang="en-US" sz="2000" dirty="0"/>
              <a:t> </a:t>
            </a:r>
            <a:r>
              <a:rPr lang="en-US" sz="2000" dirty="0" err="1"/>
              <a:t>komunikasi</a:t>
            </a:r>
            <a:r>
              <a:rPr lang="en-US" sz="2000" dirty="0"/>
              <a:t> </a:t>
            </a:r>
            <a:r>
              <a:rPr lang="en-US" sz="2000" dirty="0" err="1"/>
              <a:t>secara</a:t>
            </a:r>
            <a:r>
              <a:rPr lang="en-US" sz="2000" dirty="0"/>
              <a:t> optimal </a:t>
            </a:r>
            <a:r>
              <a:rPr lang="en-US" sz="2000" dirty="0" err="1"/>
              <a:t>untuk</a:t>
            </a:r>
            <a:r>
              <a:rPr lang="en-US" sz="2000" dirty="0"/>
              <a:t> </a:t>
            </a:r>
            <a:r>
              <a:rPr lang="en-US" sz="2000" dirty="0" err="1"/>
              <a:t>mendukung</a:t>
            </a:r>
            <a:r>
              <a:rPr lang="en-US" sz="2000" dirty="0"/>
              <a:t> Tri Dharma </a:t>
            </a:r>
            <a:r>
              <a:rPr lang="en-US" sz="2000" dirty="0" err="1"/>
              <a:t>Perguruan</a:t>
            </a:r>
            <a:r>
              <a:rPr lang="en-US" sz="2000" dirty="0"/>
              <a:t> </a:t>
            </a:r>
            <a:r>
              <a:rPr lang="en-US" sz="2000" dirty="0" err="1"/>
              <a:t>Tinggi</a:t>
            </a:r>
            <a:r>
              <a:rPr lang="en-US" sz="2000" dirty="0" smtClean="0"/>
              <a:t>.</a:t>
            </a:r>
            <a:endParaRPr lang="en-US" sz="2000" dirty="0"/>
          </a:p>
        </p:txBody>
      </p:sp>
    </p:spTree>
    <p:extLst>
      <p:ext uri="{BB962C8B-B14F-4D97-AF65-F5344CB8AC3E}">
        <p14:creationId xmlns:p14="http://schemas.microsoft.com/office/powerpoint/2010/main" val="181468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696" y="245660"/>
            <a:ext cx="10640704" cy="897340"/>
          </a:xfrm>
        </p:spPr>
        <p:txBody>
          <a:bodyPr/>
          <a:lstStyle/>
          <a:p>
            <a:r>
              <a:rPr lang="en-US" b="1" dirty="0" err="1" smtClean="0"/>
              <a:t>Tujuan</a:t>
            </a:r>
            <a:endParaRPr lang="en-US" b="1" dirty="0"/>
          </a:p>
        </p:txBody>
      </p:sp>
      <p:sp>
        <p:nvSpPr>
          <p:cNvPr id="3" name="Content Placeholder 2"/>
          <p:cNvSpPr>
            <a:spLocks noGrp="1"/>
          </p:cNvSpPr>
          <p:nvPr>
            <p:ph idx="1"/>
          </p:nvPr>
        </p:nvSpPr>
        <p:spPr>
          <a:xfrm>
            <a:off x="347730" y="1542197"/>
            <a:ext cx="11234670" cy="4910118"/>
          </a:xfrm>
          <a:solidFill>
            <a:schemeClr val="bg1"/>
          </a:solidFill>
        </p:spPr>
        <p:txBody>
          <a:bodyPr/>
          <a:lstStyle/>
          <a:p>
            <a:r>
              <a:rPr lang="en-US" sz="2800" dirty="0" err="1" smtClean="0"/>
              <a:t>Menghasilkan</a:t>
            </a:r>
            <a:r>
              <a:rPr lang="en-US" sz="2800" dirty="0" smtClean="0"/>
              <a:t> </a:t>
            </a:r>
            <a:r>
              <a:rPr lang="en-US" sz="2800" dirty="0" err="1"/>
              <a:t>lulusan</a:t>
            </a:r>
            <a:r>
              <a:rPr lang="en-US" sz="2800" dirty="0"/>
              <a:t> yang </a:t>
            </a:r>
            <a:r>
              <a:rPr lang="en-US" sz="2800" dirty="0" err="1"/>
              <a:t>mampu</a:t>
            </a:r>
            <a:r>
              <a:rPr lang="en-US" sz="2800" dirty="0"/>
              <a:t> </a:t>
            </a:r>
            <a:r>
              <a:rPr lang="en-US" sz="2800" dirty="0" err="1"/>
              <a:t>menjadi</a:t>
            </a:r>
            <a:r>
              <a:rPr lang="en-US" sz="2800" dirty="0"/>
              <a:t> </a:t>
            </a:r>
            <a:r>
              <a:rPr lang="en-US" sz="2800" dirty="0" err="1"/>
              <a:t>agen</a:t>
            </a:r>
            <a:r>
              <a:rPr lang="en-US" sz="2800" dirty="0"/>
              <a:t> </a:t>
            </a:r>
            <a:r>
              <a:rPr lang="en-US" sz="2800" dirty="0" err="1"/>
              <a:t>perubahan</a:t>
            </a:r>
            <a:r>
              <a:rPr lang="en-US" sz="2800" dirty="0"/>
              <a:t> di </a:t>
            </a:r>
            <a:r>
              <a:rPr lang="en-US" sz="2800" dirty="0" err="1"/>
              <a:t>bidang</a:t>
            </a:r>
            <a:r>
              <a:rPr lang="en-US" sz="2800" dirty="0"/>
              <a:t> </a:t>
            </a:r>
            <a:r>
              <a:rPr lang="en-US" sz="2800" dirty="0" err="1"/>
              <a:t>neurologi</a:t>
            </a:r>
            <a:r>
              <a:rPr lang="en-US" sz="2800" dirty="0"/>
              <a:t>; </a:t>
            </a:r>
          </a:p>
          <a:p>
            <a:r>
              <a:rPr lang="en-US" sz="2800" dirty="0" err="1" smtClean="0"/>
              <a:t>Menghasilkan</a:t>
            </a:r>
            <a:r>
              <a:rPr lang="en-US" sz="2800" dirty="0" smtClean="0"/>
              <a:t> </a:t>
            </a:r>
            <a:r>
              <a:rPr lang="en-US" sz="2800" dirty="0" err="1"/>
              <a:t>penelitian</a:t>
            </a:r>
            <a:r>
              <a:rPr lang="en-US" sz="2800" dirty="0"/>
              <a:t> </a:t>
            </a:r>
            <a:r>
              <a:rPr lang="en-US" sz="2800" dirty="0" err="1"/>
              <a:t>bidang</a:t>
            </a:r>
            <a:r>
              <a:rPr lang="en-US" sz="2800" dirty="0"/>
              <a:t> </a:t>
            </a:r>
            <a:r>
              <a:rPr lang="en-US" sz="2800" dirty="0" err="1"/>
              <a:t>neurologi</a:t>
            </a:r>
            <a:r>
              <a:rPr lang="en-US" sz="2800" dirty="0"/>
              <a:t> yang </a:t>
            </a:r>
            <a:r>
              <a:rPr lang="en-US" sz="2800" dirty="0" err="1"/>
              <a:t>menjadi</a:t>
            </a:r>
            <a:r>
              <a:rPr lang="en-US" sz="2800" dirty="0"/>
              <a:t> </a:t>
            </a:r>
            <a:r>
              <a:rPr lang="en-US" sz="2800" dirty="0" err="1"/>
              <a:t>rujukan</a:t>
            </a:r>
            <a:r>
              <a:rPr lang="en-US" sz="2800" dirty="0"/>
              <a:t> </a:t>
            </a:r>
            <a:r>
              <a:rPr lang="en-US" sz="2800" dirty="0" err="1"/>
              <a:t>nasional</a:t>
            </a:r>
            <a:r>
              <a:rPr lang="en-US" sz="2800" dirty="0"/>
              <a:t> </a:t>
            </a:r>
            <a:r>
              <a:rPr lang="en-US" sz="2800" dirty="0" err="1"/>
              <a:t>dan</a:t>
            </a:r>
            <a:r>
              <a:rPr lang="en-US" sz="2800" dirty="0"/>
              <a:t> </a:t>
            </a:r>
            <a:r>
              <a:rPr lang="en-US" sz="2800" dirty="0" err="1"/>
              <a:t>internasional</a:t>
            </a:r>
            <a:r>
              <a:rPr lang="en-US" sz="2800" dirty="0"/>
              <a:t> yang </a:t>
            </a:r>
            <a:r>
              <a:rPr lang="en-US" sz="2800" dirty="0" err="1"/>
              <a:t>berwawasan</a:t>
            </a:r>
            <a:r>
              <a:rPr lang="en-US" sz="2800" dirty="0"/>
              <a:t> </a:t>
            </a:r>
            <a:r>
              <a:rPr lang="en-US" sz="2800" dirty="0" err="1"/>
              <a:t>lingkungan</a:t>
            </a:r>
            <a:r>
              <a:rPr lang="en-US" sz="2800" dirty="0"/>
              <a:t> (</a:t>
            </a:r>
            <a:r>
              <a:rPr lang="en-US" sz="2800" dirty="0" err="1"/>
              <a:t>klinis</a:t>
            </a:r>
            <a:r>
              <a:rPr lang="en-US" sz="2800" dirty="0"/>
              <a:t>, </a:t>
            </a:r>
            <a:r>
              <a:rPr lang="en-US" sz="2800" dirty="0" err="1"/>
              <a:t>komunitas</a:t>
            </a:r>
            <a:r>
              <a:rPr lang="en-US" sz="2800" dirty="0"/>
              <a:t> </a:t>
            </a:r>
            <a:r>
              <a:rPr lang="en-US" sz="2800" dirty="0" err="1"/>
              <a:t>dan</a:t>
            </a:r>
            <a:r>
              <a:rPr lang="en-US" sz="2800" dirty="0"/>
              <a:t> </a:t>
            </a:r>
            <a:r>
              <a:rPr lang="en-US" sz="2800" dirty="0" err="1"/>
              <a:t>manajemen</a:t>
            </a:r>
            <a:r>
              <a:rPr lang="en-US" sz="2800" dirty="0"/>
              <a:t>); </a:t>
            </a:r>
          </a:p>
          <a:p>
            <a:r>
              <a:rPr lang="en-US" sz="2800" dirty="0" err="1" smtClean="0"/>
              <a:t>Mendorong</a:t>
            </a:r>
            <a:r>
              <a:rPr lang="en-US" sz="2800" dirty="0" smtClean="0"/>
              <a:t> </a:t>
            </a:r>
            <a:r>
              <a:rPr lang="en-US" sz="2800" dirty="0" err="1"/>
              <a:t>kemandirian</a:t>
            </a:r>
            <a:r>
              <a:rPr lang="en-US" sz="2800" dirty="0"/>
              <a:t> </a:t>
            </a:r>
            <a:r>
              <a:rPr lang="en-US" sz="2800" dirty="0" err="1"/>
              <a:t>dan</a:t>
            </a:r>
            <a:r>
              <a:rPr lang="en-US" sz="2800" dirty="0"/>
              <a:t> </a:t>
            </a:r>
            <a:r>
              <a:rPr lang="en-US" sz="2800" dirty="0" err="1"/>
              <a:t>kesejahteraan</a:t>
            </a:r>
            <a:r>
              <a:rPr lang="en-US" sz="2800" dirty="0"/>
              <a:t> </a:t>
            </a:r>
            <a:r>
              <a:rPr lang="en-US" sz="2800" dirty="0" err="1"/>
              <a:t>masyarakat</a:t>
            </a:r>
            <a:r>
              <a:rPr lang="en-US" sz="2800" dirty="0"/>
              <a:t> </a:t>
            </a:r>
            <a:r>
              <a:rPr lang="en-US" sz="2800" dirty="0" err="1"/>
              <a:t>secara</a:t>
            </a:r>
            <a:r>
              <a:rPr lang="en-US" sz="2800" dirty="0"/>
              <a:t> </a:t>
            </a:r>
            <a:r>
              <a:rPr lang="en-US" sz="2800" dirty="0" err="1"/>
              <a:t>berkelanjutan</a:t>
            </a:r>
            <a:r>
              <a:rPr lang="en-US" sz="2800" dirty="0"/>
              <a:t> </a:t>
            </a:r>
            <a:r>
              <a:rPr lang="en-US" sz="2800" dirty="0" err="1"/>
              <a:t>melalui</a:t>
            </a:r>
            <a:r>
              <a:rPr lang="en-US" sz="2800" dirty="0"/>
              <a:t> </a:t>
            </a:r>
            <a:r>
              <a:rPr lang="en-US" sz="2800" dirty="0" err="1"/>
              <a:t>pengabdian</a:t>
            </a:r>
            <a:r>
              <a:rPr lang="en-US" sz="2800" dirty="0"/>
              <a:t> </a:t>
            </a:r>
            <a:r>
              <a:rPr lang="en-US" sz="2800" dirty="0" err="1"/>
              <a:t>masyarakat</a:t>
            </a:r>
            <a:r>
              <a:rPr lang="en-US" sz="2800" dirty="0"/>
              <a:t> </a:t>
            </a:r>
            <a:r>
              <a:rPr lang="en-US" sz="2800" dirty="0" err="1"/>
              <a:t>dan</a:t>
            </a:r>
            <a:r>
              <a:rPr lang="en-US" sz="2800" dirty="0"/>
              <a:t> </a:t>
            </a:r>
            <a:r>
              <a:rPr lang="en-US" sz="2800" dirty="0" err="1"/>
              <a:t>daerah-daerah</a:t>
            </a:r>
            <a:r>
              <a:rPr lang="en-US" sz="2800" dirty="0"/>
              <a:t> </a:t>
            </a:r>
            <a:r>
              <a:rPr lang="en-US" sz="2800" dirty="0" err="1"/>
              <a:t>binaan</a:t>
            </a:r>
            <a:r>
              <a:rPr lang="en-US" sz="2800" dirty="0"/>
              <a:t>; </a:t>
            </a:r>
          </a:p>
          <a:p>
            <a:r>
              <a:rPr lang="en-US" sz="2800" dirty="0" err="1" smtClean="0"/>
              <a:t>Meningkatkan</a:t>
            </a:r>
            <a:r>
              <a:rPr lang="en-US" sz="2800" dirty="0" smtClean="0"/>
              <a:t> </a:t>
            </a:r>
            <a:r>
              <a:rPr lang="en-US" sz="2800" dirty="0" err="1"/>
              <a:t>kesehatan</a:t>
            </a:r>
            <a:r>
              <a:rPr lang="en-US" sz="2800" dirty="0"/>
              <a:t> </a:t>
            </a:r>
            <a:r>
              <a:rPr lang="en-US" sz="2800" dirty="0" err="1"/>
              <a:t>dan</a:t>
            </a:r>
            <a:r>
              <a:rPr lang="en-US" sz="2800" dirty="0"/>
              <a:t> </a:t>
            </a:r>
            <a:r>
              <a:rPr lang="en-US" sz="2800" dirty="0" err="1"/>
              <a:t>kesejahteraan</a:t>
            </a:r>
            <a:r>
              <a:rPr lang="en-US" sz="2800" dirty="0"/>
              <a:t> </a:t>
            </a:r>
            <a:r>
              <a:rPr lang="en-US" sz="2800" dirty="0" err="1"/>
              <a:t>bagi</a:t>
            </a:r>
            <a:r>
              <a:rPr lang="en-US" sz="2800" dirty="0"/>
              <a:t> </a:t>
            </a:r>
            <a:r>
              <a:rPr lang="en-US" sz="2800" dirty="0" err="1"/>
              <a:t>sivitas</a:t>
            </a:r>
            <a:r>
              <a:rPr lang="en-US" sz="2800" dirty="0"/>
              <a:t> </a:t>
            </a:r>
            <a:r>
              <a:rPr lang="en-US" sz="2800" dirty="0" err="1"/>
              <a:t>akademika</a:t>
            </a:r>
            <a:r>
              <a:rPr lang="en-US" sz="2800" dirty="0"/>
              <a:t> </a:t>
            </a:r>
            <a:r>
              <a:rPr lang="en-US" sz="2800" dirty="0" err="1"/>
              <a:t>dan</a:t>
            </a:r>
            <a:r>
              <a:rPr lang="en-US" sz="2800" dirty="0"/>
              <a:t> </a:t>
            </a:r>
            <a:r>
              <a:rPr lang="en-US" sz="2800" dirty="0" err="1"/>
              <a:t>sivitas</a:t>
            </a:r>
            <a:r>
              <a:rPr lang="en-US" sz="2800" dirty="0"/>
              <a:t> </a:t>
            </a:r>
            <a:r>
              <a:rPr lang="en-US" sz="2800" dirty="0" err="1"/>
              <a:t>hospitalia</a:t>
            </a:r>
            <a:r>
              <a:rPr lang="en-US" sz="2800" dirty="0"/>
              <a:t>.</a:t>
            </a:r>
          </a:p>
          <a:p>
            <a:endParaRPr lang="en-US" sz="2800" dirty="0"/>
          </a:p>
        </p:txBody>
      </p:sp>
    </p:spTree>
    <p:extLst>
      <p:ext uri="{BB962C8B-B14F-4D97-AF65-F5344CB8AC3E}">
        <p14:creationId xmlns:p14="http://schemas.microsoft.com/office/powerpoint/2010/main" val="2825289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0250"/>
            <a:ext cx="10972800" cy="842749"/>
          </a:xfrm>
        </p:spPr>
        <p:txBody>
          <a:bodyPr/>
          <a:lstStyle/>
          <a:p>
            <a:r>
              <a:rPr lang="en-US" b="1" dirty="0" smtClean="0"/>
              <a:t>Milestones 2018-2022</a:t>
            </a:r>
            <a:endParaRPr lang="en-US" b="1" dirty="0"/>
          </a:p>
        </p:txBody>
      </p:sp>
      <p:sp>
        <p:nvSpPr>
          <p:cNvPr id="3" name="Content Placeholder 2"/>
          <p:cNvSpPr>
            <a:spLocks noGrp="1"/>
          </p:cNvSpPr>
          <p:nvPr>
            <p:ph idx="1"/>
          </p:nvPr>
        </p:nvSpPr>
        <p:spPr>
          <a:xfrm>
            <a:off x="360608" y="1514902"/>
            <a:ext cx="11553888" cy="4937414"/>
          </a:xfrm>
          <a:solidFill>
            <a:schemeClr val="bg1"/>
          </a:solidFill>
        </p:spPr>
        <p:txBody>
          <a:bodyPr/>
          <a:lstStyle/>
          <a:p>
            <a:r>
              <a:rPr lang="en-US" sz="2100" dirty="0" err="1" smtClean="0"/>
              <a:t>Teknologi</a:t>
            </a:r>
            <a:r>
              <a:rPr lang="en-US" sz="2100" dirty="0" smtClean="0"/>
              <a:t> </a:t>
            </a:r>
            <a:r>
              <a:rPr lang="en-US" sz="2100" dirty="0" err="1"/>
              <a:t>pendidikan</a:t>
            </a:r>
            <a:r>
              <a:rPr lang="en-US" sz="2100" dirty="0"/>
              <a:t> yang </a:t>
            </a:r>
            <a:r>
              <a:rPr lang="en-US" sz="2100" dirty="0" err="1"/>
              <a:t>akan</a:t>
            </a:r>
            <a:r>
              <a:rPr lang="en-US" sz="2100" dirty="0"/>
              <a:t> </a:t>
            </a:r>
            <a:r>
              <a:rPr lang="en-US" sz="2100" dirty="0" err="1"/>
              <a:t>dikembangkan</a:t>
            </a:r>
            <a:r>
              <a:rPr lang="en-US" sz="2100" dirty="0"/>
              <a:t> di </a:t>
            </a:r>
            <a:r>
              <a:rPr lang="en-US" sz="2100" dirty="0" err="1"/>
              <a:t>setiap</a:t>
            </a:r>
            <a:r>
              <a:rPr lang="en-US" sz="2100" dirty="0"/>
              <a:t> </a:t>
            </a:r>
            <a:r>
              <a:rPr lang="en-US" sz="2100" dirty="0" err="1"/>
              <a:t>Divisi</a:t>
            </a:r>
            <a:r>
              <a:rPr lang="en-US" sz="2100" dirty="0"/>
              <a:t> </a:t>
            </a:r>
            <a:r>
              <a:rPr lang="en-US" sz="2100" dirty="0" err="1"/>
              <a:t>Departemen</a:t>
            </a:r>
            <a:r>
              <a:rPr lang="en-US" sz="2100" dirty="0"/>
              <a:t> </a:t>
            </a:r>
            <a:r>
              <a:rPr lang="en-US" sz="2100" dirty="0" err="1"/>
              <a:t>Neurologi</a:t>
            </a:r>
            <a:r>
              <a:rPr lang="en-US" sz="2100" dirty="0"/>
              <a:t> </a:t>
            </a:r>
            <a:r>
              <a:rPr lang="en-US" sz="2100" dirty="0" err="1"/>
              <a:t>sesuai</a:t>
            </a:r>
            <a:r>
              <a:rPr lang="en-US" sz="2100" dirty="0"/>
              <a:t> </a:t>
            </a:r>
            <a:r>
              <a:rPr lang="en-US" sz="2100" dirty="0" err="1"/>
              <a:t>unggulan</a:t>
            </a:r>
            <a:r>
              <a:rPr lang="en-US" sz="2100" dirty="0"/>
              <a:t> </a:t>
            </a:r>
            <a:r>
              <a:rPr lang="en-US" sz="2100" dirty="0" err="1"/>
              <a:t>masing-masing</a:t>
            </a:r>
            <a:r>
              <a:rPr lang="en-US" sz="2100" dirty="0"/>
              <a:t>. </a:t>
            </a:r>
          </a:p>
          <a:p>
            <a:r>
              <a:rPr lang="en-US" sz="2100" dirty="0" err="1" smtClean="0"/>
              <a:t>Pendidikan</a:t>
            </a:r>
            <a:r>
              <a:rPr lang="en-US" sz="2100" dirty="0" smtClean="0"/>
              <a:t> </a:t>
            </a:r>
            <a:r>
              <a:rPr lang="en-US" sz="2100" dirty="0" err="1"/>
              <a:t>berbasis</a:t>
            </a:r>
            <a:r>
              <a:rPr lang="en-US" sz="2100" dirty="0"/>
              <a:t> </a:t>
            </a:r>
            <a:r>
              <a:rPr lang="en-US" sz="2100" dirty="0" err="1"/>
              <a:t>teknologi</a:t>
            </a:r>
            <a:r>
              <a:rPr lang="en-US" sz="2100" dirty="0"/>
              <a:t> </a:t>
            </a:r>
            <a:r>
              <a:rPr lang="en-US" sz="2100" dirty="0" err="1"/>
              <a:t>informasi</a:t>
            </a:r>
            <a:r>
              <a:rPr lang="en-US" sz="2100" dirty="0"/>
              <a:t>.</a:t>
            </a:r>
          </a:p>
          <a:p>
            <a:r>
              <a:rPr lang="en-US" sz="2100" dirty="0" err="1" smtClean="0"/>
              <a:t>Pengembangan</a:t>
            </a:r>
            <a:r>
              <a:rPr lang="en-US" sz="2100" dirty="0" smtClean="0"/>
              <a:t> </a:t>
            </a:r>
            <a:r>
              <a:rPr lang="en-US" sz="2100" dirty="0" err="1"/>
              <a:t>daerah</a:t>
            </a:r>
            <a:r>
              <a:rPr lang="en-US" sz="2100" dirty="0"/>
              <a:t> </a:t>
            </a:r>
            <a:r>
              <a:rPr lang="en-US" sz="2100" dirty="0" err="1"/>
              <a:t>binaan</a:t>
            </a:r>
            <a:r>
              <a:rPr lang="en-US" sz="2100" dirty="0"/>
              <a:t> yaitu di </a:t>
            </a:r>
            <a:r>
              <a:rPr lang="en-US" sz="2100" dirty="0" err="1"/>
              <a:t>Kecamatan</a:t>
            </a:r>
            <a:r>
              <a:rPr lang="en-US" sz="2100" dirty="0"/>
              <a:t> </a:t>
            </a:r>
            <a:r>
              <a:rPr lang="en-US" sz="2100" dirty="0" err="1"/>
              <a:t>Ngablak</a:t>
            </a:r>
            <a:r>
              <a:rPr lang="en-US" sz="2100" dirty="0"/>
              <a:t> </a:t>
            </a:r>
            <a:r>
              <a:rPr lang="en-US" sz="2100" dirty="0" err="1"/>
              <a:t>Kabupaten</a:t>
            </a:r>
            <a:r>
              <a:rPr lang="en-US" sz="2100" dirty="0"/>
              <a:t> </a:t>
            </a:r>
            <a:r>
              <a:rPr lang="en-US" sz="2100" dirty="0" err="1"/>
              <a:t>Magelang</a:t>
            </a:r>
            <a:r>
              <a:rPr lang="en-US" sz="2100" dirty="0"/>
              <a:t> </a:t>
            </a:r>
            <a:r>
              <a:rPr lang="en-US" sz="2100" dirty="0" err="1"/>
              <a:t>dan</a:t>
            </a:r>
            <a:r>
              <a:rPr lang="en-US" sz="2100" dirty="0"/>
              <a:t> </a:t>
            </a:r>
            <a:r>
              <a:rPr lang="en-US" sz="2100" dirty="0" err="1"/>
              <a:t>Kecamatan</a:t>
            </a:r>
            <a:r>
              <a:rPr lang="en-US" sz="2100" dirty="0"/>
              <a:t> </a:t>
            </a:r>
            <a:r>
              <a:rPr lang="en-US" sz="2100" dirty="0" err="1"/>
              <a:t>Girimulyo</a:t>
            </a:r>
            <a:r>
              <a:rPr lang="en-US" sz="2100" dirty="0"/>
              <a:t> </a:t>
            </a:r>
            <a:r>
              <a:rPr lang="en-US" sz="2100" dirty="0" err="1"/>
              <a:t>Kabupaten</a:t>
            </a:r>
            <a:r>
              <a:rPr lang="en-US" sz="2100" dirty="0"/>
              <a:t> </a:t>
            </a:r>
            <a:r>
              <a:rPr lang="en-US" sz="2100" dirty="0" err="1"/>
              <a:t>Kulonprogo</a:t>
            </a:r>
            <a:r>
              <a:rPr lang="en-US" sz="2100" dirty="0"/>
              <a:t>.</a:t>
            </a:r>
          </a:p>
          <a:p>
            <a:r>
              <a:rPr lang="en-US" sz="2100" dirty="0" err="1" smtClean="0"/>
              <a:t>Kerjasama</a:t>
            </a:r>
            <a:r>
              <a:rPr lang="en-US" sz="2100" dirty="0" smtClean="0"/>
              <a:t> </a:t>
            </a:r>
            <a:r>
              <a:rPr lang="en-US" sz="2100" dirty="0" err="1"/>
              <a:t>kemitraan</a:t>
            </a:r>
            <a:r>
              <a:rPr lang="en-US" sz="2100" dirty="0"/>
              <a:t> </a:t>
            </a:r>
            <a:r>
              <a:rPr lang="en-US" sz="2100" dirty="0" err="1"/>
              <a:t>dengan</a:t>
            </a:r>
            <a:r>
              <a:rPr lang="en-US" sz="2100" dirty="0"/>
              <a:t> </a:t>
            </a:r>
            <a:r>
              <a:rPr lang="en-US" sz="2100" dirty="0" err="1"/>
              <a:t>rumah</a:t>
            </a:r>
            <a:r>
              <a:rPr lang="en-US" sz="2100" dirty="0"/>
              <a:t> </a:t>
            </a:r>
            <a:r>
              <a:rPr lang="en-US" sz="2100" dirty="0" err="1"/>
              <a:t>sakit</a:t>
            </a:r>
            <a:r>
              <a:rPr lang="en-US" sz="2100" dirty="0"/>
              <a:t>, alumni </a:t>
            </a:r>
            <a:r>
              <a:rPr lang="en-US" sz="2100" dirty="0" err="1"/>
              <a:t>dan</a:t>
            </a:r>
            <a:r>
              <a:rPr lang="en-US" sz="2100" dirty="0"/>
              <a:t> </a:t>
            </a:r>
            <a:r>
              <a:rPr lang="en-US" sz="2100" dirty="0" err="1"/>
              <a:t>industri</a:t>
            </a:r>
            <a:r>
              <a:rPr lang="en-US" sz="2100" dirty="0"/>
              <a:t>.</a:t>
            </a:r>
          </a:p>
          <a:p>
            <a:r>
              <a:rPr lang="en-US" sz="2100" dirty="0" err="1" smtClean="0"/>
              <a:t>Pengembangan</a:t>
            </a:r>
            <a:r>
              <a:rPr lang="en-US" sz="2100" dirty="0" smtClean="0"/>
              <a:t> </a:t>
            </a:r>
            <a:r>
              <a:rPr lang="en-US" sz="2100" dirty="0"/>
              <a:t>Neurology Research Unit.</a:t>
            </a:r>
          </a:p>
          <a:p>
            <a:r>
              <a:rPr lang="en-US" sz="2100" dirty="0" smtClean="0"/>
              <a:t>Unit </a:t>
            </a:r>
            <a:r>
              <a:rPr lang="en-US" sz="2100" dirty="0"/>
              <a:t>social-</a:t>
            </a:r>
            <a:r>
              <a:rPr lang="en-US" sz="2100" dirty="0" err="1"/>
              <a:t>entrepeneurship</a:t>
            </a:r>
            <a:r>
              <a:rPr lang="en-US" sz="2100" dirty="0"/>
              <a:t> </a:t>
            </a:r>
            <a:r>
              <a:rPr lang="en-US" sz="2100" dirty="0" err="1"/>
              <a:t>berkembang</a:t>
            </a:r>
            <a:r>
              <a:rPr lang="en-US" sz="2100" dirty="0"/>
              <a:t> </a:t>
            </a:r>
            <a:r>
              <a:rPr lang="en-US" sz="2100" dirty="0" err="1"/>
              <a:t>dengan</a:t>
            </a:r>
            <a:r>
              <a:rPr lang="en-US" sz="2100" dirty="0"/>
              <a:t> </a:t>
            </a:r>
            <a:r>
              <a:rPr lang="en-US" sz="2100" dirty="0" err="1"/>
              <a:t>melibatkan</a:t>
            </a:r>
            <a:r>
              <a:rPr lang="en-US" sz="2100" dirty="0"/>
              <a:t> </a:t>
            </a:r>
            <a:r>
              <a:rPr lang="en-US" sz="2100" dirty="0" err="1"/>
              <a:t>residen</a:t>
            </a:r>
            <a:r>
              <a:rPr lang="en-US" sz="2100" dirty="0"/>
              <a:t> </a:t>
            </a:r>
            <a:r>
              <a:rPr lang="en-US" sz="2100" dirty="0" err="1"/>
              <a:t>dan</a:t>
            </a:r>
            <a:r>
              <a:rPr lang="en-US" sz="2100" dirty="0"/>
              <a:t> alumni. </a:t>
            </a:r>
          </a:p>
          <a:p>
            <a:r>
              <a:rPr lang="en-US" sz="2100" dirty="0" err="1" smtClean="0"/>
              <a:t>Pengembangan</a:t>
            </a:r>
            <a:r>
              <a:rPr lang="en-US" sz="2100" dirty="0" smtClean="0"/>
              <a:t> </a:t>
            </a:r>
            <a:r>
              <a:rPr lang="en-US" sz="2100" dirty="0" err="1"/>
              <a:t>pelayanan</a:t>
            </a:r>
            <a:r>
              <a:rPr lang="en-US" sz="2100" dirty="0"/>
              <a:t> </a:t>
            </a:r>
            <a:r>
              <a:rPr lang="en-US" sz="2100" dirty="0" err="1"/>
              <a:t>bidang</a:t>
            </a:r>
            <a:r>
              <a:rPr lang="en-US" sz="2100" dirty="0"/>
              <a:t> </a:t>
            </a:r>
            <a:r>
              <a:rPr lang="en-US" sz="2100" dirty="0" err="1"/>
              <a:t>neurologi</a:t>
            </a:r>
            <a:r>
              <a:rPr lang="en-US" sz="2100" dirty="0"/>
              <a:t> </a:t>
            </a:r>
            <a:r>
              <a:rPr lang="en-US" sz="2100" dirty="0" err="1"/>
              <a:t>unggulan</a:t>
            </a:r>
            <a:r>
              <a:rPr lang="en-US" sz="2100" dirty="0"/>
              <a:t> </a:t>
            </a:r>
            <a:r>
              <a:rPr lang="en-US" sz="2100" dirty="0" err="1"/>
              <a:t>berbasis</a:t>
            </a:r>
            <a:r>
              <a:rPr lang="en-US" sz="2100" dirty="0"/>
              <a:t> </a:t>
            </a:r>
            <a:r>
              <a:rPr lang="en-US" sz="2100" dirty="0" err="1"/>
              <a:t>riset</a:t>
            </a:r>
            <a:r>
              <a:rPr lang="en-US" sz="2100" dirty="0"/>
              <a:t>.</a:t>
            </a:r>
          </a:p>
          <a:p>
            <a:r>
              <a:rPr lang="en-US" sz="2100" dirty="0" err="1" smtClean="0"/>
              <a:t>Pemanfaatan</a:t>
            </a:r>
            <a:r>
              <a:rPr lang="en-US" sz="2100" dirty="0" smtClean="0"/>
              <a:t> </a:t>
            </a:r>
            <a:r>
              <a:rPr lang="en-US" sz="2100" dirty="0"/>
              <a:t>INA-Health TV </a:t>
            </a:r>
            <a:r>
              <a:rPr lang="en-US" sz="2100" dirty="0" err="1"/>
              <a:t>untuk</a:t>
            </a:r>
            <a:r>
              <a:rPr lang="en-US" sz="2100" dirty="0"/>
              <a:t> </a:t>
            </a:r>
            <a:r>
              <a:rPr lang="en-US" sz="2100" dirty="0" err="1"/>
              <a:t>sosialisasi</a:t>
            </a:r>
            <a:r>
              <a:rPr lang="en-US" sz="2100" dirty="0"/>
              <a:t> di </a:t>
            </a:r>
            <a:r>
              <a:rPr lang="en-US" sz="2100" dirty="0" err="1"/>
              <a:t>masyarakat</a:t>
            </a:r>
            <a:r>
              <a:rPr lang="en-US" sz="2100" dirty="0"/>
              <a:t> </a:t>
            </a:r>
            <a:r>
              <a:rPr lang="en-US" sz="2100" dirty="0" err="1"/>
              <a:t>tentang</a:t>
            </a:r>
            <a:r>
              <a:rPr lang="en-US" sz="2100" dirty="0"/>
              <a:t> </a:t>
            </a:r>
            <a:r>
              <a:rPr lang="en-US" sz="2100" dirty="0" err="1"/>
              <a:t>pencegahan</a:t>
            </a:r>
            <a:r>
              <a:rPr lang="en-US" sz="2100" dirty="0"/>
              <a:t> </a:t>
            </a:r>
            <a:r>
              <a:rPr lang="en-US" sz="2100" dirty="0" err="1"/>
              <a:t>penyakit-penyakit</a:t>
            </a:r>
            <a:r>
              <a:rPr lang="en-US" sz="2100" dirty="0"/>
              <a:t> </a:t>
            </a:r>
            <a:r>
              <a:rPr lang="en-US" sz="2100" dirty="0" err="1"/>
              <a:t>neurologi</a:t>
            </a:r>
            <a:r>
              <a:rPr lang="en-US" sz="2100" dirty="0"/>
              <a:t>. </a:t>
            </a:r>
          </a:p>
          <a:p>
            <a:r>
              <a:rPr lang="en-US" sz="2100" dirty="0" err="1" smtClean="0"/>
              <a:t>Pemanfaatan</a:t>
            </a:r>
            <a:r>
              <a:rPr lang="en-US" sz="2100" dirty="0" smtClean="0"/>
              <a:t> </a:t>
            </a:r>
            <a:r>
              <a:rPr lang="en-US" sz="2100" dirty="0"/>
              <a:t>data </a:t>
            </a:r>
            <a:r>
              <a:rPr lang="en-US" sz="2100" dirty="0" err="1"/>
              <a:t>dari</a:t>
            </a:r>
            <a:r>
              <a:rPr lang="en-US" sz="2100" dirty="0"/>
              <a:t> Health and Demographic Surveillance System (HDSS) </a:t>
            </a:r>
            <a:r>
              <a:rPr lang="en-US" sz="2100" dirty="0" err="1"/>
              <a:t>untuk</a:t>
            </a:r>
            <a:r>
              <a:rPr lang="en-US" sz="2100" dirty="0"/>
              <a:t> </a:t>
            </a:r>
            <a:r>
              <a:rPr lang="en-US" sz="2100" dirty="0" err="1"/>
              <a:t>penelitian</a:t>
            </a:r>
            <a:r>
              <a:rPr lang="en-US" sz="2100" dirty="0"/>
              <a:t> </a:t>
            </a:r>
            <a:r>
              <a:rPr lang="en-US" sz="2100" dirty="0" err="1"/>
              <a:t>residen</a:t>
            </a:r>
            <a:r>
              <a:rPr lang="en-US" sz="2100" dirty="0"/>
              <a:t>, </a:t>
            </a:r>
            <a:r>
              <a:rPr lang="en-US" sz="2100" dirty="0" err="1"/>
              <a:t>dosen</a:t>
            </a:r>
            <a:r>
              <a:rPr lang="en-US" sz="2100" dirty="0"/>
              <a:t> </a:t>
            </a:r>
            <a:r>
              <a:rPr lang="en-US" sz="2100" dirty="0" err="1"/>
              <a:t>maupun</a:t>
            </a:r>
            <a:r>
              <a:rPr lang="en-US" sz="2100" dirty="0"/>
              <a:t> </a:t>
            </a:r>
            <a:r>
              <a:rPr lang="en-US" sz="2100" dirty="0" err="1"/>
              <a:t>kolaborasi</a:t>
            </a:r>
            <a:r>
              <a:rPr lang="en-US" sz="2100" dirty="0"/>
              <a:t> </a:t>
            </a:r>
            <a:r>
              <a:rPr lang="en-US" sz="2100" dirty="0" err="1"/>
              <a:t>antar</a:t>
            </a:r>
            <a:r>
              <a:rPr lang="en-US" sz="2100" dirty="0"/>
              <a:t> </a:t>
            </a:r>
            <a:r>
              <a:rPr lang="en-US" sz="2100" dirty="0" err="1"/>
              <a:t>departemen</a:t>
            </a:r>
            <a:r>
              <a:rPr lang="en-US" sz="2100" dirty="0"/>
              <a:t>.</a:t>
            </a:r>
          </a:p>
        </p:txBody>
      </p:sp>
    </p:spTree>
    <p:extLst>
      <p:ext uri="{BB962C8B-B14F-4D97-AF65-F5344CB8AC3E}">
        <p14:creationId xmlns:p14="http://schemas.microsoft.com/office/powerpoint/2010/main" val="1967016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17233</TotalTime>
  <Words>465</Words>
  <Application>Microsoft Office PowerPoint</Application>
  <PresentationFormat>Custom</PresentationFormat>
  <Paragraphs>47</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2_Office Theme</vt:lpstr>
      <vt:lpstr>PowerPoint Presentation</vt:lpstr>
      <vt:lpstr>Bab 1. Kebijakan Umum</vt:lpstr>
      <vt:lpstr>Pendahuluan</vt:lpstr>
      <vt:lpstr>Nilai-nilai dasar</vt:lpstr>
      <vt:lpstr>Visi</vt:lpstr>
      <vt:lpstr>Misi</vt:lpstr>
      <vt:lpstr>Komitmen</vt:lpstr>
      <vt:lpstr>Tujuan</vt:lpstr>
      <vt:lpstr>Milestones 2018-2022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Fujitsu</cp:lastModifiedBy>
  <cp:revision>148</cp:revision>
  <dcterms:created xsi:type="dcterms:W3CDTF">2016-10-06T12:46:54Z</dcterms:created>
  <dcterms:modified xsi:type="dcterms:W3CDTF">2017-11-15T23:25:40Z</dcterms:modified>
</cp:coreProperties>
</file>