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9" r:id="rId4"/>
    <p:sldId id="263" r:id="rId5"/>
    <p:sldId id="268" r:id="rId6"/>
    <p:sldId id="267" r:id="rId7"/>
    <p:sldId id="257" r:id="rId8"/>
    <p:sldId id="262" r:id="rId9"/>
    <p:sldId id="266" r:id="rId10"/>
    <p:sldId id="259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1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B8882-CD73-0243-BAAC-F71F9BA6AFE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58424-9435-1144-8695-DE1A473EA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5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19/01/18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Departemen Bedah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/>
              <a:t>Tujuan </a:t>
            </a:r>
            <a:r>
              <a:rPr lang="id-ID" sz="3600" dirty="0" smtClean="0"/>
              <a:t>4: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akademika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hospitalia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16914"/>
              </p:ext>
            </p:extLst>
          </p:nvPr>
        </p:nvGraphicFramePr>
        <p:xfrm>
          <a:off x="434716" y="1118867"/>
          <a:ext cx="11602386" cy="43142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494675"/>
                <a:gridCol w="584616"/>
                <a:gridCol w="494676"/>
                <a:gridCol w="524655"/>
                <a:gridCol w="677889"/>
                <a:gridCol w="390910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Meningkatkan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jumlah Guru Besar bagi staf pendidik bedah yang sudah mendapat gelar Doktor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Jumlah 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guru besar </a:t>
                      </a:r>
                      <a:r>
                        <a:rPr lang="id-ID" sz="18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Dept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Bedah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 Pendataan ulang staf pendidik Bedah </a:t>
                      </a:r>
                      <a:r>
                        <a:rPr lang="id-ID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yag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sudah bergelar doktor,</a:t>
                      </a:r>
                    </a:p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Sosialisasi promosi Guru Besar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oleh tim WD AKS/tim SDM FKKMK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id-ID" sz="18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Workshop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penulisan manuskrip Internasional mandiri/</a:t>
                      </a:r>
                      <a:r>
                        <a:rPr lang="id-ID" sz="18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embedded</a:t>
                      </a:r>
                      <a:r>
                        <a:rPr lang="id-ID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dengan program FK</a:t>
                      </a:r>
                      <a:endParaRPr lang="id-ID" sz="18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Pengajuan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berkas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promosi</a:t>
                      </a:r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Guru </a:t>
                      </a:r>
                      <a:r>
                        <a:rPr lang="en-US" sz="18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Besar</a:t>
                      </a:r>
                      <a:endParaRPr lang="en-US" sz="1800" u="none" strike="noStrik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Penghitungan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masa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pensiun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Pengembangan Lab.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K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eterampilan 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Micro</a:t>
                      </a:r>
                      <a:r>
                        <a:rPr lang="id-ID" sz="1800" i="1" dirty="0" smtClean="0">
                          <a:solidFill>
                            <a:schemeClr val="tx1"/>
                          </a:solidFill>
                        </a:rPr>
                        <a:t>-(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id-ID" sz="1800" i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Surgery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Adanya Lab. Ketrampilan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sz="1800" i="1" baseline="0" dirty="0" err="1" smtClean="0">
                          <a:solidFill>
                            <a:schemeClr val="tx1"/>
                          </a:solidFill>
                        </a:rPr>
                        <a:t>Micro</a:t>
                      </a:r>
                      <a:r>
                        <a:rPr lang="id-ID" sz="1800" i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id-ID" sz="1800" i="1" baseline="0" dirty="0" err="1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id-ID" sz="1800" i="1" baseline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id-ID" sz="1800" i="1" baseline="0" dirty="0" err="1" smtClean="0">
                          <a:solidFill>
                            <a:schemeClr val="tx1"/>
                          </a:solidFill>
                        </a:rPr>
                        <a:t>Surgery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40%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Persiapan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ruangan dan pengadaan alat ketrampilan.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</a:t>
            </a:r>
            <a:r>
              <a:rPr lang="id-ID" sz="3600" dirty="0"/>
              <a:t>1</a:t>
            </a:r>
            <a:r>
              <a:rPr lang="id-ID" sz="3600" dirty="0" smtClean="0"/>
              <a:t>: </a:t>
            </a: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lulusan</a:t>
            </a:r>
            <a:r>
              <a:rPr lang="en-US" sz="3600" dirty="0"/>
              <a:t> yang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agen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</a:t>
            </a:r>
            <a:r>
              <a:rPr lang="en-US" sz="3600" dirty="0" err="1" smtClean="0"/>
              <a:t>bedah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617312"/>
              </p:ext>
            </p:extLst>
          </p:nvPr>
        </p:nvGraphicFramePr>
        <p:xfrm>
          <a:off x="294807" y="1167673"/>
          <a:ext cx="11602386" cy="5329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253799"/>
                <a:gridCol w="609322"/>
                <a:gridCol w="584616"/>
                <a:gridCol w="600996"/>
                <a:gridCol w="524933"/>
                <a:gridCol w="474133"/>
                <a:gridCol w="400626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35076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Mengembangkan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dan inovasi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 “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incoming</a:t>
                      </a:r>
                      <a:r>
                        <a:rPr lang="id-ID" sz="180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elective</a:t>
                      </a:r>
                      <a:r>
                        <a:rPr lang="id-ID" sz="180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sz="1800" i="1" dirty="0" err="1" smtClean="0">
                          <a:solidFill>
                            <a:schemeClr val="tx1"/>
                          </a:solidFill>
                        </a:rPr>
                        <a:t>programme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” untuk mahasiswa asing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 mahasiswa asing </a:t>
                      </a:r>
                      <a:r>
                        <a:rPr lang="id-ID" sz="18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incoming</a:t>
                      </a:r>
                      <a:r>
                        <a:rPr lang="id-ID" sz="18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elective</a:t>
                      </a:r>
                      <a:endParaRPr lang="id-ID" sz="1800" b="0" i="1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Inovasi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program elektif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masing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mr-IN" sz="1800" baseline="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masing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divisi,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Membuat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leaflet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terpadu mengenai program elektif bedah,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Mempromosikan program tersebut di tingkat fakultas via program Internasionalisasi maupun pada pertemuan internasional.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21763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Akreditasi pada semua IPDS di bawah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Dept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. Bedah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 IPDS sudah menjalani akreditasi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Lamptkes</a:t>
                      </a:r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Pendampingan akreditasi dari tim akreditasi fakultas, dibantu dengan Ka.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Dept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Bedah.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Sharing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pengalaman akreditasi dari IPDS yang sudah lolos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Lamptkes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Sharing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info mengenai penilaian dari staf pendidik Bedah yang menjadi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asesor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Lamptkes</a:t>
                      </a: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</a:t>
            </a:r>
            <a:r>
              <a:rPr lang="id-ID" sz="3600" dirty="0"/>
              <a:t>1</a:t>
            </a:r>
            <a:r>
              <a:rPr lang="id-ID" sz="3600" dirty="0" smtClean="0"/>
              <a:t>: </a:t>
            </a: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lulusan</a:t>
            </a:r>
            <a:r>
              <a:rPr lang="en-US" sz="3600" dirty="0"/>
              <a:t> yang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agen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</a:t>
            </a:r>
            <a:r>
              <a:rPr lang="en-US" sz="3600" dirty="0" err="1" smtClean="0"/>
              <a:t>bedah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959158"/>
              </p:ext>
            </p:extLst>
          </p:nvPr>
        </p:nvGraphicFramePr>
        <p:xfrm>
          <a:off x="294807" y="1167673"/>
          <a:ext cx="11602386" cy="267619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253799"/>
                <a:gridCol w="609322"/>
                <a:gridCol w="584616"/>
                <a:gridCol w="600996"/>
                <a:gridCol w="524933"/>
                <a:gridCol w="474133"/>
                <a:gridCol w="4006260"/>
              </a:tblGrid>
              <a:tr h="2888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8885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9848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i="1" dirty="0" err="1" smtClean="0">
                          <a:solidFill>
                            <a:schemeClr val="tx1"/>
                          </a:solidFill>
                        </a:rPr>
                        <a:t>Benchmarking</a:t>
                      </a: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 pusat pendidikan dengan pusat pendidikan sejenis di ASEAN/ASIA/EROPA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 </a:t>
                      </a:r>
                      <a:r>
                        <a:rPr lang="id-ID" sz="18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benchmarking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oleh Departemen/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ke pusat pendidikan di ASEAN/ASIA/EROPA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Pengiriman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staf pendidik/peserta didik sebagai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id-ID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bserver</a:t>
                      </a:r>
                      <a:r>
                        <a:rPr lang="id-ID" sz="18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atau </a:t>
                      </a:r>
                      <a:r>
                        <a:rPr lang="id-ID" sz="18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fellow</a:t>
                      </a:r>
                      <a:r>
                        <a:rPr lang="id-ID" sz="18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 pusat pendidikan yang terkait (misalnya: NUH)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Kunjungan balasan dari pusat pendidikan yang menjadi </a:t>
                      </a:r>
                      <a:r>
                        <a:rPr lang="id-ID" sz="18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benchmarking</a:t>
                      </a:r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9" y="43393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2: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 smtClean="0"/>
              <a:t>bedah</a:t>
            </a:r>
            <a:r>
              <a:rPr lang="en-US" sz="2400" dirty="0" smtClean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949247"/>
              </p:ext>
            </p:extLst>
          </p:nvPr>
        </p:nvGraphicFramePr>
        <p:xfrm>
          <a:off x="62183" y="819901"/>
          <a:ext cx="11602388" cy="510676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518660"/>
                <a:gridCol w="518660"/>
                <a:gridCol w="518660"/>
                <a:gridCol w="518660"/>
                <a:gridCol w="518660"/>
                <a:gridCol w="4092315"/>
              </a:tblGrid>
              <a:tr h="2091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1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2616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Mengembangkan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pendidikan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lintas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disiplin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hasil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(output)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penelitian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berupa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prototipe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TRL 6 (prototype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RnD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), 7 (prototype industry):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potensi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Hak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Cipta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milik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UGM</a:t>
                      </a:r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800" dirty="0" err="1" smtClean="0">
                          <a:solidFill>
                            <a:schemeClr val="tx1"/>
                          </a:solidFill>
                        </a:rPr>
                        <a:t>Sosialiasasi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TRL 6/7 oleh WD PP/tim ORP FKKKM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Presentasi prototipe TRL 6/7 oleh Peneliti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  <a:tr h="12783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makalah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proceeding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konferensi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terindeks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Insentif Publikasi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dirty="0" err="1" smtClean="0">
                          <a:solidFill>
                            <a:schemeClr val="tx1"/>
                          </a:solidFill>
                        </a:rPr>
                        <a:t>Workshop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 Manuskrip Internasional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Mewajibkan Manuskrip berasal dari Tesis PPDS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  <a:tr h="11176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Publikasi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pada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jurnal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bereputasi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Insentif Publikasi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dirty="0" err="1" smtClean="0">
                          <a:solidFill>
                            <a:schemeClr val="tx1"/>
                          </a:solidFill>
                        </a:rPr>
                        <a:t>Workshop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 Manuskrip Internasional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Mewajibkan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Manuskrip berasal dari Tesis PPDS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9" y="43393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dirty="0" smtClean="0"/>
              <a:t>Tujuan 2: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19101"/>
              </p:ext>
            </p:extLst>
          </p:nvPr>
        </p:nvGraphicFramePr>
        <p:xfrm>
          <a:off x="62183" y="819901"/>
          <a:ext cx="11602388" cy="54075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518660"/>
                <a:gridCol w="518660"/>
                <a:gridCol w="518660"/>
                <a:gridCol w="518660"/>
                <a:gridCol w="518660"/>
                <a:gridCol w="4092315"/>
              </a:tblGrid>
              <a:tr h="2091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1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3030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Mengembangkan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pendidikan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lintas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disiplin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publikasi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pada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jurnal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nasional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terakreditasi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Insentif Publikasi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dirty="0" err="1" smtClean="0">
                          <a:solidFill>
                            <a:schemeClr val="tx1"/>
                          </a:solidFill>
                        </a:rPr>
                        <a:t>Workshop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 Manuskrip Internasional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Mewajibkan Manuskrip berasal dari Tesis PPDS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Hak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Cipta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dihasilkan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Sosialisasi Hak Cipta dan Paten oleh tim WD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PP/tim ORP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Meningkatkan riset dasar, </a:t>
                      </a:r>
                      <a:r>
                        <a:rPr lang="id-ID" sz="1800" dirty="0" err="1" smtClean="0">
                          <a:solidFill>
                            <a:schemeClr val="tx1"/>
                          </a:solidFill>
                        </a:rPr>
                        <a:t>translasional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, dan klinis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yang dapat digunakan sebagai pijakan untuk pelayanan maupun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hilirisasi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produk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 penelitian dasar,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translasional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dan klinis yang menjadi bukti untuk pelayanan maupun produk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Pendampingan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pembuatan proposal riset dasar,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translasional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dan klinis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ersama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dilakukan oleh staf pendidik dengan/tanpa peserta didik IPDS/mahasiswa S1,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Pengajuan penelitian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dasar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translasional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klinis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pada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hibah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 FK/Dikti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Diseminasi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hasil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peneltian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tersebut pada forum </a:t>
                      </a:r>
                      <a:r>
                        <a:rPr lang="mr-IN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forum ilmiah nasional maupun internasional.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2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138" y="229661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3</a:t>
            </a:r>
            <a:r>
              <a:rPr lang="id-ID" sz="2800" dirty="0" smtClean="0"/>
              <a:t>: </a:t>
            </a:r>
            <a:r>
              <a:rPr lang="en-US" sz="2800" dirty="0" err="1"/>
              <a:t>Mendorong</a:t>
            </a:r>
            <a:r>
              <a:rPr lang="en-US" sz="2800" dirty="0"/>
              <a:t> </a:t>
            </a:r>
            <a:r>
              <a:rPr lang="en-US" sz="2800" dirty="0" err="1"/>
              <a:t>kemandirian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96395"/>
              </p:ext>
            </p:extLst>
          </p:nvPr>
        </p:nvGraphicFramePr>
        <p:xfrm>
          <a:off x="294807" y="1112154"/>
          <a:ext cx="11602388" cy="334137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518660"/>
                <a:gridCol w="518660"/>
                <a:gridCol w="518660"/>
                <a:gridCol w="518660"/>
                <a:gridCol w="518660"/>
                <a:gridCol w="4092315"/>
              </a:tblGrid>
              <a:tr h="230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02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45313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Meningkatkan</a:t>
                      </a:r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dirty="0" err="1" smtClean="0">
                          <a:solidFill>
                            <a:schemeClr val="tx1"/>
                          </a:solidFill>
                        </a:rPr>
                        <a:t>kerjasama</a:t>
                      </a: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 dengan berbagai pihak untuk program pengabdian kepada golongan masyarakat yang terkendala terhadap akses pelayanan bedah baik dalam bentuk promosi, </a:t>
                      </a:r>
                      <a:r>
                        <a:rPr lang="id-ID" dirty="0" err="1" smtClean="0">
                          <a:solidFill>
                            <a:schemeClr val="tx1"/>
                          </a:solidFill>
                        </a:rPr>
                        <a:t>prevensi</a:t>
                      </a: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 maupun terapi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Jumlah </a:t>
                      </a:r>
                      <a:r>
                        <a:rPr lang="id-ID" sz="1800" dirty="0" err="1" smtClean="0"/>
                        <a:t>kerjasama</a:t>
                      </a:r>
                      <a:r>
                        <a:rPr lang="id-ID" sz="1800" dirty="0" smtClean="0"/>
                        <a:t> dengan berbagai pihak yang ada.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3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3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4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5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5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baseline="0" dirty="0" smtClean="0"/>
                        <a:t>Mempertahankan kerja sama dengan pihak </a:t>
                      </a:r>
                      <a:r>
                        <a:rPr lang="mr-IN" sz="1800" baseline="0" dirty="0" smtClean="0"/>
                        <a:t>–</a:t>
                      </a:r>
                      <a:r>
                        <a:rPr lang="id-ID" sz="1800" baseline="0" dirty="0" smtClean="0"/>
                        <a:t> pihak yang sudah bekerja sama sebelumnya,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baseline="0" dirty="0" smtClean="0"/>
                        <a:t>Menambah jumlah </a:t>
                      </a:r>
                      <a:r>
                        <a:rPr lang="id-ID" sz="1800" baseline="0" dirty="0" err="1" smtClean="0"/>
                        <a:t>kerjasama</a:t>
                      </a:r>
                      <a:r>
                        <a:rPr lang="id-ID" sz="1800" baseline="0" dirty="0" smtClean="0"/>
                        <a:t> dengan pihak lain.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3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4: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akademika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hospitalia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577353"/>
              </p:ext>
            </p:extLst>
          </p:nvPr>
        </p:nvGraphicFramePr>
        <p:xfrm>
          <a:off x="344773" y="1118867"/>
          <a:ext cx="11745627" cy="4567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47869"/>
                <a:gridCol w="2700158"/>
                <a:gridCol w="615930"/>
                <a:gridCol w="512664"/>
                <a:gridCol w="512664"/>
                <a:gridCol w="512664"/>
                <a:gridCol w="512664"/>
                <a:gridCol w="353101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Meningkatkan jumlah 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staf pendidik </a:t>
                      </a: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Dept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. Bedah dari </a:t>
                      </a: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kemenkes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kemenristekdikti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yang memperoleh NIDN atau NIDK</a:t>
                      </a:r>
                      <a:endParaRPr lang="id-ID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s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taf pendidik bedah memperoleh NIDN/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NIDK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Pendataan ulang staf pendidik yang sudah/belum memiliki NIDK/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NIDN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Pengusulan ulang staf pendidik yang belum memiliki NIDN/NIDK,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Proaktif mengawal pengajuan NIDN atau NIDK ke fakultas/universitas.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Meningkatkan jumlah staf pendidik </a:t>
                      </a:r>
                      <a:r>
                        <a:rPr lang="id-ID" sz="16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Dept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Bedah untuk memiliki jabatan akademik setingkat lektor/lektor kepala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staf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pendidik bedah dengan jabatan akademik setingkat lektor/lektor kepala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id-ID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Pendataan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ulang jabatan akademik semua staf pendidik Bedah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Sosialisasi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jenjang jabatan akademik oleh tim WD SDM/tim SDM FKKMK</a:t>
                      </a:r>
                      <a:endParaRPr lang="id-ID" sz="16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Penghitungan </a:t>
                      </a: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kum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staf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Workshop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penulisan manuskrip Internasional mandiri/</a:t>
                      </a:r>
                      <a:r>
                        <a:rPr lang="id-ID" sz="16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embedded</a:t>
                      </a:r>
                      <a:r>
                        <a:rPr lang="id-ID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dengan program FK</a:t>
                      </a:r>
                      <a:endParaRPr lang="id-ID" sz="16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Fasilitasi</a:t>
                      </a:r>
                      <a:r>
                        <a:rPr lang="id-ID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staf untuk melanjutkan ke jenjang</a:t>
                      </a:r>
                      <a:r>
                        <a:rPr lang="id-ID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pendidikan S3.</a:t>
                      </a:r>
                      <a:endParaRPr lang="id-ID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9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</a:t>
            </a:r>
            <a:r>
              <a:rPr lang="id-ID" sz="2800" dirty="0" smtClean="0"/>
              <a:t>4: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akademika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hospitalia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643779"/>
              </p:ext>
            </p:extLst>
          </p:nvPr>
        </p:nvGraphicFramePr>
        <p:xfrm>
          <a:off x="449706" y="923997"/>
          <a:ext cx="11602388" cy="56039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518660"/>
                <a:gridCol w="518660"/>
                <a:gridCol w="518660"/>
                <a:gridCol w="518660"/>
                <a:gridCol w="518660"/>
                <a:gridCol w="409231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577506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Meningkatkan kontribusi staf pendidik bedah di tingkat nasional dan internasional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Jumlah staf pendidik yang menjadi pembicara di pertemuan nasional dan internasional</a:t>
                      </a:r>
                    </a:p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endParaRPr lang="id-ID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800" dirty="0" smtClean="0"/>
                        <a:t>Mengirimkan</a:t>
                      </a:r>
                      <a:r>
                        <a:rPr lang="id-ID" sz="1800" baseline="0" dirty="0" smtClean="0"/>
                        <a:t> artikel tulisan pada pertemuan ilmiah nasional dan internasional,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/>
                        <a:t>Pemanfaatan anggaran fakultas maupun universitas untuk menjadi pembicara di acara ilmiah,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800" baseline="0" dirty="0" smtClean="0"/>
                        <a:t>Meningkatkan kualifikasi staf pendidik menjadi konsultan atau </a:t>
                      </a:r>
                      <a:r>
                        <a:rPr lang="id-ID" sz="1800" baseline="0" dirty="0" err="1" smtClean="0"/>
                        <a:t>subspesialis</a:t>
                      </a:r>
                      <a:r>
                        <a:rPr lang="id-ID" sz="1800" baseline="0" dirty="0" smtClean="0"/>
                        <a:t> sesuai bidangnya,</a:t>
                      </a:r>
                    </a:p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Jumlah staf pendidik yang menjadi instruktur di dalam ilmu bidang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masing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id-ID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masing</a:t>
                      </a:r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/>
                        <a:t>Meningkatkan kualifikasi staf pendidik menjadi konsultan atau </a:t>
                      </a:r>
                      <a:r>
                        <a:rPr lang="id-ID" sz="1800" baseline="0" dirty="0" err="1" smtClean="0"/>
                        <a:t>subspesialis</a:t>
                      </a:r>
                      <a:r>
                        <a:rPr lang="id-ID" sz="1800" baseline="0" dirty="0" smtClean="0"/>
                        <a:t> sesuai bidangnya,</a:t>
                      </a: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/>
                        <a:t>Mengikuti TOT sesuai bidang keilmuan,</a:t>
                      </a: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/>
                        <a:t>Mengikuti </a:t>
                      </a:r>
                      <a:r>
                        <a:rPr lang="id-ID" sz="1800" baseline="0" dirty="0" err="1" smtClean="0"/>
                        <a:t>fellow</a:t>
                      </a:r>
                      <a:r>
                        <a:rPr lang="id-ID" sz="1800" baseline="0" dirty="0" smtClean="0"/>
                        <a:t> di tingkat nasional maupun internasional,</a:t>
                      </a: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/>
                        <a:t>Kaderisasi instruktur senior kepada staf pendidik junior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2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6594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/>
              <a:t>Tujuan </a:t>
            </a:r>
            <a:r>
              <a:rPr lang="id-ID" sz="3600" dirty="0" smtClean="0"/>
              <a:t>4: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akademika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sivitas</a:t>
            </a:r>
            <a:r>
              <a:rPr lang="en-US" sz="3600" dirty="0"/>
              <a:t> </a:t>
            </a:r>
            <a:r>
              <a:rPr lang="en-US" sz="3600" dirty="0" err="1"/>
              <a:t>hospitalia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99522"/>
              </p:ext>
            </p:extLst>
          </p:nvPr>
        </p:nvGraphicFramePr>
        <p:xfrm>
          <a:off x="294807" y="1112154"/>
          <a:ext cx="11602388" cy="51503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8327"/>
                <a:gridCol w="2368446"/>
                <a:gridCol w="518660"/>
                <a:gridCol w="518660"/>
                <a:gridCol w="518660"/>
                <a:gridCol w="518660"/>
                <a:gridCol w="655513"/>
                <a:gridCol w="3955462"/>
              </a:tblGrid>
              <a:tr h="230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02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2451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Meningkatkan</a:t>
                      </a:r>
                      <a:r>
                        <a:rPr lang="id-ID" baseline="0" dirty="0" smtClean="0"/>
                        <a:t> jumlah </a:t>
                      </a:r>
                      <a:r>
                        <a:rPr lang="id-ID" dirty="0" smtClean="0"/>
                        <a:t>staf dengan spesialis konsultan dalam waktu 5 tahun setelah kelulusan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Jumlah staf</a:t>
                      </a:r>
                      <a:r>
                        <a:rPr lang="id-ID" baseline="0" dirty="0" smtClean="0"/>
                        <a:t> dengan kualifikasi konsultan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50%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70%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80%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90%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100%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baseline="0" dirty="0" smtClean="0"/>
                        <a:t>Proses “</a:t>
                      </a:r>
                      <a:r>
                        <a:rPr lang="id-ID" sz="1800" baseline="0" dirty="0" err="1" smtClean="0"/>
                        <a:t>mentoring</a:t>
                      </a:r>
                      <a:r>
                        <a:rPr lang="id-ID" sz="1800" baseline="0" dirty="0" smtClean="0"/>
                        <a:t>” dari staf senior ke junior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baseline="0" dirty="0" smtClean="0"/>
                        <a:t>Peningkatan partisipasi staf junior dalam berbagai kegiatan akademik, pelayanan maupun penelitian sub-</a:t>
                      </a:r>
                      <a:r>
                        <a:rPr lang="id-ID" sz="1800" baseline="0" dirty="0" err="1" smtClean="0"/>
                        <a:t>spesialistik</a:t>
                      </a:r>
                      <a:endParaRPr lang="id-ID" sz="1800" dirty="0"/>
                    </a:p>
                  </a:txBody>
                  <a:tcPr/>
                </a:tc>
              </a:tr>
              <a:tr h="145313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/>
                        <a:t>Meningkatkan jumlah  staf dengan pendidikan 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Jumlah</a:t>
                      </a:r>
                      <a:r>
                        <a:rPr lang="id-ID" sz="1800" baseline="0" dirty="0" smtClean="0"/>
                        <a:t> </a:t>
                      </a:r>
                      <a:r>
                        <a:rPr lang="id-ID" sz="1800" dirty="0" smtClean="0"/>
                        <a:t>staf dengan jenjang pendidikan S3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30%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50%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50%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60%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/>
                        <a:t>75%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id-ID" sz="1800" dirty="0" err="1" smtClean="0"/>
                        <a:t>Peningkatkan</a:t>
                      </a:r>
                      <a:r>
                        <a:rPr lang="id-ID" sz="1800" baseline="0" dirty="0" smtClean="0"/>
                        <a:t> jumlah penelitian payung/</a:t>
                      </a:r>
                      <a:r>
                        <a:rPr lang="id-ID" sz="1800" baseline="0" dirty="0" err="1" smtClean="0"/>
                        <a:t>multidisiplin</a:t>
                      </a:r>
                      <a:r>
                        <a:rPr lang="id-ID" sz="1800" baseline="0" dirty="0" smtClean="0"/>
                        <a:t> dengan tingkat kebaruan tinggi</a:t>
                      </a:r>
                      <a:r>
                        <a:rPr lang="id-ID" sz="1800" baseline="0" dirty="0"/>
                        <a:t> </a:t>
                      </a:r>
                      <a:r>
                        <a:rPr lang="id-ID" sz="1800" baseline="0" dirty="0" smtClean="0"/>
                        <a:t>yang dapat digunakan untuk pendidikan S3</a:t>
                      </a:r>
                    </a:p>
                  </a:txBody>
                  <a:tcPr/>
                </a:tc>
              </a:tr>
              <a:tr h="145313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Mengembangkan Laboratorium Simulator </a:t>
                      </a:r>
                      <a:r>
                        <a:rPr lang="id-ID" dirty="0" err="1" smtClean="0">
                          <a:solidFill>
                            <a:schemeClr val="tx1"/>
                          </a:solidFill>
                        </a:rPr>
                        <a:t>Endolaparoskopi</a:t>
                      </a: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Laboratorium</a:t>
                      </a: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 Simulator </a:t>
                      </a:r>
                      <a:r>
                        <a:rPr lang="id-ID" sz="1800" baseline="0" dirty="0" err="1" smtClean="0">
                          <a:solidFill>
                            <a:schemeClr val="tx1"/>
                          </a:solidFill>
                        </a:rPr>
                        <a:t>Endolaparoskopi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10 %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30%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Pengajuan proposal ke RS/FK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  <a:defRPr/>
                      </a:pPr>
                      <a:r>
                        <a:rPr lang="id-ID" sz="1800" baseline="0" dirty="0" smtClean="0">
                          <a:solidFill>
                            <a:schemeClr val="tx1"/>
                          </a:solidFill>
                        </a:rPr>
                        <a:t>Persiapan ruangan dan pengadaan alat simulasi.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1099</Words>
  <Application>Microsoft Macintosh PowerPoint</Application>
  <PresentationFormat>Widescreen</PresentationFormat>
  <Paragraphs>277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Mangal</vt:lpstr>
      <vt:lpstr>Arial</vt:lpstr>
      <vt:lpstr>Office Theme</vt:lpstr>
      <vt:lpstr>Departemen Bedah</vt:lpstr>
      <vt:lpstr>Tujuan 1: Menghasilkan lulusan yang mampu menjadi agen perubahan di bidang kedokteran bedah</vt:lpstr>
      <vt:lpstr>Tujuan 1: Menghasilkan lulusan yang mampu menjadi agen perubahan di bidang kedokteran bedah</vt:lpstr>
      <vt:lpstr>Tujuan 2: Menghasilkan penelitian kedokteran bedah yang menjadi rujukan nasional dan internasional yang berwawasan lingkungan</vt:lpstr>
      <vt:lpstr>Tujuan 2: Menghasilkan penelitian kedokteran dan kesehatan yang menjadi rujukan nasional dan internasional yang berwawasan lingkungan</vt:lpstr>
      <vt:lpstr>Tujuan 3: Mendorong kemandirian dan kesejahteraan masyarakat secara berkelanjutan melalui pengabdian masyarakat</vt:lpstr>
      <vt:lpstr>Tujuan 4: Meningkatkan kesehatan dan kesejahteraan sivitas akademika dan sivitas hospitalia</vt:lpstr>
      <vt:lpstr>Tujuan 4: Meningkatkan kesehatan dan kesejahteraan sivitas akademika dan sivitas hospitalia</vt:lpstr>
      <vt:lpstr>Tujuan 4: Meningkatkan kesehatan dan kesejahteraan sivitas akademika dan sivitas hospitalia</vt:lpstr>
      <vt:lpstr>Tujuan 4: Meningkatkan kesehatan dan kesejahteraan sivitas akademika dan sivitas hospitalia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Microsoft Office User</cp:lastModifiedBy>
  <cp:revision>57</cp:revision>
  <dcterms:created xsi:type="dcterms:W3CDTF">2017-12-27T08:02:10Z</dcterms:created>
  <dcterms:modified xsi:type="dcterms:W3CDTF">2018-01-19T01:53:56Z</dcterms:modified>
</cp:coreProperties>
</file>