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0"/>
  </p:notesMasterIdLst>
  <p:sldIdLst>
    <p:sldId id="257" r:id="rId3"/>
    <p:sldId id="398" r:id="rId4"/>
    <p:sldId id="399" r:id="rId5"/>
    <p:sldId id="402" r:id="rId6"/>
    <p:sldId id="406" r:id="rId7"/>
    <p:sldId id="403" r:id="rId8"/>
    <p:sldId id="40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6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5400" b="1" dirty="0" smtClean="0"/>
              <a:t>Departemen Mikrobiologi</a:t>
            </a:r>
            <a:endParaRPr lang="en-US" sz="5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II. </a:t>
            </a:r>
            <a:r>
              <a:rPr lang="en-US" sz="3200" dirty="0" err="1" smtClean="0">
                <a:cs typeface="Arial" pitchFamily="34" charset="0"/>
              </a:rPr>
              <a:t>Analisis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Situasi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930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Bab </a:t>
            </a:r>
            <a:r>
              <a:rPr lang="en-US" b="1" dirty="0" smtClean="0"/>
              <a:t>II. </a:t>
            </a:r>
            <a:r>
              <a:rPr lang="en-US" b="1" dirty="0" err="1" smtClean="0"/>
              <a:t>Analisis</a:t>
            </a:r>
            <a:r>
              <a:rPr lang="en-US" b="1" dirty="0" smtClean="0"/>
              <a:t> </a:t>
            </a:r>
            <a:r>
              <a:rPr lang="en-US" b="1" dirty="0" err="1" smtClean="0"/>
              <a:t>Situasi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 smtClean="0"/>
              <a:t>Kondisi internal</a:t>
            </a:r>
          </a:p>
          <a:p>
            <a:pPr lvl="1"/>
            <a:r>
              <a:rPr lang="fi-FI" dirty="0" smtClean="0"/>
              <a:t>Kekuatan</a:t>
            </a:r>
          </a:p>
          <a:p>
            <a:pPr lvl="1"/>
            <a:r>
              <a:rPr lang="fi-FI" dirty="0" smtClean="0"/>
              <a:t>Kelemahan</a:t>
            </a:r>
          </a:p>
          <a:p>
            <a:r>
              <a:rPr lang="fi-FI" dirty="0" smtClean="0"/>
              <a:t>Kondisi eksternal</a:t>
            </a:r>
          </a:p>
          <a:p>
            <a:pPr lvl="1"/>
            <a:r>
              <a:rPr lang="fi-FI" dirty="0" smtClean="0"/>
              <a:t>Peluang </a:t>
            </a:r>
          </a:p>
          <a:p>
            <a:pPr lvl="1"/>
            <a:r>
              <a:rPr lang="fi-FI" dirty="0" smtClean="0"/>
              <a:t>Ancaman</a:t>
            </a:r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Kondisi</a:t>
            </a:r>
            <a:r>
              <a:rPr lang="en-US" b="1" dirty="0" smtClean="0"/>
              <a:t> internal: </a:t>
            </a:r>
            <a:r>
              <a:rPr lang="en-US" b="1" dirty="0" err="1" smtClean="0"/>
              <a:t>Kekuatan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92375"/>
            <a:ext cx="10972800" cy="4525963"/>
          </a:xfrm>
          <a:solidFill>
            <a:schemeClr val="bg1"/>
          </a:solidFill>
        </p:spPr>
        <p:txBody>
          <a:bodyPr/>
          <a:lstStyle/>
          <a:p>
            <a:r>
              <a:rPr lang="id-ID" sz="2800" b="1" dirty="0" smtClean="0"/>
              <a:t>Finansial </a:t>
            </a:r>
          </a:p>
          <a:p>
            <a:pPr lvl="1"/>
            <a:r>
              <a:rPr lang="id-ID" sz="2400" dirty="0" smtClean="0"/>
              <a:t>RKAT Departemen mencukupi untuk pelaksanaan pekerjaan rutin.</a:t>
            </a:r>
          </a:p>
          <a:p>
            <a:pPr lvl="1"/>
            <a:r>
              <a:rPr lang="id-ID" sz="2400" dirty="0" smtClean="0"/>
              <a:t>Dukungan dana dari Fakultas dan Universitas </a:t>
            </a:r>
            <a:r>
              <a:rPr lang="id-ID" sz="2400" dirty="0" smtClean="0"/>
              <a:t>memadai untuk pengembangan departemen</a:t>
            </a:r>
            <a:endParaRPr lang="id-ID" sz="2400" dirty="0" smtClean="0"/>
          </a:p>
          <a:p>
            <a:r>
              <a:rPr lang="id-ID" sz="2800" b="1" dirty="0" smtClean="0"/>
              <a:t>Non Finansial</a:t>
            </a:r>
          </a:p>
          <a:p>
            <a:pPr lvl="1"/>
            <a:r>
              <a:rPr lang="id-ID" sz="2400" dirty="0" smtClean="0"/>
              <a:t>Kualifikasi SDM yang tersedia cukup</a:t>
            </a:r>
          </a:p>
          <a:p>
            <a:pPr lvl="1"/>
            <a:r>
              <a:rPr lang="id-ID" sz="2400" dirty="0" smtClean="0"/>
              <a:t>Jejaring nasional dan internasional cukup</a:t>
            </a:r>
          </a:p>
          <a:p>
            <a:pPr lvl="1"/>
            <a:r>
              <a:rPr lang="id-ID" sz="2400" i="1" dirty="0" smtClean="0"/>
              <a:t>Brand image </a:t>
            </a:r>
            <a:r>
              <a:rPr lang="id-ID" sz="2400" dirty="0" smtClean="0"/>
              <a:t>UGM sangat baik</a:t>
            </a:r>
          </a:p>
          <a:p>
            <a:pPr lvl="1"/>
            <a:r>
              <a:rPr lang="id-ID" sz="2400" dirty="0" smtClean="0"/>
              <a:t>In put mahasiswa S1 sangat baik</a:t>
            </a:r>
          </a:p>
          <a:p>
            <a:pPr lvl="1"/>
            <a:r>
              <a:rPr lang="id-ID" sz="2400" dirty="0" smtClean="0"/>
              <a:t>Jumlah publikasi internasional meningkat</a:t>
            </a:r>
          </a:p>
          <a:p>
            <a:pPr lvl="1"/>
            <a:r>
              <a:rPr lang="id-ID" sz="2400" dirty="0" smtClean="0"/>
              <a:t>Sistem administrasi keuangan dan akademik mengalami peningkatan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b="1" dirty="0" err="1" smtClean="0"/>
              <a:t>Kondisi</a:t>
            </a:r>
            <a:r>
              <a:rPr lang="en-US" b="1" dirty="0" smtClean="0"/>
              <a:t> internal: </a:t>
            </a:r>
            <a:r>
              <a:rPr lang="en-US" b="1" dirty="0" err="1" smtClean="0"/>
              <a:t>Kelemahan</a:t>
            </a:r>
            <a:r>
              <a:rPr lang="id-ID" b="1" dirty="0" smtClean="0"/>
              <a:t> (1)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2000" b="1" dirty="0" err="1" smtClean="0"/>
              <a:t>Pendidikan</a:t>
            </a:r>
            <a:r>
              <a:rPr lang="en-US" sz="2000" b="1" dirty="0" smtClean="0"/>
              <a:t> : </a:t>
            </a:r>
            <a:endParaRPr lang="id-ID" sz="2000" b="1" dirty="0" smtClean="0"/>
          </a:p>
          <a:p>
            <a:pPr lvl="1"/>
            <a:r>
              <a:rPr lang="id-ID" sz="1800" dirty="0" smtClean="0"/>
              <a:t> Minat untuk menjadi dosen Mikrobiologi FK UGM masih rendah </a:t>
            </a:r>
            <a:r>
              <a:rPr lang="id-ID" sz="1800" dirty="0" smtClean="0">
                <a:sym typeface="Wingdings" pitchFamily="2" charset="2"/>
              </a:rPr>
              <a:t> </a:t>
            </a:r>
            <a:r>
              <a:rPr lang="en-US" sz="1800" dirty="0" err="1" smtClean="0"/>
              <a:t>Dosen</a:t>
            </a:r>
            <a:r>
              <a:rPr lang="en-US" sz="1800" dirty="0" smtClean="0"/>
              <a:t> </a:t>
            </a:r>
            <a:r>
              <a:rPr lang="en-US" sz="1800" dirty="0" err="1" smtClean="0"/>
              <a:t>pensiun</a:t>
            </a:r>
            <a:r>
              <a:rPr lang="en-US" sz="1800" dirty="0" smtClean="0"/>
              <a:t> </a:t>
            </a:r>
            <a:r>
              <a:rPr lang="en-US" sz="1800" dirty="0" err="1" smtClean="0"/>
              <a:t>tapi</a:t>
            </a:r>
            <a:r>
              <a:rPr lang="en-US" sz="1800" dirty="0" smtClean="0"/>
              <a:t> </a:t>
            </a:r>
            <a:r>
              <a:rPr lang="id-ID" sz="1800" dirty="0" smtClean="0"/>
              <a:t> belum ada </a:t>
            </a:r>
            <a:r>
              <a:rPr lang="en-US" sz="1800" dirty="0" err="1" smtClean="0"/>
              <a:t>ganti</a:t>
            </a:r>
            <a:endParaRPr lang="id-ID" sz="1800" dirty="0" smtClean="0"/>
          </a:p>
          <a:p>
            <a:pPr lvl="1"/>
            <a:r>
              <a:rPr lang="en-US" sz="1800" dirty="0" err="1" smtClean="0"/>
              <a:t>Wahana</a:t>
            </a:r>
            <a:r>
              <a:rPr lang="en-US" sz="1800" dirty="0" smtClean="0"/>
              <a:t> </a:t>
            </a:r>
            <a:r>
              <a:rPr lang="en-US" sz="1800" dirty="0" err="1" smtClean="0"/>
              <a:t>pendidikan</a:t>
            </a:r>
            <a:r>
              <a:rPr lang="id-ID" sz="1800" dirty="0" smtClean="0"/>
              <a:t> PPDS</a:t>
            </a:r>
            <a:r>
              <a:rPr lang="en-US" sz="1800" dirty="0" smtClean="0"/>
              <a:t> </a:t>
            </a:r>
            <a:r>
              <a:rPr lang="en-US" sz="1800" dirty="0" err="1" smtClean="0"/>
              <a:t>terbatas</a:t>
            </a:r>
            <a:endParaRPr lang="id-ID" sz="1800" dirty="0" smtClean="0"/>
          </a:p>
          <a:p>
            <a:pPr lvl="1"/>
            <a:r>
              <a:rPr lang="id-ID" sz="1800" dirty="0" smtClean="0"/>
              <a:t>P</a:t>
            </a:r>
            <a:r>
              <a:rPr lang="en-US" sz="1800" dirty="0" err="1" smtClean="0"/>
              <a:t>eminat</a:t>
            </a:r>
            <a:r>
              <a:rPr lang="en-US" sz="1800" dirty="0" smtClean="0"/>
              <a:t> PPDS </a:t>
            </a:r>
            <a:r>
              <a:rPr lang="en-US" sz="1800" dirty="0" err="1" smtClean="0"/>
              <a:t>mikrobiologi</a:t>
            </a:r>
            <a:r>
              <a:rPr lang="en-US" sz="1800" dirty="0" smtClean="0"/>
              <a:t> </a:t>
            </a:r>
            <a:r>
              <a:rPr lang="en-US" sz="1800" dirty="0" err="1" smtClean="0"/>
              <a:t>klinik</a:t>
            </a:r>
            <a:r>
              <a:rPr lang="en-US" sz="1800" dirty="0" smtClean="0"/>
              <a:t>  </a:t>
            </a:r>
            <a:r>
              <a:rPr lang="en-US" sz="1800" dirty="0" err="1" smtClean="0"/>
              <a:t>sedikit</a:t>
            </a:r>
            <a:endParaRPr lang="id-ID" sz="1800" dirty="0" smtClean="0"/>
          </a:p>
          <a:p>
            <a:pPr lvl="1"/>
            <a:r>
              <a:rPr lang="id-ID" sz="1800" dirty="0" smtClean="0"/>
              <a:t>Kualitas input PPDS mikrobiologi kinik kurang</a:t>
            </a:r>
          </a:p>
          <a:p>
            <a:pPr lvl="1"/>
            <a:r>
              <a:rPr lang="id-ID" sz="1800" dirty="0" smtClean="0"/>
              <a:t>P</a:t>
            </a:r>
            <a:r>
              <a:rPr lang="en-US" sz="1800" dirty="0" err="1" smtClean="0"/>
              <a:t>eluang</a:t>
            </a:r>
            <a:r>
              <a:rPr lang="en-US" sz="1800" dirty="0" smtClean="0"/>
              <a:t> </a:t>
            </a:r>
            <a:r>
              <a:rPr lang="en-US" sz="1800" dirty="0" err="1" smtClean="0"/>
              <a:t>kerja</a:t>
            </a:r>
            <a:r>
              <a:rPr lang="en-US" sz="1800" dirty="0" smtClean="0"/>
              <a:t> </a:t>
            </a:r>
            <a:r>
              <a:rPr lang="id-ID" sz="1800" dirty="0" smtClean="0"/>
              <a:t> lulusan PPDS  </a:t>
            </a:r>
            <a:r>
              <a:rPr lang="en-US" sz="1800" dirty="0" smtClean="0"/>
              <a:t>MK </a:t>
            </a:r>
            <a:r>
              <a:rPr lang="en-US" sz="1800" dirty="0" err="1" smtClean="0"/>
              <a:t>terbatas</a:t>
            </a:r>
            <a:endParaRPr lang="id-ID" sz="1800" dirty="0" smtClean="0"/>
          </a:p>
          <a:p>
            <a:pPr lvl="1"/>
            <a:r>
              <a:rPr lang="en-US" sz="1800" dirty="0" err="1" smtClean="0"/>
              <a:t>Keterbatasan</a:t>
            </a:r>
            <a:r>
              <a:rPr lang="en-US" sz="1800" dirty="0" smtClean="0"/>
              <a:t> </a:t>
            </a:r>
            <a:r>
              <a:rPr lang="en-US" sz="1800" dirty="0" err="1" smtClean="0"/>
              <a:t>akses</a:t>
            </a:r>
            <a:r>
              <a:rPr lang="en-US" sz="1800" dirty="0" smtClean="0"/>
              <a:t> </a:t>
            </a:r>
            <a:r>
              <a:rPr lang="en-US" sz="1800" dirty="0" err="1" smtClean="0"/>
              <a:t>dokter</a:t>
            </a:r>
            <a:r>
              <a:rPr lang="id-ID" sz="1800" dirty="0" smtClean="0"/>
              <a:t> WNA untuk mengikuti pendidikan Spesialis di Indonesia</a:t>
            </a:r>
            <a:endParaRPr lang="id-ID" sz="1800" dirty="0" smtClean="0"/>
          </a:p>
          <a:p>
            <a:pPr lvl="0"/>
            <a:r>
              <a:rPr lang="en-US" sz="2000" b="1" dirty="0" err="1" smtClean="0"/>
              <a:t>Penelitian</a:t>
            </a:r>
            <a:r>
              <a:rPr lang="en-US" sz="2000" b="1" dirty="0" smtClean="0"/>
              <a:t>:</a:t>
            </a:r>
            <a:endParaRPr lang="id-ID" sz="2000" b="1" dirty="0" smtClean="0"/>
          </a:p>
          <a:p>
            <a:pPr lvl="1"/>
            <a:r>
              <a:rPr lang="en-US" sz="1800" dirty="0" smtClean="0"/>
              <a:t>Dana </a:t>
            </a:r>
            <a:r>
              <a:rPr lang="en-US" sz="1800" dirty="0" err="1" smtClean="0"/>
              <a:t>penelitian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terbatas</a:t>
            </a:r>
            <a:endParaRPr lang="id-ID" sz="1800" dirty="0" smtClean="0"/>
          </a:p>
          <a:p>
            <a:pPr lvl="1"/>
            <a:r>
              <a:rPr lang="en-US" sz="1800" dirty="0" err="1" smtClean="0"/>
              <a:t>Fasilitas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melakukan</a:t>
            </a:r>
            <a:r>
              <a:rPr lang="en-US" sz="1800" dirty="0" smtClean="0"/>
              <a:t> </a:t>
            </a:r>
            <a:r>
              <a:rPr lang="en-US" sz="1800" dirty="0" err="1" smtClean="0"/>
              <a:t>penelitian</a:t>
            </a:r>
            <a:r>
              <a:rPr lang="en-US" sz="1800" dirty="0" smtClean="0"/>
              <a:t> </a:t>
            </a:r>
            <a:r>
              <a:rPr lang="en-US" sz="1800" dirty="0" err="1" smtClean="0"/>
              <a:t>terbatas</a:t>
            </a:r>
            <a:endParaRPr lang="id-ID" sz="1800" dirty="0" smtClean="0"/>
          </a:p>
          <a:p>
            <a:pPr lvl="1"/>
            <a:r>
              <a:rPr lang="en-US" sz="1800" dirty="0" err="1" smtClean="0"/>
              <a:t>Kurangnya</a:t>
            </a:r>
            <a:r>
              <a:rPr lang="en-US" sz="1800" dirty="0" smtClean="0"/>
              <a:t> </a:t>
            </a:r>
            <a:r>
              <a:rPr lang="en-US" sz="1800" dirty="0" err="1" smtClean="0"/>
              <a:t>kerjasama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id-ID" sz="1800" dirty="0" smtClean="0"/>
              <a:t> peneliti dengan disiplin ilmu yang lain</a:t>
            </a:r>
          </a:p>
          <a:p>
            <a:pPr lvl="1"/>
            <a:r>
              <a:rPr lang="id-ID" sz="1800" dirty="0" smtClean="0"/>
              <a:t>Laboratorium belum terakreditasi (ISO...)</a:t>
            </a:r>
          </a:p>
          <a:p>
            <a:pPr lvl="1"/>
            <a:r>
              <a:rPr lang="id-ID" sz="1800" dirty="0" smtClean="0"/>
              <a:t>Keterbatasan alat dan fasilitas untuk penelitian agen infeksius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xmlns="" val="1814686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Kondisi</a:t>
            </a:r>
            <a:r>
              <a:rPr lang="en-US" b="1" dirty="0" smtClean="0"/>
              <a:t> internal: </a:t>
            </a:r>
            <a:r>
              <a:rPr lang="en-US" b="1" dirty="0" err="1" smtClean="0"/>
              <a:t>Kelemahan</a:t>
            </a:r>
            <a:r>
              <a:rPr lang="id-ID" b="1" dirty="0" smtClean="0"/>
              <a:t> </a:t>
            </a:r>
            <a:r>
              <a:rPr lang="id-ID" b="1" dirty="0" smtClean="0"/>
              <a:t>(2)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44780"/>
            <a:ext cx="10972800" cy="4525963"/>
          </a:xfrm>
        </p:spPr>
        <p:txBody>
          <a:bodyPr/>
          <a:lstStyle/>
          <a:p>
            <a:pPr lvl="0"/>
            <a:r>
              <a:rPr lang="en-US" sz="2800" b="1" dirty="0" err="1" smtClean="0"/>
              <a:t>Pengabdian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masyarakat</a:t>
            </a:r>
            <a:r>
              <a:rPr lang="en-US" sz="2800" b="1" dirty="0" smtClean="0"/>
              <a:t>:</a:t>
            </a:r>
            <a:endParaRPr lang="id-ID" sz="2800" b="1" dirty="0" smtClean="0"/>
          </a:p>
          <a:p>
            <a:pPr lvl="1"/>
            <a:r>
              <a:rPr lang="en-US" sz="2400" dirty="0" err="1" smtClean="0"/>
              <a:t>Terbatasnya</a:t>
            </a:r>
            <a:r>
              <a:rPr lang="en-US" sz="2400" dirty="0" smtClean="0"/>
              <a:t> </a:t>
            </a:r>
            <a:r>
              <a:rPr lang="en-US" sz="2400" dirty="0" err="1" smtClean="0"/>
              <a:t>fasilitas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pemeriksaan</a:t>
            </a:r>
            <a:r>
              <a:rPr lang="en-US" sz="2400" dirty="0" smtClean="0"/>
              <a:t> </a:t>
            </a:r>
            <a:r>
              <a:rPr lang="en-US" sz="2400" dirty="0" err="1" smtClean="0"/>
              <a:t>mikrobiologi</a:t>
            </a:r>
            <a:endParaRPr lang="id-ID" sz="2400" dirty="0" smtClean="0"/>
          </a:p>
          <a:p>
            <a:pPr lvl="1"/>
            <a:r>
              <a:rPr lang="en-US" sz="2400" dirty="0" err="1" smtClean="0"/>
              <a:t>Terbatasnya</a:t>
            </a:r>
            <a:r>
              <a:rPr lang="en-US" sz="2400" dirty="0" smtClean="0"/>
              <a:t> </a:t>
            </a:r>
            <a:r>
              <a:rPr lang="en-US" sz="2400" dirty="0" err="1" smtClean="0"/>
              <a:t>akses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Lab </a:t>
            </a:r>
            <a:r>
              <a:rPr lang="en-US" sz="2400" dirty="0" err="1" smtClean="0"/>
              <a:t>Mikrobiologi</a:t>
            </a:r>
            <a:endParaRPr lang="id-ID" sz="2400" dirty="0" smtClean="0"/>
          </a:p>
          <a:p>
            <a:pPr lvl="1"/>
            <a:r>
              <a:rPr lang="en-US" sz="2400" dirty="0" err="1" smtClean="0"/>
              <a:t>Terbatasnya</a:t>
            </a:r>
            <a:r>
              <a:rPr lang="en-US" sz="2400" dirty="0" smtClean="0"/>
              <a:t> </a:t>
            </a:r>
            <a:r>
              <a:rPr lang="en-US" sz="2400" dirty="0" err="1" smtClean="0"/>
              <a:t>akses</a:t>
            </a:r>
            <a:r>
              <a:rPr lang="en-US" sz="2400" dirty="0" smtClean="0"/>
              <a:t> RS </a:t>
            </a:r>
            <a:r>
              <a:rPr lang="en-US" sz="2400" dirty="0" err="1" smtClean="0"/>
              <a:t>akibat</a:t>
            </a:r>
            <a:r>
              <a:rPr lang="en-US" sz="2400" dirty="0" smtClean="0"/>
              <a:t> </a:t>
            </a:r>
            <a:r>
              <a:rPr lang="en-US" sz="2400" dirty="0" err="1" smtClean="0"/>
              <a:t>kebijakan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 – </a:t>
            </a:r>
            <a:r>
              <a:rPr lang="en-US" sz="2400" dirty="0" err="1" smtClean="0"/>
              <a:t>misalnya</a:t>
            </a:r>
            <a:r>
              <a:rPr lang="en-US" sz="2400" dirty="0" smtClean="0"/>
              <a:t> BPJS</a:t>
            </a:r>
            <a:endParaRPr lang="id-ID" sz="2400" dirty="0" smtClean="0"/>
          </a:p>
          <a:p>
            <a:r>
              <a:rPr lang="id-ID" sz="2800" b="1" dirty="0" smtClean="0"/>
              <a:t>Administrasi:</a:t>
            </a:r>
          </a:p>
          <a:p>
            <a:pPr lvl="1"/>
            <a:r>
              <a:rPr lang="id-ID" sz="2400" dirty="0" smtClean="0"/>
              <a:t>Administrasi keuangan yang sering berubah memerlukan training</a:t>
            </a:r>
          </a:p>
          <a:p>
            <a:r>
              <a:rPr lang="id-ID" sz="2800" b="1" dirty="0" smtClean="0"/>
              <a:t>SDM:</a:t>
            </a:r>
            <a:endParaRPr lang="id-ID" sz="2800" b="1" dirty="0" smtClean="0"/>
          </a:p>
          <a:p>
            <a:pPr lvl="1"/>
            <a:r>
              <a:rPr lang="id-ID" sz="2400" dirty="0" smtClean="0"/>
              <a:t>Proses perekrutan pegawai tidak bisa dilakukan oleh Departemen sendiri, harus melewati KPTU FK/ SDM </a:t>
            </a:r>
            <a:r>
              <a:rPr lang="id-ID" sz="2400" dirty="0" smtClean="0"/>
              <a:t>UGM dengan persyaratan tinggi (S2 untuk dosen)</a:t>
            </a:r>
            <a:endParaRPr lang="id-ID" sz="2400" dirty="0" smtClean="0"/>
          </a:p>
          <a:p>
            <a:pPr lvl="1"/>
            <a:r>
              <a:rPr lang="id-ID" sz="2400" dirty="0" smtClean="0"/>
              <a:t>Peraturan rekrutmen pegawai yang berubah-ubah.</a:t>
            </a:r>
          </a:p>
          <a:p>
            <a:endParaRPr lang="id-ID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b="1" dirty="0" err="1" smtClean="0"/>
              <a:t>Kondisi</a:t>
            </a:r>
            <a:r>
              <a:rPr lang="en-US" b="1" dirty="0" smtClean="0"/>
              <a:t> </a:t>
            </a:r>
            <a:r>
              <a:rPr lang="en-US" b="1" dirty="0" err="1" smtClean="0"/>
              <a:t>eskternal</a:t>
            </a:r>
            <a:r>
              <a:rPr lang="en-US" b="1" dirty="0" smtClean="0"/>
              <a:t>: </a:t>
            </a:r>
            <a:r>
              <a:rPr lang="en-US" b="1" dirty="0" err="1" smtClean="0"/>
              <a:t>Peluang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r>
              <a:rPr lang="id-ID" sz="3200" dirty="0" smtClean="0"/>
              <a:t>Permintaan kerjasama </a:t>
            </a:r>
            <a:r>
              <a:rPr lang="id-ID" sz="3200" dirty="0" smtClean="0"/>
              <a:t>dari institusi luar (nasional dan internasional)</a:t>
            </a:r>
          </a:p>
          <a:p>
            <a:r>
              <a:rPr lang="id-ID" sz="3200" dirty="0" smtClean="0"/>
              <a:t>Tawaran pendanaan penelitian dari luar</a:t>
            </a:r>
          </a:p>
          <a:p>
            <a:r>
              <a:rPr lang="id-ID" sz="3200" dirty="0" smtClean="0"/>
              <a:t>Tawaran untuk peningkatan kualitas akademik dosen dan tendik (kursus, training, dll)</a:t>
            </a:r>
          </a:p>
          <a:p>
            <a:r>
              <a:rPr lang="id-ID" sz="3200" dirty="0" smtClean="0"/>
              <a:t>Peningkatan peran lulusan PPDS MK di Rumah sakit dan fasilitas kesehatan</a:t>
            </a:r>
          </a:p>
          <a:p>
            <a:r>
              <a:rPr lang="id-ID" sz="3200" dirty="0" smtClean="0"/>
              <a:t>Wabah </a:t>
            </a:r>
            <a:r>
              <a:rPr lang="id-ID" sz="3200" dirty="0" smtClean="0"/>
              <a:t>dan penanganan penyakit </a:t>
            </a:r>
            <a:r>
              <a:rPr lang="id-ID" sz="3200" dirty="0" smtClean="0"/>
              <a:t>infeksi memerlukan peran aktif ahli </a:t>
            </a:r>
            <a:r>
              <a:rPr lang="id-ID" sz="3200" dirty="0" smtClean="0"/>
              <a:t>mikrobiologi</a:t>
            </a:r>
          </a:p>
          <a:p>
            <a:endParaRPr lang="id-ID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82528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b="1" dirty="0" err="1" smtClean="0"/>
              <a:t>Kondisi</a:t>
            </a:r>
            <a:r>
              <a:rPr lang="en-US" b="1" dirty="0" smtClean="0"/>
              <a:t> </a:t>
            </a:r>
            <a:r>
              <a:rPr lang="en-US" b="1" dirty="0" err="1" smtClean="0"/>
              <a:t>eksternal</a:t>
            </a:r>
            <a:r>
              <a:rPr lang="en-US" b="1" dirty="0" smtClean="0"/>
              <a:t>: </a:t>
            </a:r>
            <a:r>
              <a:rPr lang="en-US" b="1" dirty="0" err="1" smtClean="0"/>
              <a:t>Ancaman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r>
              <a:rPr lang="id-ID" dirty="0" smtClean="0"/>
              <a:t>Interseksi profesi mikrobiologi klinik </a:t>
            </a:r>
          </a:p>
          <a:p>
            <a:r>
              <a:rPr lang="id-ID" dirty="0" smtClean="0"/>
              <a:t>Regenerasi dosen dan tendik</a:t>
            </a:r>
          </a:p>
          <a:p>
            <a:r>
              <a:rPr lang="id-ID" dirty="0" smtClean="0"/>
              <a:t>Peralatan laboratorium memerlukan peremajaan secara periodik. 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xmlns="" val="208704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17241</TotalTime>
  <Words>316</Words>
  <Application>Microsoft Office PowerPoint</Application>
  <PresentationFormat>Custom</PresentationFormat>
  <Paragraphs>55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2_Office Theme</vt:lpstr>
      <vt:lpstr>Slide 1</vt:lpstr>
      <vt:lpstr>Bab II. Analisis Situasi</vt:lpstr>
      <vt:lpstr>Kondisi internal: Kekuatan</vt:lpstr>
      <vt:lpstr>Kondisi internal: Kelemahan (1)</vt:lpstr>
      <vt:lpstr>Kondisi internal: Kelemahan (2)</vt:lpstr>
      <vt:lpstr>Kondisi eskternal: Peluang</vt:lpstr>
      <vt:lpstr>Kondisi eksternal: Ancaman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ACER</cp:lastModifiedBy>
  <cp:revision>149</cp:revision>
  <dcterms:created xsi:type="dcterms:W3CDTF">2016-10-06T12:46:54Z</dcterms:created>
  <dcterms:modified xsi:type="dcterms:W3CDTF">2017-12-04T01:06:44Z</dcterms:modified>
</cp:coreProperties>
</file>