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6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MIKROBIOLOGI</a:t>
            </a:r>
            <a:endParaRPr lang="en-US" sz="5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id-ID" dirty="0" smtClean="0"/>
              <a:t>-Nilai D</a:t>
            </a:r>
            <a:r>
              <a:rPr lang="en-US" dirty="0" err="1" smtClean="0"/>
              <a:t>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sz="2400" dirty="0" smtClean="0"/>
              <a:t>Nilai-nilai Pancasila meliputi nilai-nilai </a:t>
            </a:r>
            <a:r>
              <a:rPr lang="fi-FI" sz="2400" dirty="0" smtClean="0"/>
              <a:t>ke</a:t>
            </a:r>
            <a:r>
              <a:rPr lang="id-ID" sz="2400" dirty="0" smtClean="0"/>
              <a:t>tu</a:t>
            </a:r>
            <a:r>
              <a:rPr lang="fi-FI" sz="2400" dirty="0" smtClean="0"/>
              <a:t>hanan</a:t>
            </a:r>
            <a:r>
              <a:rPr lang="fi-FI" sz="2400" dirty="0" smtClean="0"/>
              <a:t>, kemanusiaan, persatuan,</a:t>
            </a:r>
            <a:r>
              <a:rPr lang="id-ID" sz="2400" dirty="0" smtClean="0"/>
              <a:t> kerakyatan, dan keadilan.</a:t>
            </a:r>
          </a:p>
          <a:p>
            <a:r>
              <a:rPr lang="fi-FI" sz="2400" dirty="0" smtClean="0"/>
              <a:t>Nilai-nilai keilmuan meliputi nilai universalitas dan objektivitas ilmu,</a:t>
            </a:r>
            <a:r>
              <a:rPr lang="id-ID" sz="2400" dirty="0" smtClean="0"/>
              <a:t> </a:t>
            </a:r>
            <a:r>
              <a:rPr lang="sv-SE" sz="2400" dirty="0" smtClean="0"/>
              <a:t>kebebasan akademik dan mimbar akademik, penghargaan atas kenyataan</a:t>
            </a:r>
            <a:r>
              <a:rPr lang="id-ID" sz="2400" dirty="0" smtClean="0"/>
              <a:t> dan kebenaran guna keadaban, kemanfaatan dan kebahagiaan</a:t>
            </a:r>
          </a:p>
          <a:p>
            <a:r>
              <a:rPr lang="fi-FI" sz="2400" dirty="0" smtClean="0"/>
              <a:t>Nilai-nilai kebudayaan meliputi nasionalisme, toleransi, hak asasi manusia,</a:t>
            </a:r>
            <a:r>
              <a:rPr lang="id-ID" sz="2400" dirty="0" smtClean="0"/>
              <a:t> </a:t>
            </a:r>
            <a:r>
              <a:rPr lang="id-ID" sz="2400" b="1" dirty="0" smtClean="0"/>
              <a:t>kekeluargaan,  kerukunan</a:t>
            </a:r>
            <a:r>
              <a:rPr lang="id-ID" sz="2400" dirty="0" smtClean="0"/>
              <a:t>, dan keragaman.</a:t>
            </a:r>
          </a:p>
          <a:p>
            <a:r>
              <a:rPr lang="id-ID" sz="2400" dirty="0" smtClean="0"/>
              <a:t>Nilai-nilai Etika dan profesionalisme meliputi etika pendidikan dan penelitian, serta etika profesi, dengan menekankan pada  </a:t>
            </a:r>
            <a:r>
              <a:rPr lang="id-ID" sz="2400" b="1" dirty="0" smtClean="0"/>
              <a:t>b</a:t>
            </a:r>
            <a:r>
              <a:rPr lang="en-US" sz="2400" b="1" dirty="0" err="1" smtClean="0"/>
              <a:t>ekerja</a:t>
            </a:r>
            <a:r>
              <a:rPr lang="en-US" sz="2400" b="1" dirty="0" smtClean="0"/>
              <a:t> </a:t>
            </a:r>
            <a:r>
              <a:rPr lang="id-ID" sz="2400" b="1" dirty="0" err="1" smtClean="0"/>
              <a:t>k</a:t>
            </a:r>
            <a:r>
              <a:rPr lang="en-US" sz="2400" b="1" dirty="0" smtClean="0"/>
              <a:t>eras</a:t>
            </a:r>
            <a:r>
              <a:rPr lang="id-ID" sz="2400" b="1" dirty="0" smtClean="0"/>
              <a:t>, </a:t>
            </a:r>
            <a:r>
              <a:rPr lang="id-ID" sz="2400" b="1" dirty="0" smtClean="0"/>
              <a:t>l</a:t>
            </a:r>
            <a:r>
              <a:rPr lang="en-US" sz="2400" b="1" dirty="0" err="1" smtClean="0"/>
              <a:t>oyalitas</a:t>
            </a:r>
            <a:r>
              <a:rPr lang="id-ID" sz="2400" b="1" dirty="0" smtClean="0"/>
              <a:t>, dan i</a:t>
            </a:r>
            <a:r>
              <a:rPr lang="en-US" sz="2400" b="1" dirty="0" err="1" smtClean="0"/>
              <a:t>ntegritas</a:t>
            </a:r>
            <a:r>
              <a:rPr lang="id-ID" sz="2400" b="1" dirty="0" smtClean="0"/>
              <a:t>.</a:t>
            </a:r>
            <a:endParaRPr lang="id-ID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d-ID" sz="3200" dirty="0" smtClean="0"/>
              <a:t>Menjadi </a:t>
            </a:r>
            <a:r>
              <a:rPr lang="id-ID" sz="3200" dirty="0" smtClean="0"/>
              <a:t>Departemen </a:t>
            </a:r>
            <a:r>
              <a:rPr lang="id-ID" sz="3200" dirty="0" smtClean="0"/>
              <a:t>M</a:t>
            </a:r>
            <a:r>
              <a:rPr lang="id-ID" sz="3200" dirty="0" smtClean="0"/>
              <a:t>ikrobiologi yang berstandar internasional, inovatif </a:t>
            </a:r>
            <a:r>
              <a:rPr lang="id-ID" sz="3200" dirty="0" smtClean="0"/>
              <a:t>dan </a:t>
            </a:r>
            <a:r>
              <a:rPr lang="id-ID" sz="3200" dirty="0" smtClean="0"/>
              <a:t>unggul, serta mengabdi </a:t>
            </a:r>
            <a:r>
              <a:rPr lang="id-ID" sz="3200" dirty="0" smtClean="0"/>
              <a:t>pada kepentingan bangsa dan </a:t>
            </a:r>
            <a:r>
              <a:rPr lang="id-ID" sz="3200" dirty="0" smtClean="0"/>
              <a:t>kemanusiaan dengan jiwa Pancasila.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7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2504525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fi-FI" sz="3200" dirty="0" smtClean="0">
                <a:solidFill>
                  <a:schemeClr val="tx1"/>
                </a:solidFill>
              </a:rPr>
              <a:t>Meningkatkan status kesehatan </a:t>
            </a:r>
            <a:r>
              <a:rPr lang="id-ID" sz="3200" dirty="0" smtClean="0">
                <a:solidFill>
                  <a:schemeClr val="tx1"/>
                </a:solidFill>
              </a:rPr>
              <a:t>bangsa, terutama dalam bidang penyakit infeksi,  </a:t>
            </a:r>
            <a:r>
              <a:rPr lang="fi-FI" sz="3200" dirty="0" smtClean="0">
                <a:solidFill>
                  <a:schemeClr val="tx1"/>
                </a:solidFill>
              </a:rPr>
              <a:t>melalui </a:t>
            </a:r>
            <a:r>
              <a:rPr lang="fi-FI" sz="3200" dirty="0" smtClean="0">
                <a:solidFill>
                  <a:schemeClr val="tx1"/>
                </a:solidFill>
              </a:rPr>
              <a:t>kegiatan </a:t>
            </a:r>
            <a:r>
              <a:rPr lang="fi-FI" sz="3200" dirty="0" smtClean="0">
                <a:solidFill>
                  <a:schemeClr val="tx1"/>
                </a:solidFill>
              </a:rPr>
              <a:t>pendidikan,</a:t>
            </a:r>
            <a:r>
              <a:rPr lang="id-ID" sz="3200" dirty="0" smtClean="0">
                <a:solidFill>
                  <a:schemeClr val="tx1"/>
                </a:solidFill>
              </a:rPr>
              <a:t> penelitian</a:t>
            </a:r>
            <a:r>
              <a:rPr lang="id-ID" sz="3200" dirty="0" smtClean="0">
                <a:solidFill>
                  <a:schemeClr val="tx1"/>
                </a:solidFill>
              </a:rPr>
              <a:t>, pengabdian, dan pelayanan </a:t>
            </a:r>
            <a:r>
              <a:rPr lang="id-ID" sz="3200" dirty="0" smtClean="0">
                <a:solidFill>
                  <a:schemeClr val="tx1"/>
                </a:solidFill>
              </a:rPr>
              <a:t>mikrobiologi yang </a:t>
            </a:r>
            <a:r>
              <a:rPr lang="id-ID" sz="3200" dirty="0" smtClean="0">
                <a:solidFill>
                  <a:schemeClr val="tx1"/>
                </a:solidFill>
              </a:rPr>
              <a:t>unggul, berlandaskan kearifan </a:t>
            </a:r>
            <a:r>
              <a:rPr lang="id-ID" sz="3200" dirty="0" smtClean="0">
                <a:solidFill>
                  <a:schemeClr val="tx1"/>
                </a:solidFill>
              </a:rPr>
              <a:t>lokal, etika</a:t>
            </a:r>
            <a:r>
              <a:rPr lang="id-ID" sz="3200" dirty="0" smtClean="0">
                <a:solidFill>
                  <a:schemeClr val="tx1"/>
                </a:solidFill>
              </a:rPr>
              <a:t>, profesionalisme dan keilmuan berbasis bukti.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Cambria"/>
              </a:rPr>
              <a:t>Menciptakan </a:t>
            </a:r>
            <a:r>
              <a:rPr lang="id-ID" sz="2000" dirty="0" smtClean="0">
                <a:latin typeface="Cambria"/>
              </a:rPr>
              <a:t>atmosfer akademik dan kerja yang kondusif untuk </a:t>
            </a:r>
            <a:r>
              <a:rPr lang="id-ID" sz="2000" dirty="0" smtClean="0">
                <a:latin typeface="Cambria"/>
              </a:rPr>
              <a:t>melayani mahasiswa</a:t>
            </a:r>
            <a:r>
              <a:rPr lang="id-ID" sz="2000" dirty="0" smtClean="0">
                <a:latin typeface="Cambria"/>
              </a:rPr>
              <a:t>, dosen, </a:t>
            </a:r>
            <a:r>
              <a:rPr lang="id-ID" sz="2000" dirty="0" smtClean="0">
                <a:latin typeface="Cambria"/>
              </a:rPr>
              <a:t>tenaga kependidikan </a:t>
            </a:r>
            <a:r>
              <a:rPr lang="id-ID" sz="2000" dirty="0" smtClean="0">
                <a:latin typeface="Cambria"/>
              </a:rPr>
              <a:t>dan masyarakat secara </a:t>
            </a:r>
            <a:r>
              <a:rPr lang="id-ID" sz="2000" dirty="0" smtClean="0">
                <a:latin typeface="Cambria"/>
              </a:rPr>
              <a:t>adil dan bermartabat</a:t>
            </a:r>
            <a:r>
              <a:rPr lang="id-ID" sz="2000" dirty="0" smtClean="0">
                <a:latin typeface="Cambria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Cambria"/>
              </a:rPr>
              <a:t>Meningkatkan </a:t>
            </a:r>
            <a:r>
              <a:rPr lang="id-ID" sz="2000" dirty="0" smtClean="0">
                <a:latin typeface="Cambria"/>
              </a:rPr>
              <a:t>integritas, </a:t>
            </a:r>
            <a:r>
              <a:rPr lang="id-ID" sz="2000" dirty="0" smtClean="0">
                <a:latin typeface="Cambria"/>
              </a:rPr>
              <a:t>transparansi, akuntabilitas, kerja keras, loyalitas, dan kerukunan di dalam  tata </a:t>
            </a:r>
            <a:r>
              <a:rPr lang="id-ID" sz="2000" dirty="0" smtClean="0">
                <a:latin typeface="Cambria"/>
              </a:rPr>
              <a:t>kelola </a:t>
            </a:r>
            <a:r>
              <a:rPr lang="id-ID" sz="2000" dirty="0" smtClean="0">
                <a:latin typeface="Cambria"/>
              </a:rPr>
              <a:t>dan manajemen departemen.</a:t>
            </a:r>
            <a:endParaRPr lang="id-ID" sz="2000" dirty="0" smtClean="0">
              <a:latin typeface="Cambria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Cambria"/>
              </a:rPr>
              <a:t>Mengutamakan prinsip etika dan profesionalisme, keselamatan pasien, </a:t>
            </a:r>
            <a:r>
              <a:rPr lang="id-ID" sz="2000" dirty="0" smtClean="0">
                <a:latin typeface="Cambria"/>
              </a:rPr>
              <a:t>dosen, tenaga kependidikan </a:t>
            </a:r>
            <a:r>
              <a:rPr lang="id-ID" sz="2000" dirty="0" smtClean="0">
                <a:latin typeface="Cambria"/>
              </a:rPr>
              <a:t>dan </a:t>
            </a:r>
            <a:r>
              <a:rPr lang="id-ID" sz="2000" dirty="0" smtClean="0">
                <a:latin typeface="Cambria"/>
              </a:rPr>
              <a:t>mahasiswa, dengan </a:t>
            </a:r>
            <a:r>
              <a:rPr lang="id-ID" sz="2000" dirty="0" smtClean="0">
                <a:latin typeface="Cambria"/>
              </a:rPr>
              <a:t>dilandasi jiwa kepemimpinan dan semangat kerjasama tim yang mengakar.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>
                <a:latin typeface="Cambria"/>
              </a:rPr>
              <a:t>Membangun </a:t>
            </a:r>
            <a:r>
              <a:rPr lang="nl-NL" sz="2000" dirty="0" smtClean="0">
                <a:latin typeface="Cambria"/>
              </a:rPr>
              <a:t>kemitraan dan kerjasama dengan rumah sakit pendidikan </a:t>
            </a:r>
            <a:r>
              <a:rPr lang="nl-NL" sz="2000" dirty="0" smtClean="0">
                <a:latin typeface="Cambria"/>
              </a:rPr>
              <a:t>dan</a:t>
            </a:r>
            <a:r>
              <a:rPr lang="id-ID" sz="2000" dirty="0" smtClean="0">
                <a:latin typeface="Cambria"/>
              </a:rPr>
              <a:t> seluruh </a:t>
            </a:r>
            <a:r>
              <a:rPr lang="id-ID" sz="2000" dirty="0" smtClean="0">
                <a:latin typeface="Cambria"/>
              </a:rPr>
              <a:t>pihak yang </a:t>
            </a:r>
            <a:r>
              <a:rPr lang="id-ID" sz="2000" dirty="0" smtClean="0">
                <a:latin typeface="Cambria"/>
              </a:rPr>
              <a:t>berkepentingan dalam pendidikan, penelitian dan pelayanan mikrobiologi dan penanggulangan penyakit infeksi.</a:t>
            </a:r>
            <a:endParaRPr lang="id-ID" sz="2000" dirty="0" smtClean="0">
              <a:latin typeface="Cambria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Cambria"/>
              </a:rPr>
              <a:t>Melakukan </a:t>
            </a:r>
            <a:r>
              <a:rPr lang="id-ID" sz="2000" dirty="0" smtClean="0">
                <a:latin typeface="Cambria"/>
              </a:rPr>
              <a:t>adaptasi dan perbaikan mutu berkelanjutan melalui evaluasi </a:t>
            </a:r>
            <a:r>
              <a:rPr lang="id-ID" sz="2000" dirty="0" smtClean="0">
                <a:latin typeface="Cambria"/>
              </a:rPr>
              <a:t>diri dan </a:t>
            </a:r>
            <a:r>
              <a:rPr lang="id-ID" sz="2000" dirty="0" smtClean="0">
                <a:latin typeface="Cambria"/>
              </a:rPr>
              <a:t>kaji </a:t>
            </a:r>
            <a:r>
              <a:rPr lang="id-ID" sz="2000" dirty="0" smtClean="0">
                <a:latin typeface="Cambria"/>
              </a:rPr>
              <a:t>banding.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Cambria"/>
              </a:rPr>
              <a:t>Memberikan sumbangan pemikiran </a:t>
            </a:r>
            <a:r>
              <a:rPr lang="id-ID" sz="2000" dirty="0" smtClean="0"/>
              <a:t>dalam berbagai isu </a:t>
            </a:r>
            <a:r>
              <a:rPr lang="id-ID" sz="2000" dirty="0" smtClean="0"/>
              <a:t>yang </a:t>
            </a:r>
            <a:r>
              <a:rPr lang="it-IT" sz="2000" dirty="0" smtClean="0"/>
              <a:t>terjadi </a:t>
            </a:r>
            <a:r>
              <a:rPr lang="it-IT" sz="2000" dirty="0" smtClean="0"/>
              <a:t>di tingkat nasional dan internasional</a:t>
            </a:r>
            <a:r>
              <a:rPr lang="it-IT" sz="2000" dirty="0" smtClean="0"/>
              <a:t>.</a:t>
            </a:r>
            <a:endParaRPr lang="id-ID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Berperan aktif dalam pengajaran dan pengembangan ilmu mikrobiologi untuk melindungi bangsa dari penularan dan kesakitan oleh karena infeksi mikroba.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2000" dirty="0" smtClean="0"/>
              <a:t>Menjadikan </a:t>
            </a:r>
            <a:r>
              <a:rPr lang="id-ID" sz="2000" dirty="0" smtClean="0"/>
              <a:t>Departemen Mikrobiologi, Fakultas </a:t>
            </a:r>
            <a:r>
              <a:rPr lang="id-ID" sz="2000" dirty="0" smtClean="0"/>
              <a:t>Kedokteran UGM sebagai institusi pendidikan </a:t>
            </a:r>
            <a:r>
              <a:rPr lang="id-ID" sz="2000" dirty="0" smtClean="0"/>
              <a:t>kedokteran berstandar </a:t>
            </a:r>
            <a:r>
              <a:rPr lang="id-ID" sz="2000" dirty="0" smtClean="0"/>
              <a:t>internasional yang inovatif dan unggul melalui: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Pendidikan mikrobiologi dan penyakit infeksi yang </a:t>
            </a:r>
            <a:r>
              <a:rPr lang="id-ID" sz="2000" dirty="0" smtClean="0"/>
              <a:t>berkualitas dalam </a:t>
            </a:r>
            <a:r>
              <a:rPr lang="id-ID" sz="2000" dirty="0" smtClean="0"/>
              <a:t>rangka menghasilkan </a:t>
            </a:r>
            <a:r>
              <a:rPr lang="id-ID" sz="2000" dirty="0" smtClean="0"/>
              <a:t>lulusan yang unggul dan kompeten;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Produk </a:t>
            </a:r>
            <a:r>
              <a:rPr lang="id-ID" sz="2000" dirty="0" smtClean="0"/>
              <a:t>penelitian </a:t>
            </a:r>
            <a:r>
              <a:rPr lang="id-ID" sz="2000" dirty="0" smtClean="0"/>
              <a:t>bidang mikrobiologi dan penyakit infeksi yang </a:t>
            </a:r>
            <a:r>
              <a:rPr lang="id-ID" sz="2000" dirty="0" smtClean="0"/>
              <a:t>menjadi rujukan </a:t>
            </a:r>
            <a:r>
              <a:rPr lang="id-ID" sz="2000" dirty="0" smtClean="0"/>
              <a:t>nasional yang </a:t>
            </a:r>
            <a:r>
              <a:rPr lang="id-ID" sz="2000" dirty="0" smtClean="0"/>
              <a:t>berwawasan lingkungan dan responsive terhadap </a:t>
            </a:r>
            <a:r>
              <a:rPr lang="id-ID" sz="2000" dirty="0" smtClean="0"/>
              <a:t>permasalahan masyarakat</a:t>
            </a:r>
            <a:r>
              <a:rPr lang="id-ID" sz="2000" dirty="0" smtClean="0"/>
              <a:t>, bangsa dan negara;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Pengabdian </a:t>
            </a:r>
            <a:r>
              <a:rPr lang="id-ID" sz="2000" dirty="0" smtClean="0"/>
              <a:t>masyarakat yang mampu mendorong kemandirian </a:t>
            </a:r>
            <a:r>
              <a:rPr lang="id-ID" sz="2000" dirty="0" smtClean="0"/>
              <a:t>dan kesejahteraan </a:t>
            </a:r>
            <a:r>
              <a:rPr lang="id-ID" sz="2000" dirty="0" smtClean="0"/>
              <a:t>masyarakat secara berkelanjutan;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Tata </a:t>
            </a:r>
            <a:r>
              <a:rPr lang="id-ID" sz="2000" dirty="0" smtClean="0"/>
              <a:t>kelola </a:t>
            </a:r>
            <a:r>
              <a:rPr lang="id-ID" sz="2000" dirty="0" smtClean="0"/>
              <a:t>Departemen Mikrobiologi Fakultas </a:t>
            </a:r>
            <a:r>
              <a:rPr lang="id-ID" sz="2000" dirty="0" smtClean="0"/>
              <a:t>Kedokteran </a:t>
            </a:r>
            <a:r>
              <a:rPr lang="id-ID" sz="2000" dirty="0" smtClean="0"/>
              <a:t>UGM </a:t>
            </a:r>
            <a:r>
              <a:rPr lang="id-ID" sz="2000" dirty="0" smtClean="0"/>
              <a:t>yang </a:t>
            </a:r>
            <a:r>
              <a:rPr lang="id-ID" sz="2000" dirty="0" smtClean="0"/>
              <a:t>berkeadilan, transparan</a:t>
            </a:r>
            <a:r>
              <a:rPr lang="id-ID" sz="2000" dirty="0" smtClean="0"/>
              <a:t>, partisipatif, akuntabel, dan terintegrasi antar </a:t>
            </a:r>
            <a:r>
              <a:rPr lang="id-ID" sz="2000" dirty="0" smtClean="0"/>
              <a:t>bidang keilmuan, serta bermartabat;</a:t>
            </a:r>
            <a:endParaRPr lang="id-ID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Kerjasama </a:t>
            </a:r>
            <a:r>
              <a:rPr lang="id-ID" sz="2000" dirty="0" smtClean="0"/>
              <a:t>yang strategis, sinergis dan berkelanjutan dengan para </a:t>
            </a:r>
            <a:r>
              <a:rPr lang="id-ID" sz="2000" dirty="0" smtClean="0"/>
              <a:t>mitra dalam bidang pendidikan, penelitian, pengabdian kepada masyarakat dan pelayanan.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kapasitas  prasarana departemen mikrobiologi di dalam pengajaran, penelitian, pengabdian kepada masyarakat, dan pelayanan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kapasitas sumber daya manusia </a:t>
            </a:r>
            <a:r>
              <a:rPr lang="id-ID" sz="2200" dirty="0" smtClean="0"/>
              <a:t>departemen mikrobiologi di dalam pengajaran, penelitian, pengabdian kepada masyarakat, dan pelayanan</a:t>
            </a:r>
            <a:r>
              <a:rPr lang="id-ID" sz="22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sistem informasi dan kapasitas laboratorium penunjang proses pengajaran, penelitian, pengabdian kepada masyarakat dan pelayanan.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keterlibatan departemen mikrobiologi di dalam isu-isu nasional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rekognisi departemen mikrobiologi di dalam linkup nasional dan internasional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Peningkatan kerjasama dengan pemangku kepentingan nasional maupun internasional.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smtClean="0"/>
              <a:t>Peningkatan sumber dana penelitian</a:t>
            </a:r>
          </a:p>
          <a:p>
            <a:pPr marL="457200" indent="-457200">
              <a:buFont typeface="+mj-lt"/>
              <a:buAutoNum type="arabicPeriod"/>
            </a:pPr>
            <a:endParaRPr lang="id-ID" sz="2200" dirty="0" smtClean="0"/>
          </a:p>
          <a:p>
            <a:pPr marL="457200" indent="-45720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17850</TotalTime>
  <Words>524</Words>
  <Application>Microsoft Office PowerPoint</Application>
  <PresentationFormat>Custom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Slide 1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ACER</cp:lastModifiedBy>
  <cp:revision>153</cp:revision>
  <dcterms:created xsi:type="dcterms:W3CDTF">2016-10-06T12:46:54Z</dcterms:created>
  <dcterms:modified xsi:type="dcterms:W3CDTF">2017-11-13T13:47:09Z</dcterms:modified>
</cp:coreProperties>
</file>