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63" r:id="rId5"/>
    <p:sldId id="258" r:id="rId6"/>
    <p:sldId id="265" r:id="rId7"/>
    <p:sldId id="259" r:id="rId8"/>
    <p:sldId id="260" r:id="rId9"/>
    <p:sldId id="264" r:id="rId10"/>
    <p:sldId id="262" r:id="rId11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1" autoAdjust="0"/>
    <p:restoredTop sz="94624" autoAdjust="0"/>
  </p:normalViewPr>
  <p:slideViewPr>
    <p:cSldViewPr snapToGrid="0">
      <p:cViewPr>
        <p:scale>
          <a:sx n="77" d="100"/>
          <a:sy n="77" d="100"/>
        </p:scale>
        <p:origin x="-378" y="1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pPr/>
              <a:t>16/01/2018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2304338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pPr/>
              <a:t>16/01/2018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3843409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pPr/>
              <a:t>16/01/2018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3394499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pPr/>
              <a:t>16/01/2018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2191726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pPr/>
              <a:t>16/01/2018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1468590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pPr/>
              <a:t>16/01/2018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811416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pPr/>
              <a:t>16/01/2018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1251467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pPr/>
              <a:t>16/01/2018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760492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pPr/>
              <a:t>16/01/2018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779494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pPr/>
              <a:t>16/01/2018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345800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pPr/>
              <a:t>16/01/2018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1173885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B9FDFE-B53C-4D6A-AA31-2E818ED3BFF2}" type="datetimeFigureOut">
              <a:rPr lang="id-ID" smtClean="0"/>
              <a:pPr/>
              <a:t>16/01/2018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13F8BD-97DD-41BA-AF47-D07061B6F4C9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3140769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214438"/>
            <a:ext cx="9144000" cy="2387600"/>
          </a:xfrm>
        </p:spPr>
        <p:txBody>
          <a:bodyPr/>
          <a:lstStyle/>
          <a:p>
            <a:pPr algn="r"/>
            <a:r>
              <a:rPr lang="id-ID" b="1" dirty="0" smtClean="0"/>
              <a:t>Departemen Mikrobiologi</a:t>
            </a:r>
            <a:endParaRPr lang="id-ID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id-ID" sz="3200" b="1" dirty="0" smtClean="0"/>
              <a:t>Bab IV. Sasaran, Indikator, dan Program</a:t>
            </a:r>
            <a:endParaRPr lang="id-ID" sz="3200" b="1" dirty="0"/>
          </a:p>
        </p:txBody>
      </p:sp>
    </p:spTree>
    <p:extLst>
      <p:ext uri="{BB962C8B-B14F-4D97-AF65-F5344CB8AC3E}">
        <p14:creationId xmlns:p14="http://schemas.microsoft.com/office/powerpoint/2010/main" xmlns="" val="396884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7749"/>
          </a:xfrm>
        </p:spPr>
        <p:txBody>
          <a:bodyPr>
            <a:noAutofit/>
          </a:bodyPr>
          <a:lstStyle/>
          <a:p>
            <a:r>
              <a:rPr lang="id-ID" sz="2000" b="1" dirty="0" smtClean="0"/>
              <a:t>Tujuan 5: Kerjasama yang strategis, sinergis dan berkelanjutan dengan para mitra dalam bidang pendidikan, penelitian, pengabdian kepada masyarakat dan pelayanan</a:t>
            </a:r>
            <a:endParaRPr lang="id-ID" sz="20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276146344"/>
              </p:ext>
            </p:extLst>
          </p:nvPr>
        </p:nvGraphicFramePr>
        <p:xfrm>
          <a:off x="838198" y="1118867"/>
          <a:ext cx="10515604" cy="1510129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584452"/>
                <a:gridCol w="3104811"/>
                <a:gridCol w="455316"/>
                <a:gridCol w="455316"/>
                <a:gridCol w="455316"/>
                <a:gridCol w="455316"/>
                <a:gridCol w="455316"/>
                <a:gridCol w="2549761"/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Program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Meningatkan jejaring</a:t>
                      </a:r>
                      <a:r>
                        <a:rPr lang="id-ID" sz="1400" u="none" strike="noStrike" baseline="0" dirty="0" smtClean="0">
                          <a:effectLst/>
                        </a:rPr>
                        <a:t> kerjasama pendidikan, penelitian dan pengabdian kepada masyarakat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Jumlah institusi mitra yang melakukan kerjasama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5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7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9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9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10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Meningkatkan jumlah institusi mitra</a:t>
                      </a:r>
                      <a:r>
                        <a:rPr lang="id-ID" sz="1400" u="none" strike="noStrike" baseline="0" dirty="0" smtClean="0">
                          <a:effectLst/>
                        </a:rPr>
                        <a:t> yang bekerjasama dalam bidang pendidikan, penelitiaan, dan pelayanan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762149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7749"/>
          </a:xfrm>
        </p:spPr>
        <p:txBody>
          <a:bodyPr>
            <a:noAutofit/>
          </a:bodyPr>
          <a:lstStyle/>
          <a:p>
            <a:r>
              <a:rPr lang="id-ID" sz="2800" b="1" dirty="0" smtClean="0"/>
              <a:t>Tujuan 1: Pendidikan mikrobiologi dan penyakit infeksi yang berkualitas dalam rangka menghasilkan lulusan yang unggul dan kompeten</a:t>
            </a:r>
            <a:endParaRPr lang="id-ID" sz="28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276146344"/>
              </p:ext>
            </p:extLst>
          </p:nvPr>
        </p:nvGraphicFramePr>
        <p:xfrm>
          <a:off x="838198" y="1118868"/>
          <a:ext cx="10515604" cy="2334187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584452"/>
                <a:gridCol w="3104811"/>
                <a:gridCol w="455316"/>
                <a:gridCol w="455316"/>
                <a:gridCol w="455316"/>
                <a:gridCol w="455316"/>
                <a:gridCol w="455316"/>
                <a:gridCol w="2549761"/>
              </a:tblGrid>
              <a:tr h="31524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 smtClean="0">
                          <a:effectLst/>
                        </a:rPr>
                        <a:t>Sasaran 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Program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15245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84073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Meningkatkan daya</a:t>
                      </a:r>
                      <a:r>
                        <a:rPr lang="id-ID" sz="1400" u="none" strike="noStrike" baseline="0" dirty="0" smtClean="0">
                          <a:effectLst/>
                        </a:rPr>
                        <a:t> dukung departemen pada </a:t>
                      </a:r>
                      <a:r>
                        <a:rPr lang="id-ID" sz="1400" u="none" strike="noStrike" dirty="0" smtClean="0">
                          <a:effectLst/>
                        </a:rPr>
                        <a:t>pendidikan S1 (pendidikan</a:t>
                      </a:r>
                      <a:r>
                        <a:rPr lang="id-ID" sz="1400" u="none" strike="noStrike" baseline="0" dirty="0" smtClean="0">
                          <a:effectLst/>
                        </a:rPr>
                        <a:t> dokter, PSIK, Gizi Kesehatan)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Prosentase</a:t>
                      </a:r>
                      <a:r>
                        <a:rPr lang="id-ID" sz="1400" u="none" strike="noStrike" baseline="0" dirty="0" smtClean="0">
                          <a:effectLst/>
                        </a:rPr>
                        <a:t> pelaksanaan kuliah, praktikum, bimbingan Skripsi, bimbingan akademik (DPA) dan tutorial  yang tepat waktu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80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85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90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Meningkatkan ketepatan</a:t>
                      </a:r>
                      <a:r>
                        <a:rPr lang="id-ID" sz="1400" u="none" strike="noStrike" baseline="0" dirty="0" smtClean="0">
                          <a:effectLst/>
                        </a:rPr>
                        <a:t> waktu kuliah, praktikum, dan tutorial </a:t>
                      </a:r>
                      <a:r>
                        <a:rPr lang="id-ID" sz="1400" u="none" strike="noStrike" baseline="0" dirty="0" smtClean="0">
                          <a:effectLst/>
                        </a:rPr>
                        <a:t>yang dilaksanakan oleh dosen Departemen Mikrobiologi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84073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Rasio</a:t>
                      </a:r>
                      <a:r>
                        <a:rPr lang="id-ID" sz="1400" u="none" strike="noStrike" baseline="0" dirty="0" smtClean="0">
                          <a:effectLst/>
                        </a:rPr>
                        <a:t> alat laboratorium  yang tersedia dibandingkan dengan mahasiswa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1:10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2:10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3:10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Peningkatkan sarana pembelajaran</a:t>
                      </a:r>
                      <a:r>
                        <a:rPr lang="id-ID" sz="1400" u="none" strike="noStrike" baseline="0" dirty="0" smtClean="0">
                          <a:effectLst/>
                        </a:rPr>
                        <a:t> di </a:t>
                      </a:r>
                      <a:r>
                        <a:rPr lang="id-ID" sz="1400" u="none" strike="noStrike" baseline="0" dirty="0" smtClean="0">
                          <a:effectLst/>
                        </a:rPr>
                        <a:t>Laboratorium Mikrobiologi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799884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276146344"/>
              </p:ext>
            </p:extLst>
          </p:nvPr>
        </p:nvGraphicFramePr>
        <p:xfrm>
          <a:off x="648930" y="1183235"/>
          <a:ext cx="10663087" cy="4321978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275574"/>
                <a:gridCol w="3283463"/>
                <a:gridCol w="481515"/>
                <a:gridCol w="481515"/>
                <a:gridCol w="481515"/>
                <a:gridCol w="481515"/>
                <a:gridCol w="481515"/>
                <a:gridCol w="2696475"/>
              </a:tblGrid>
              <a:tr h="23088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 smtClean="0">
                          <a:effectLst/>
                        </a:rPr>
                        <a:t>Sasaran 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Program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30886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97540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 smtClean="0">
                          <a:effectLst/>
                        </a:rPr>
                        <a:t>Meningkatkan kualitas</a:t>
                      </a:r>
                      <a:r>
                        <a:rPr lang="id-ID" sz="1400" u="none" strike="noStrike" baseline="0" dirty="0" smtClean="0">
                          <a:effectLst/>
                        </a:rPr>
                        <a:t> pendidikan PPDS Mikrobiologi klinik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Meningkatnya</a:t>
                      </a:r>
                      <a:r>
                        <a:rPr lang="id-ID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jumlah pelamar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Sosiaisasi dan promosi PPDS MK FK UGM dengan </a:t>
                      </a:r>
                      <a:r>
                        <a:rPr lang="id-ID" sz="1400" u="none" strike="noStrike" baseline="0" dirty="0" smtClean="0">
                          <a:effectLst/>
                        </a:rPr>
                        <a:t>Penyebaran leaflet ke Dinkes, RS dan FK di Indonesia</a:t>
                      </a: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786400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1x th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1xth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342900" indent="-342900" algn="l" fontAlgn="b">
                        <a:buNone/>
                      </a:pPr>
                      <a:r>
                        <a:rPr lang="id-ID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Roadshow </a:t>
                      </a:r>
                      <a:r>
                        <a:rPr lang="id-ID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penjelasan</a:t>
                      </a:r>
                      <a:r>
                        <a:rPr lang="id-ID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PPDS MK FK UGM ke </a:t>
                      </a:r>
                      <a:r>
                        <a:rPr lang="id-ID" sz="1400" u="none" strike="noStrike" baseline="0" dirty="0" smtClean="0">
                          <a:effectLst/>
                        </a:rPr>
                        <a:t>Dinkes, RS dan FK di Indonesia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721961"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1x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1x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342900" indent="-342900" algn="l" fontAlgn="b">
                        <a:buNone/>
                      </a:pPr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Pemutakhiran</a:t>
                      </a:r>
                      <a:r>
                        <a:rPr lang="id-ID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isi </a:t>
                      </a:r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website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721961"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Prosentase</a:t>
                      </a:r>
                      <a:r>
                        <a:rPr lang="id-ID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pelaksanaan kuliah, stase, jurnal reading, referat dan bimbingan tesis yang tepat waktu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Meningkatkan ketepatan waktu proses pembe</a:t>
                      </a:r>
                      <a:r>
                        <a:rPr lang="id-ID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lajaran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721961"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Jumlah</a:t>
                      </a:r>
                      <a:r>
                        <a:rPr lang="id-ID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RS pendidikan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Meningkatkan</a:t>
                      </a:r>
                      <a:r>
                        <a:rPr lang="id-ID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jumlah rumah sakit pendidikan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838200" y="365126"/>
            <a:ext cx="10515600" cy="99262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d-ID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Lanjutan tujuan 1 (Slide 2....)</a:t>
            </a:r>
            <a:endParaRPr kumimoji="0" lang="id-ID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92620"/>
          </a:xfrm>
        </p:spPr>
        <p:txBody>
          <a:bodyPr>
            <a:normAutofit/>
          </a:bodyPr>
          <a:lstStyle/>
          <a:p>
            <a:r>
              <a:rPr lang="id-ID" sz="3600" b="1" dirty="0" smtClean="0"/>
              <a:t>Lanjutan tujuan 1 (Slide 3....)</a:t>
            </a:r>
            <a:endParaRPr lang="id-ID" sz="36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09782" y="1384668"/>
          <a:ext cx="10515604" cy="421633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584452"/>
                <a:gridCol w="3104811"/>
                <a:gridCol w="455316"/>
                <a:gridCol w="455316"/>
                <a:gridCol w="455316"/>
                <a:gridCol w="455316"/>
                <a:gridCol w="455316"/>
                <a:gridCol w="2549761"/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 smtClean="0">
                          <a:effectLst/>
                        </a:rPr>
                        <a:t>Sasaran 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Program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Kualitas</a:t>
                      </a:r>
                      <a:r>
                        <a:rPr lang="id-ID" sz="1400" u="none" strike="noStrike" baseline="0" dirty="0" smtClean="0">
                          <a:effectLst/>
                        </a:rPr>
                        <a:t> lulusan PPDS MK yang meningkat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3.4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3.5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3.6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3.6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3.6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Meningkatkan rata-rata IPK lulusan</a:t>
                      </a:r>
                      <a:endParaRPr lang="id-ID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Mempertahankan</a:t>
                      </a:r>
                      <a:r>
                        <a:rPr lang="id-ID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prosentasi PPDS lulus </a:t>
                      </a:r>
                      <a:r>
                        <a:rPr lang="id-ID" sz="14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taker</a:t>
                      </a:r>
                      <a:r>
                        <a:rPr lang="id-ID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ujian board nasional</a:t>
                      </a:r>
                      <a:endParaRPr lang="id-ID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Meningkatkan jumlah mahasiswa yang berprestasi nasional maupun internasional</a:t>
                      </a:r>
                      <a:endParaRPr lang="id-ID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Meningkatkan ketepatan masa studi PPDS</a:t>
                      </a:r>
                      <a:endParaRPr lang="id-ID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Kemajuan</a:t>
                      </a:r>
                      <a:r>
                        <a:rPr lang="id-ID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proses pelacakan alumni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Pelacakan</a:t>
                      </a:r>
                      <a:r>
                        <a:rPr lang="id-ID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alumni (</a:t>
                      </a:r>
                      <a:r>
                        <a:rPr lang="id-ID" sz="14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tracer study</a:t>
                      </a:r>
                      <a:r>
                        <a:rPr lang="id-ID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Jumlah kuliah</a:t>
                      </a:r>
                      <a:r>
                        <a:rPr lang="id-ID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tamu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Menyelenggarakan</a:t>
                      </a:r>
                      <a:r>
                        <a:rPr lang="id-ID" sz="1400" u="none" strike="noStrike" baseline="0" dirty="0" smtClean="0">
                          <a:effectLst/>
                        </a:rPr>
                        <a:t> kuliah pakar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Pembentukan dan Pembinaan ikatan keluarga alumni PPDS MK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Sudah</a:t>
                      </a:r>
                      <a:r>
                        <a:rPr lang="id-ID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selesai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Membentuk ikatan keluarga alumni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7749"/>
          </a:xfrm>
        </p:spPr>
        <p:txBody>
          <a:bodyPr>
            <a:noAutofit/>
          </a:bodyPr>
          <a:lstStyle/>
          <a:p>
            <a:r>
              <a:rPr lang="id-ID" sz="2000" b="1" dirty="0" smtClean="0"/>
              <a:t>Tujuan 2: Produk penelitian bidang mikrobiologi dan penyakit infeksi yang menjadi rujukan nasional yang berwawasan lingkungan dan responsif terhadap permasalahan masyarakat, bangsa dan negara</a:t>
            </a:r>
            <a:endParaRPr lang="id-ID" sz="20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276146344"/>
              </p:ext>
            </p:extLst>
          </p:nvPr>
        </p:nvGraphicFramePr>
        <p:xfrm>
          <a:off x="838198" y="1008027"/>
          <a:ext cx="10515604" cy="5424368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584452"/>
                <a:gridCol w="3104811"/>
                <a:gridCol w="455316"/>
                <a:gridCol w="455316"/>
                <a:gridCol w="455316"/>
                <a:gridCol w="455316"/>
                <a:gridCol w="455316"/>
                <a:gridCol w="2549761"/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Program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Meningkatkan daya dukung laboratorium untuk penelitian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Pencapaian</a:t>
                      </a:r>
                      <a:r>
                        <a:rPr lang="id-ID" sz="1400" u="none" strike="noStrike" baseline="0" dirty="0" smtClean="0">
                          <a:effectLst/>
                        </a:rPr>
                        <a:t> sertifikasi dan akreditasi laboratorium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90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90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100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 smtClean="0">
                          <a:effectLst/>
                        </a:rPr>
                        <a:t>100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100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Pemeliharaan dan kalibrasi</a:t>
                      </a:r>
                      <a:r>
                        <a:rPr lang="id-ID" sz="1400" u="none" strike="noStrike" baseline="0" dirty="0" smtClean="0">
                          <a:effectLst/>
                        </a:rPr>
                        <a:t> alat-alat laboratorium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90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 smtClean="0">
                          <a:effectLst/>
                        </a:rPr>
                        <a:t>100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Akreditasi pelayanan</a:t>
                      </a:r>
                      <a:r>
                        <a:rPr lang="id-ID" sz="1400" u="none" strike="noStrike" baseline="0" dirty="0" smtClean="0">
                          <a:effectLst/>
                        </a:rPr>
                        <a:t> laboratorium tuberculosis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baseline="0" dirty="0" smtClean="0">
                          <a:effectLst/>
                        </a:rPr>
                        <a:t>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60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 smtClean="0">
                          <a:effectLst/>
                        </a:rPr>
                        <a:t>80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 smtClean="0">
                          <a:effectLst/>
                        </a:rPr>
                        <a:t>100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Sertifikasi laboratorium BSL2</a:t>
                      </a:r>
                      <a:r>
                        <a:rPr lang="id-ID" sz="1400" u="none" strike="noStrike" baseline="0" dirty="0" smtClean="0">
                          <a:effectLst/>
                        </a:rPr>
                        <a:t> plus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Pembuatan SOP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5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 smtClean="0">
                          <a:effectLst/>
                        </a:rPr>
                        <a:t>5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 smtClean="0">
                          <a:effectLst/>
                        </a:rPr>
                        <a:t>6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 smtClean="0">
                          <a:effectLst/>
                        </a:rPr>
                        <a:t>6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Meningkatkan</a:t>
                      </a:r>
                      <a:r>
                        <a:rPr lang="id-ID" sz="1400" u="none" strike="noStrike" baseline="0" dirty="0" smtClean="0">
                          <a:effectLst/>
                        </a:rPr>
                        <a:t> ketrampilan </a:t>
                      </a:r>
                      <a:r>
                        <a:rPr lang="id-ID" sz="1400" u="none" strike="noStrike" baseline="0" dirty="0" smtClean="0">
                          <a:effectLst/>
                        </a:rPr>
                        <a:t>teknisi dengan sertifikasi GCP, GCLP, Biosafety, Biosecurity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Meningkatkan kualitas peneltiian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Jumlah</a:t>
                      </a:r>
                      <a:r>
                        <a:rPr lang="id-ID" sz="1400" u="none" strike="noStrike" baseline="0" dirty="0" smtClean="0">
                          <a:effectLst/>
                        </a:rPr>
                        <a:t> dana peneitian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</a:t>
                      </a:r>
                      <a:r>
                        <a:rPr lang="id-ID" sz="1400" u="none" strike="noStrike" baseline="0" dirty="0" smtClean="0">
                          <a:effectLst/>
                        </a:rPr>
                        <a:t> jt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 smtClean="0">
                          <a:effectLst/>
                        </a:rPr>
                        <a:t>300 jt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400 jt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 smtClean="0">
                          <a:effectLst/>
                        </a:rPr>
                        <a:t>500 jt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 smtClean="0">
                          <a:effectLst/>
                        </a:rPr>
                        <a:t>600 jt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Meningkatkan perolehan</a:t>
                      </a:r>
                      <a:r>
                        <a:rPr lang="id-ID" sz="1400" u="none" strike="noStrike" baseline="0" dirty="0" smtClean="0">
                          <a:effectLst/>
                        </a:rPr>
                        <a:t> dana penelitian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Jumlah penelitian interdisiplin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5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 smtClean="0">
                          <a:effectLst/>
                        </a:rPr>
                        <a:t>5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 smtClean="0">
                          <a:effectLst/>
                        </a:rPr>
                        <a:t>6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6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8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Meningkatkan</a:t>
                      </a:r>
                      <a:r>
                        <a:rPr lang="id-ID" sz="1400" u="none" strike="noStrike" baseline="0" dirty="0" smtClean="0">
                          <a:effectLst/>
                        </a:rPr>
                        <a:t> penelitian interdisiplin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Jumlah kerjasama penelitian dengan mitra nasional</a:t>
                      </a:r>
                      <a:r>
                        <a:rPr lang="id-ID" sz="1400" u="none" strike="noStrike" baseline="0" dirty="0" smtClean="0">
                          <a:effectLst/>
                        </a:rPr>
                        <a:t>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3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3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4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4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Meningkatkan</a:t>
                      </a:r>
                      <a:r>
                        <a:rPr lang="id-ID" sz="1400" u="none" strike="noStrike" baseline="0" dirty="0" smtClean="0">
                          <a:effectLst/>
                        </a:rPr>
                        <a:t> kerjasama penelitian dengan mitra nasional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 smtClean="0">
                          <a:effectLst/>
                        </a:rPr>
                        <a:t>Jumlah kerjasama penelitian dengan mitra internasional</a:t>
                      </a:r>
                      <a:r>
                        <a:rPr lang="id-ID" sz="1400" u="none" strike="noStrike" baseline="0" dirty="0" smtClean="0">
                          <a:effectLst/>
                        </a:rPr>
                        <a:t>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 smtClean="0">
                          <a:effectLst/>
                        </a:rPr>
                        <a:t>Meningkatkan</a:t>
                      </a:r>
                      <a:r>
                        <a:rPr lang="id-ID" sz="1400" u="none" strike="noStrike" baseline="0" dirty="0" smtClean="0">
                          <a:effectLst/>
                        </a:rPr>
                        <a:t> kerjasama penelitian dengan mitra  internasional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Jumlah publikasi yang menyertakan mahasiswa PPDS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Meningkatkan  publikasi nasional atau internasional yang menyertakan mahasiswa PPDS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79259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40220"/>
          </a:xfrm>
        </p:spPr>
        <p:txBody>
          <a:bodyPr>
            <a:normAutofit/>
          </a:bodyPr>
          <a:lstStyle/>
          <a:p>
            <a:r>
              <a:rPr lang="id-ID" sz="3600" b="1" dirty="0" smtClean="0"/>
              <a:t>Tujuan 2: lanjutan...</a:t>
            </a:r>
            <a:endParaRPr lang="id-ID" sz="36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82073" y="1412394"/>
          <a:ext cx="10515604" cy="1955899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584452"/>
                <a:gridCol w="3104811"/>
                <a:gridCol w="455316"/>
                <a:gridCol w="455316"/>
                <a:gridCol w="455316"/>
                <a:gridCol w="455316"/>
                <a:gridCol w="455316"/>
                <a:gridCol w="2549761"/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endParaRPr lang="id-ID"/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Program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Meningakatkan</a:t>
                      </a:r>
                      <a:r>
                        <a:rPr lang="id-ID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publikasi penelitian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Jumlah publikasi</a:t>
                      </a:r>
                      <a:r>
                        <a:rPr lang="id-ID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di jurnal nasional terakreditasi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Meningkatkan jumlah</a:t>
                      </a:r>
                      <a:r>
                        <a:rPr lang="id-ID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publikasi di jurnal nasional terakreditasi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Jumlah publikasi</a:t>
                      </a:r>
                      <a:r>
                        <a:rPr lang="id-ID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di jurnal internasional bereputasi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Meningkatkan jumlah</a:t>
                      </a:r>
                      <a:r>
                        <a:rPr lang="id-ID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publikasi di jurnal internasional bereputasi</a:t>
                      </a:r>
                      <a:endParaRPr lang="id-ID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Jumlah</a:t>
                      </a:r>
                      <a:r>
                        <a:rPr lang="id-ID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sitasi publikasi internasional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Meningkatkan</a:t>
                      </a:r>
                      <a:r>
                        <a:rPr lang="id-ID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kualitas publikasi di jurnal internasional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7749"/>
          </a:xfrm>
        </p:spPr>
        <p:txBody>
          <a:bodyPr>
            <a:noAutofit/>
          </a:bodyPr>
          <a:lstStyle/>
          <a:p>
            <a:r>
              <a:rPr lang="id-ID" sz="2800" b="1" dirty="0" smtClean="0"/>
              <a:t>Tujuan 3: Pengabdian masyarakat yang mampu mendorong kemandirian dan kesejahteraan masyarakat secara berkelanjutan</a:t>
            </a:r>
            <a:endParaRPr lang="id-ID" sz="28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276146344"/>
              </p:ext>
            </p:extLst>
          </p:nvPr>
        </p:nvGraphicFramePr>
        <p:xfrm>
          <a:off x="838198" y="1118867"/>
          <a:ext cx="10515604" cy="2382619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584452"/>
                <a:gridCol w="3104811"/>
                <a:gridCol w="455316"/>
                <a:gridCol w="455316"/>
                <a:gridCol w="455316"/>
                <a:gridCol w="455316"/>
                <a:gridCol w="455316"/>
                <a:gridCol w="2549761"/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Program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Meningkatkan</a:t>
                      </a:r>
                      <a:r>
                        <a:rPr lang="id-ID" sz="1400" u="none" strike="noStrike" baseline="0" dirty="0" smtClean="0">
                          <a:effectLst/>
                        </a:rPr>
                        <a:t> kualitas pengabdian masyarakat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Jumlah  pengabdian</a:t>
                      </a:r>
                      <a:r>
                        <a:rPr lang="id-ID" sz="1400" u="none" strike="noStrike" baseline="0" dirty="0" smtClean="0">
                          <a:effectLst/>
                        </a:rPr>
                        <a:t> masyarakat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 smtClean="0">
                          <a:effectLst/>
                        </a:rPr>
                        <a:t>2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 smtClean="0">
                          <a:effectLst/>
                        </a:rPr>
                        <a:t>3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 smtClean="0">
                          <a:effectLst/>
                        </a:rPr>
                        <a:t>3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 smtClean="0">
                          <a:effectLst/>
                        </a:rPr>
                        <a:t>3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Melakukan</a:t>
                      </a:r>
                      <a:r>
                        <a:rPr lang="id-ID" sz="1400" u="none" strike="noStrike" baseline="0" dirty="0" smtClean="0">
                          <a:effectLst/>
                        </a:rPr>
                        <a:t> pengabdian masyarakat, berupa penyuluhan, skrining penyakit infeksi, dll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Jumlah desa/pondok pesantren binaan</a:t>
                      </a:r>
                      <a:r>
                        <a:rPr lang="id-ID" sz="1400" u="none" strike="noStrike" baseline="0" dirty="0" smtClean="0">
                          <a:effectLst/>
                        </a:rPr>
                        <a:t>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 smtClean="0">
                          <a:effectLst/>
                        </a:rPr>
                        <a:t>1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Membuat </a:t>
                      </a:r>
                      <a:r>
                        <a:rPr lang="id-ID" sz="1400" u="none" strike="noStrike" baseline="0" dirty="0" smtClean="0">
                          <a:effectLst/>
                        </a:rPr>
                        <a:t> desa/pondok pesantren binaan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Jumlah pengabdian masyarakat dengan pendekatan multidisiplin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 smtClean="0">
                          <a:effectLst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 smtClean="0">
                          <a:effectLst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 smtClean="0">
                          <a:effectLst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 smtClean="0">
                          <a:effectLst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 smtClean="0">
                          <a:effectLst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Melakukan kegiatan</a:t>
                      </a:r>
                      <a:r>
                        <a:rPr lang="id-ID" sz="1400" u="none" strike="noStrike" baseline="0" dirty="0" smtClean="0">
                          <a:effectLst/>
                        </a:rPr>
                        <a:t> pengabdian masyarakat  dengan pendekatan multidisiplin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872777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7749"/>
          </a:xfrm>
        </p:spPr>
        <p:txBody>
          <a:bodyPr>
            <a:noAutofit/>
          </a:bodyPr>
          <a:lstStyle/>
          <a:p>
            <a:r>
              <a:rPr lang="id-ID" sz="2000" b="1" dirty="0" smtClean="0"/>
              <a:t>Tujuan 4: Tata kelola Departemen Mikrobiologi Fakultas Kedokteran UGM yang berkeadilan, transparan, partisipatif, akuntabel, dan terintegrasi antar bidang keilmuan, serta bermartabat</a:t>
            </a:r>
            <a:endParaRPr lang="id-ID" sz="20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276146344"/>
              </p:ext>
            </p:extLst>
          </p:nvPr>
        </p:nvGraphicFramePr>
        <p:xfrm>
          <a:off x="838198" y="1118867"/>
          <a:ext cx="10515604" cy="2382619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584452"/>
                <a:gridCol w="3104811"/>
                <a:gridCol w="455316"/>
                <a:gridCol w="455316"/>
                <a:gridCol w="455316"/>
                <a:gridCol w="455316"/>
                <a:gridCol w="455316"/>
                <a:gridCol w="2549761"/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Program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Meningkatkan kualitas</a:t>
                      </a:r>
                      <a:r>
                        <a:rPr lang="id-ID" sz="1400" u="none" strike="noStrike" baseline="0" dirty="0" smtClean="0">
                          <a:effectLst/>
                        </a:rPr>
                        <a:t> administrasi akademik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Jumlah tenaga</a:t>
                      </a:r>
                      <a:r>
                        <a:rPr lang="id-ID" sz="1400" u="none" strike="noStrike" baseline="0" dirty="0" smtClean="0">
                          <a:effectLst/>
                        </a:rPr>
                        <a:t> kependidikan yang mengikuti kursus administrasi akademik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Meningkatkan kemampuan tenaga administrasi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Terciptanya sistem</a:t>
                      </a:r>
                      <a:r>
                        <a:rPr lang="id-ID" sz="1400" u="none" strike="noStrike" baseline="0" dirty="0" smtClean="0">
                          <a:effectLst/>
                        </a:rPr>
                        <a:t> administrasi akademik di tingkat program studi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70%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100%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Merancang</a:t>
                      </a:r>
                      <a:r>
                        <a:rPr lang="id-ID" sz="1400" u="none" strike="noStrike" baseline="0" dirty="0" smtClean="0">
                          <a:effectLst/>
                        </a:rPr>
                        <a:t> sistem administrasi akademik di tingkat program studi PPDS Mikrobiologi klinik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Meningkatkan</a:t>
                      </a:r>
                      <a:r>
                        <a:rPr lang="id-ID" sz="1400" u="none" strike="noStrike" baseline="0" dirty="0" smtClean="0">
                          <a:effectLst/>
                        </a:rPr>
                        <a:t> kualitas administrasi SDM dan keuangan </a:t>
                      </a:r>
                      <a:endParaRPr lang="id-ID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Jumlah tenaga kependidikan</a:t>
                      </a:r>
                      <a:r>
                        <a:rPr lang="id-ID" sz="1400" u="none" strike="noStrike" baseline="0" dirty="0" smtClean="0">
                          <a:effectLst/>
                        </a:rPr>
                        <a:t> yang mengikuti training ke SDM an dan Keuangan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 smtClean="0">
                          <a:effectLst/>
                        </a:rPr>
                        <a:t>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 smtClean="0">
                          <a:effectLst/>
                        </a:rPr>
                        <a:t>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 smtClean="0">
                          <a:effectLst/>
                        </a:rPr>
                        <a:t>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 smtClean="0">
                          <a:effectLst/>
                        </a:rPr>
                        <a:t>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Meningkatkan kemampuan tenaga administrasi dengan</a:t>
                      </a:r>
                      <a:r>
                        <a:rPr lang="id-ID" sz="1400" u="none" strike="noStrike" baseline="0" dirty="0" smtClean="0">
                          <a:effectLst/>
                        </a:rPr>
                        <a:t> training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762149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4802"/>
          </a:xfrm>
        </p:spPr>
        <p:txBody>
          <a:bodyPr>
            <a:normAutofit/>
          </a:bodyPr>
          <a:lstStyle/>
          <a:p>
            <a:r>
              <a:rPr lang="id-ID" sz="3600" b="1" dirty="0" smtClean="0"/>
              <a:t>Tujuan 4: lanjutan ...</a:t>
            </a:r>
            <a:endParaRPr lang="id-ID" sz="3600" b="1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798944" y="1343120"/>
          <a:ext cx="10515604" cy="3588216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584452"/>
                <a:gridCol w="3104811"/>
                <a:gridCol w="455316"/>
                <a:gridCol w="455316"/>
                <a:gridCol w="455316"/>
                <a:gridCol w="455316"/>
                <a:gridCol w="455316"/>
                <a:gridCol w="2549761"/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Program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Meningkatkan</a:t>
                      </a:r>
                      <a:r>
                        <a:rPr lang="id-ID" sz="1400" u="none" strike="noStrike" baseline="0" dirty="0" smtClean="0">
                          <a:effectLst/>
                        </a:rPr>
                        <a:t> kualitas SDM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Jumlah</a:t>
                      </a:r>
                      <a:r>
                        <a:rPr lang="id-ID" sz="1400" u="none" strike="noStrike" baseline="0" dirty="0" smtClean="0">
                          <a:effectLst/>
                        </a:rPr>
                        <a:t> dosen yang melakukan studi lanjut (Sp1 dan S3)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3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3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3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3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3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Meningkatkan</a:t>
                      </a:r>
                      <a:r>
                        <a:rPr lang="id-ID" sz="1400" u="none" strike="noStrike" baseline="0" dirty="0" smtClean="0">
                          <a:effectLst/>
                        </a:rPr>
                        <a:t> jumlah dosen yang mengikuti studi lanjut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Jumlah dosen</a:t>
                      </a:r>
                      <a:r>
                        <a:rPr lang="id-ID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yang mengikuti pelatihan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baseline="0" dirty="0" smtClean="0">
                          <a:effectLst/>
                        </a:rPr>
                        <a:t>Mendorong dosen mendapatkan pelatihan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Jumlah dosen yang mendapatkan sertifikat konsultan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Meningkatkan jumlah</a:t>
                      </a:r>
                      <a:r>
                        <a:rPr lang="id-ID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dosen yang  mendapatkan sertifikat konsultan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Jumlah dosen yang mengurus kenaikan pangkat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Meningkatkan jumlah dosen yang mengurus kenaikan pangkat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Jumlah dosen baru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Penerimaan</a:t>
                      </a:r>
                      <a:r>
                        <a:rPr lang="id-ID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dosen baru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Jumlah</a:t>
                      </a:r>
                      <a:r>
                        <a:rPr lang="id-ID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tenaga </a:t>
                      </a:r>
                      <a:r>
                        <a:rPr lang="id-ID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kependidikan </a:t>
                      </a:r>
                      <a:r>
                        <a:rPr lang="id-ID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yang mengikuti pelatihan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Menugaskan tenaga kependidikan mengikuti pelatihan (training)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Jumlah teknisi dan tenaga kependidikan baru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Penerimaan teknisi dan tenaga kependidikan baru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3348</TotalTime>
  <Words>621</Words>
  <Application>Microsoft Office PowerPoint</Application>
  <PresentationFormat>Custom</PresentationFormat>
  <Paragraphs>378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Departemen Mikrobiologi</vt:lpstr>
      <vt:lpstr>Tujuan 1: Pendidikan mikrobiologi dan penyakit infeksi yang berkualitas dalam rangka menghasilkan lulusan yang unggul dan kompeten</vt:lpstr>
      <vt:lpstr>Slide 3</vt:lpstr>
      <vt:lpstr>Lanjutan tujuan 1 (Slide 3....)</vt:lpstr>
      <vt:lpstr>Tujuan 2: Produk penelitian bidang mikrobiologi dan penyakit infeksi yang menjadi rujukan nasional yang berwawasan lingkungan dan responsif terhadap permasalahan masyarakat, bangsa dan negara</vt:lpstr>
      <vt:lpstr>Tujuan 2: lanjutan...</vt:lpstr>
      <vt:lpstr>Tujuan 3: Pengabdian masyarakat yang mampu mendorong kemandirian dan kesejahteraan masyarakat secara berkelanjutan</vt:lpstr>
      <vt:lpstr>Tujuan 4: Tata kelola Departemen Mikrobiologi Fakultas Kedokteran UGM yang berkeadilan, transparan, partisipatif, akuntabel, dan terintegrasi antar bidang keilmuan, serta bermartabat</vt:lpstr>
      <vt:lpstr>Tujuan 4: lanjutan ...</vt:lpstr>
      <vt:lpstr>Tujuan 5: Kerjasama yang strategis, sinergis dan berkelanjutan dengan para mitra dalam bidang pendidikan, penelitian, pengabdian kepada masyarakat dan pelayanan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Afi Mahmuda</dc:creator>
  <cp:lastModifiedBy>ACER</cp:lastModifiedBy>
  <cp:revision>33</cp:revision>
  <dcterms:created xsi:type="dcterms:W3CDTF">2017-12-27T08:02:10Z</dcterms:created>
  <dcterms:modified xsi:type="dcterms:W3CDTF">2018-01-16T02:20:34Z</dcterms:modified>
</cp:coreProperties>
</file>