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21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4" r:id="rId10"/>
    <p:sldId id="405" r:id="rId11"/>
    <p:sldId id="414" r:id="rId12"/>
    <p:sldId id="406" r:id="rId13"/>
    <p:sldId id="407" r:id="rId14"/>
    <p:sldId id="408" r:id="rId15"/>
    <p:sldId id="409" r:id="rId16"/>
    <p:sldId id="410" r:id="rId17"/>
    <p:sldId id="413" r:id="rId18"/>
    <p:sldId id="411" r:id="rId19"/>
    <p:sldId id="41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272" autoAdjust="0"/>
    <p:restoredTop sz="50000"/>
  </p:normalViewPr>
  <p:slideViewPr>
    <p:cSldViewPr snapToGrid="0">
      <p:cViewPr>
        <p:scale>
          <a:sx n="56" d="100"/>
          <a:sy n="56" d="100"/>
        </p:scale>
        <p:origin x="1568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12/4/17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12/4/17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12/4/17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12/4/17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12/4/17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12/4/17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3600" b="1"/>
              <a:t>DEPARTEMEN </a:t>
            </a:r>
            <a:r>
              <a:rPr lang="en-US" sz="3600" b="1"/>
              <a:t>FISIOLOGI</a:t>
            </a:r>
            <a:r>
              <a:rPr lang="en-US" sz="3600"/>
              <a:t/>
            </a:r>
            <a:br>
              <a:rPr lang="en-US" sz="3600"/>
            </a:br>
            <a:r>
              <a:rPr lang="en-US" sz="3600" b="1"/>
              <a:t>FAKULTAS KEDOKTERAN</a:t>
            </a:r>
            <a:r>
              <a:rPr lang="en-US" sz="3600"/>
              <a:t/>
            </a:r>
            <a:br>
              <a:rPr lang="en-US" sz="3600"/>
            </a:br>
            <a:r>
              <a:rPr lang="en-US" sz="3600" b="1"/>
              <a:t>UNIVERSITAS GADJAH MADA</a:t>
            </a:r>
            <a:endParaRPr lang="en-US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II. </a:t>
            </a:r>
            <a:r>
              <a:rPr lang="en-US" dirty="0" err="1"/>
              <a:t>Kondisi</a:t>
            </a:r>
            <a:r>
              <a:rPr lang="en-US" dirty="0"/>
              <a:t> internal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Kelemahan</a:t>
            </a:r>
            <a:r>
              <a:rPr lang="en-US" sz="2000" dirty="0"/>
              <a:t> :</a:t>
            </a:r>
          </a:p>
          <a:p>
            <a:pPr lvl="1"/>
            <a:r>
              <a:rPr lang="en-US" sz="2000" dirty="0" err="1"/>
              <a:t>Belum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profesor</a:t>
            </a:r>
            <a:r>
              <a:rPr lang="en-US" sz="2000" dirty="0"/>
              <a:t> </a:t>
            </a:r>
            <a:r>
              <a:rPr lang="en-US" sz="2000" dirty="0" err="1"/>
              <a:t>aktif</a:t>
            </a:r>
            <a:endParaRPr lang="en-US" sz="2000" dirty="0"/>
          </a:p>
          <a:p>
            <a:pPr lvl="1"/>
            <a:r>
              <a:rPr lang="en-US" sz="2000" dirty="0"/>
              <a:t>SDM </a:t>
            </a:r>
            <a:r>
              <a:rPr lang="en-US" sz="2000" dirty="0" err="1"/>
              <a:t>kurang</a:t>
            </a:r>
            <a:r>
              <a:rPr lang="en-US" sz="2000" dirty="0"/>
              <a:t>/</a:t>
            </a:r>
            <a:r>
              <a:rPr lang="en-US" sz="2000" dirty="0" err="1"/>
              <a:t>regenerasi</a:t>
            </a:r>
            <a:endParaRPr lang="en-US" sz="2000" dirty="0"/>
          </a:p>
          <a:p>
            <a:pPr lvl="1"/>
            <a:r>
              <a:rPr lang="en-US" sz="2000" dirty="0" err="1"/>
              <a:t>Publikasi</a:t>
            </a:r>
            <a:r>
              <a:rPr lang="en-US" sz="2000" dirty="0"/>
              <a:t> </a:t>
            </a:r>
            <a:r>
              <a:rPr lang="en-US" sz="2000" dirty="0" err="1"/>
              <a:t>kurang</a:t>
            </a:r>
            <a:endParaRPr lang="en-US" sz="2000" dirty="0"/>
          </a:p>
          <a:p>
            <a:pPr lvl="1"/>
            <a:r>
              <a:rPr lang="en-US" sz="2000" dirty="0" err="1"/>
              <a:t>Tendik</a:t>
            </a:r>
            <a:r>
              <a:rPr lang="en-US" sz="2000" dirty="0"/>
              <a:t> yang </a:t>
            </a:r>
            <a:r>
              <a:rPr lang="en-US" sz="2000" dirty="0" err="1"/>
              <a:t>kurang</a:t>
            </a:r>
            <a:r>
              <a:rPr lang="en-US" sz="2000" dirty="0"/>
              <a:t> </a:t>
            </a:r>
            <a:r>
              <a:rPr lang="en-US" sz="2000" dirty="0" err="1"/>
              <a:t>cakap</a:t>
            </a:r>
            <a:endParaRPr lang="en-US" sz="2000" dirty="0"/>
          </a:p>
          <a:p>
            <a:pPr lvl="1"/>
            <a:r>
              <a:rPr lang="en-US" sz="2000" dirty="0" err="1"/>
              <a:t>Fasilitas</a:t>
            </a:r>
            <a:r>
              <a:rPr lang="en-US" sz="2000" dirty="0"/>
              <a:t> lab </a:t>
            </a:r>
          </a:p>
          <a:p>
            <a:pPr lvl="1"/>
            <a:r>
              <a:rPr lang="en-US" sz="2000" dirty="0"/>
              <a:t>RKAT yang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ikut</a:t>
            </a:r>
            <a:r>
              <a:rPr lang="en-US" sz="2000" dirty="0"/>
              <a:t> KPTU</a:t>
            </a:r>
          </a:p>
          <a:p>
            <a:pPr lvl="1"/>
            <a:r>
              <a:rPr lang="en-US" sz="2000" dirty="0"/>
              <a:t>Supporting staff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pensiun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waktu</a:t>
            </a:r>
            <a:r>
              <a:rPr lang="en-US" sz="2000" dirty="0"/>
              <a:t> </a:t>
            </a:r>
            <a:r>
              <a:rPr lang="en-US" sz="2000" dirty="0" err="1"/>
              <a:t>dekat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tenaga</a:t>
            </a:r>
            <a:r>
              <a:rPr lang="en-US" sz="2000" dirty="0"/>
              <a:t> </a:t>
            </a:r>
            <a:r>
              <a:rPr lang="en-US" sz="2000" dirty="0" err="1"/>
              <a:t>administrasi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409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err="1" smtClean="0"/>
              <a:t>Peluang</a:t>
            </a:r>
            <a:r>
              <a:rPr lang="en-US" sz="3000" dirty="0" smtClean="0"/>
              <a:t> :</a:t>
            </a:r>
          </a:p>
          <a:p>
            <a:pPr lvl="1"/>
            <a:r>
              <a:rPr lang="en-US" sz="3000" dirty="0" err="1" smtClean="0"/>
              <a:t>Dukungan</a:t>
            </a:r>
            <a:r>
              <a:rPr lang="en-US" sz="3000" dirty="0" smtClean="0"/>
              <a:t> </a:t>
            </a:r>
            <a:r>
              <a:rPr lang="en-US" sz="3000" dirty="0" err="1" smtClean="0"/>
              <a:t>fakultas</a:t>
            </a:r>
            <a:r>
              <a:rPr lang="en-US" sz="3000" dirty="0" smtClean="0"/>
              <a:t> </a:t>
            </a:r>
            <a:r>
              <a:rPr lang="en-US" sz="3000" dirty="0" err="1" smtClean="0"/>
              <a:t>terkait</a:t>
            </a:r>
            <a:r>
              <a:rPr lang="en-US" sz="3000" dirty="0" smtClean="0"/>
              <a:t> </a:t>
            </a:r>
            <a:r>
              <a:rPr lang="en-US" sz="3000" dirty="0" err="1" smtClean="0"/>
              <a:t>fasilitas</a:t>
            </a:r>
            <a:endParaRPr lang="en-US" sz="3000" dirty="0" smtClean="0"/>
          </a:p>
          <a:p>
            <a:pPr lvl="1"/>
            <a:r>
              <a:rPr lang="en-US" sz="3000" dirty="0" err="1" smtClean="0"/>
              <a:t>Adanya</a:t>
            </a:r>
            <a:r>
              <a:rPr lang="en-US" sz="3000" dirty="0" smtClean="0"/>
              <a:t> network-AHS</a:t>
            </a:r>
          </a:p>
          <a:p>
            <a:pPr lvl="1"/>
            <a:r>
              <a:rPr lang="en-US" sz="3000" dirty="0" err="1" smtClean="0"/>
              <a:t>Kolaborasi</a:t>
            </a:r>
            <a:r>
              <a:rPr lang="en-US" sz="3000" dirty="0" smtClean="0"/>
              <a:t>/</a:t>
            </a:r>
            <a:r>
              <a:rPr lang="en-US" sz="3000" dirty="0" err="1" smtClean="0"/>
              <a:t>Integrasi</a:t>
            </a:r>
            <a:r>
              <a:rPr lang="en-US" sz="3000" dirty="0" smtClean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departemen</a:t>
            </a:r>
            <a:r>
              <a:rPr lang="en-US" sz="3000" dirty="0" smtClean="0"/>
              <a:t> lain </a:t>
            </a:r>
            <a:r>
              <a:rPr lang="en-US" sz="3000" dirty="0" err="1" smtClean="0"/>
              <a:t>dibidang</a:t>
            </a:r>
            <a:r>
              <a:rPr lang="en-US" sz="3000" dirty="0" smtClean="0"/>
              <a:t> </a:t>
            </a:r>
            <a:r>
              <a:rPr lang="en-US" sz="3000" dirty="0" err="1" smtClean="0"/>
              <a:t>akademik</a:t>
            </a:r>
            <a:r>
              <a:rPr lang="en-US" sz="3000" dirty="0" smtClean="0"/>
              <a:t> </a:t>
            </a:r>
            <a:r>
              <a:rPr lang="en-US" sz="3000" dirty="0" err="1" smtClean="0"/>
              <a:t>maupun</a:t>
            </a:r>
            <a:r>
              <a:rPr lang="en-US" sz="3000" dirty="0" smtClean="0"/>
              <a:t> </a:t>
            </a:r>
            <a:r>
              <a:rPr lang="en-US" sz="3000" dirty="0" err="1" smtClean="0"/>
              <a:t>riset</a:t>
            </a:r>
            <a:endParaRPr lang="en-US" sz="3000" dirty="0" smtClean="0"/>
          </a:p>
          <a:p>
            <a:pPr lvl="1"/>
            <a:r>
              <a:rPr lang="en-US" sz="3000" dirty="0" err="1" smtClean="0"/>
              <a:t>kerjasama</a:t>
            </a:r>
            <a:r>
              <a:rPr lang="en-US" sz="3000" dirty="0" smtClean="0"/>
              <a:t> </a:t>
            </a:r>
            <a:r>
              <a:rPr lang="en-US" sz="3000" dirty="0" err="1" smtClean="0"/>
              <a:t>tridharma</a:t>
            </a:r>
            <a:r>
              <a:rPr lang="en-US" sz="3000" dirty="0" smtClean="0"/>
              <a:t> </a:t>
            </a:r>
            <a:r>
              <a:rPr lang="en-US" sz="3000" dirty="0" err="1" smtClean="0"/>
              <a:t>perguruan</a:t>
            </a:r>
            <a:r>
              <a:rPr lang="en-US" sz="3000" dirty="0" smtClean="0"/>
              <a:t> </a:t>
            </a:r>
            <a:r>
              <a:rPr lang="en-US" sz="3000" dirty="0" err="1" smtClean="0"/>
              <a:t>tinggi</a:t>
            </a:r>
            <a:r>
              <a:rPr lang="en-US" sz="3000" dirty="0" smtClean="0"/>
              <a:t> </a:t>
            </a:r>
            <a:r>
              <a:rPr lang="en-US" sz="3000" dirty="0" err="1"/>
              <a:t>a</a:t>
            </a:r>
            <a:r>
              <a:rPr lang="en-US" sz="3000" dirty="0" err="1" smtClean="0"/>
              <a:t>ntar</a:t>
            </a:r>
            <a:r>
              <a:rPr lang="en-US" sz="3000" dirty="0" smtClean="0"/>
              <a:t> </a:t>
            </a:r>
            <a:r>
              <a:rPr lang="en-US" sz="3000" dirty="0" err="1" smtClean="0"/>
              <a:t>fakultas</a:t>
            </a:r>
            <a:r>
              <a:rPr lang="en-US" sz="3000" dirty="0" smtClean="0"/>
              <a:t> </a:t>
            </a:r>
          </a:p>
          <a:p>
            <a:pPr lvl="1"/>
            <a:r>
              <a:rPr lang="en-US" sz="3000" dirty="0" err="1" smtClean="0"/>
              <a:t>Tawaran</a:t>
            </a:r>
            <a:r>
              <a:rPr lang="en-US" sz="3000" dirty="0" smtClean="0"/>
              <a:t> </a:t>
            </a:r>
            <a:r>
              <a:rPr lang="en-US" sz="3000" dirty="0" err="1" smtClean="0"/>
              <a:t>hibah</a:t>
            </a:r>
            <a:r>
              <a:rPr lang="en-US" sz="3000" dirty="0" smtClean="0"/>
              <a:t> </a:t>
            </a:r>
            <a:r>
              <a:rPr lang="en-US" sz="3000" dirty="0" err="1" smtClean="0"/>
              <a:t>penelitian</a:t>
            </a:r>
            <a:endParaRPr lang="en-US" sz="3000" dirty="0" smtClean="0"/>
          </a:p>
          <a:p>
            <a:pPr lvl="1"/>
            <a:r>
              <a:rPr lang="en-US" sz="3000" dirty="0" err="1" smtClean="0"/>
              <a:t>Beasiswa</a:t>
            </a:r>
            <a:r>
              <a:rPr lang="en-US" sz="3000" dirty="0" smtClean="0"/>
              <a:t> </a:t>
            </a:r>
            <a:r>
              <a:rPr lang="en-US" sz="3000" dirty="0" err="1" smtClean="0"/>
              <a:t>staf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61106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II. </a:t>
            </a:r>
            <a:r>
              <a:rPr lang="en-US" dirty="0" err="1"/>
              <a:t>Kondisi</a:t>
            </a:r>
            <a:r>
              <a:rPr lang="en-US" dirty="0"/>
              <a:t> internal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Ancaman</a:t>
            </a:r>
            <a:r>
              <a:rPr lang="en-US" dirty="0" smtClean="0"/>
              <a:t> :</a:t>
            </a:r>
          </a:p>
          <a:p>
            <a:pPr lvl="1"/>
            <a:r>
              <a:rPr lang="en-US" dirty="0" err="1" smtClean="0"/>
              <a:t>Kemajuan</a:t>
            </a:r>
            <a:r>
              <a:rPr lang="en-US" dirty="0" smtClean="0"/>
              <a:t> FK lain</a:t>
            </a:r>
          </a:p>
          <a:p>
            <a:pPr lvl="1"/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endParaRPr lang="en-US" dirty="0" smtClean="0"/>
          </a:p>
          <a:p>
            <a:pPr lvl="1"/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makin</a:t>
            </a:r>
            <a:r>
              <a:rPr lang="en-US" dirty="0" smtClean="0"/>
              <a:t> </a:t>
            </a:r>
            <a:r>
              <a:rPr lang="en-US" dirty="0" err="1" smtClean="0"/>
              <a:t>tingg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023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 III.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visi</a:t>
            </a:r>
            <a:r>
              <a:rPr lang="en-US" dirty="0" smtClean="0"/>
              <a:t>, </a:t>
            </a:r>
            <a:r>
              <a:rPr lang="en-US" dirty="0" err="1" smtClean="0"/>
              <a:t>misi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, </a:t>
            </a:r>
            <a:r>
              <a:rPr lang="en-US" dirty="0" err="1" smtClean="0"/>
              <a:t>batu</a:t>
            </a:r>
            <a:r>
              <a:rPr lang="en-US" dirty="0" smtClean="0"/>
              <a:t> </a:t>
            </a:r>
            <a:r>
              <a:rPr lang="en-US" dirty="0" err="1" smtClean="0"/>
              <a:t>loncatan</a:t>
            </a:r>
            <a:r>
              <a:rPr lang="en-US" dirty="0" smtClean="0"/>
              <a:t> yang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5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mendatang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internal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di </a:t>
            </a:r>
            <a:r>
              <a:rPr lang="en-US" dirty="0" err="1" smtClean="0"/>
              <a:t>pikirkan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Fisiologi</a:t>
            </a:r>
            <a:r>
              <a:rPr lang="en-US" dirty="0" smtClean="0"/>
              <a:t> FK UGM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508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err="1" smtClean="0"/>
              <a:t>Secara</a:t>
            </a:r>
            <a:r>
              <a:rPr lang="en-US" sz="3000" dirty="0" smtClean="0"/>
              <a:t> </a:t>
            </a:r>
            <a:r>
              <a:rPr lang="en-US" sz="3000" dirty="0" err="1" smtClean="0"/>
              <a:t>garis</a:t>
            </a:r>
            <a:r>
              <a:rPr lang="en-US" sz="3000" dirty="0" smtClean="0"/>
              <a:t> </a:t>
            </a:r>
            <a:r>
              <a:rPr lang="en-US" sz="3000" dirty="0" err="1" smtClean="0"/>
              <a:t>besar</a:t>
            </a:r>
            <a:r>
              <a:rPr lang="en-US" sz="3000" dirty="0" smtClean="0"/>
              <a:t> </a:t>
            </a:r>
            <a:r>
              <a:rPr lang="en-US" sz="3000" dirty="0" err="1" smtClean="0"/>
              <a:t>kebijakan</a:t>
            </a:r>
            <a:r>
              <a:rPr lang="en-US" sz="3000" dirty="0" smtClean="0"/>
              <a:t> </a:t>
            </a:r>
            <a:r>
              <a:rPr lang="en-US" sz="3000" dirty="0" err="1" smtClean="0"/>
              <a:t>strategis</a:t>
            </a:r>
            <a:r>
              <a:rPr lang="en-US" sz="3000" dirty="0" smtClean="0"/>
              <a:t> </a:t>
            </a:r>
            <a:r>
              <a:rPr lang="en-US" sz="3000" dirty="0" err="1" smtClean="0"/>
              <a:t>tersebut</a:t>
            </a:r>
            <a:r>
              <a:rPr lang="en-US" sz="3000" dirty="0" smtClean="0"/>
              <a:t> </a:t>
            </a:r>
            <a:r>
              <a:rPr lang="en-US" sz="3000" dirty="0" err="1" smtClean="0"/>
              <a:t>adalah</a:t>
            </a:r>
            <a:r>
              <a:rPr lang="en-US" sz="3000" dirty="0" smtClean="0"/>
              <a:t> :</a:t>
            </a:r>
          </a:p>
          <a:p>
            <a:pPr lvl="1"/>
            <a:r>
              <a:rPr lang="en-US" sz="3000" dirty="0" err="1" smtClean="0"/>
              <a:t>Mensosialisasikan</a:t>
            </a:r>
            <a:r>
              <a:rPr lang="en-US" sz="3000" dirty="0" smtClean="0"/>
              <a:t> program-program yang </a:t>
            </a:r>
            <a:r>
              <a:rPr lang="en-US" sz="3000" dirty="0" err="1" smtClean="0"/>
              <a:t>ada</a:t>
            </a:r>
            <a:r>
              <a:rPr lang="en-US" sz="3000" dirty="0" smtClean="0"/>
              <a:t> </a:t>
            </a:r>
            <a:r>
              <a:rPr lang="en-US" sz="3000" dirty="0" err="1" smtClean="0"/>
              <a:t>dalam</a:t>
            </a:r>
            <a:r>
              <a:rPr lang="en-US" sz="3000" dirty="0" smtClean="0"/>
              <a:t> </a:t>
            </a:r>
            <a:r>
              <a:rPr lang="en-US" sz="3000" dirty="0" err="1" smtClean="0"/>
              <a:t>renstra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/>
              <a:t>kepada</a:t>
            </a:r>
            <a:r>
              <a:rPr lang="en-US" sz="3000" dirty="0" smtClean="0"/>
              <a:t> </a:t>
            </a:r>
            <a:r>
              <a:rPr lang="en-US" sz="3000" dirty="0" err="1" smtClean="0"/>
              <a:t>seluruh</a:t>
            </a:r>
            <a:r>
              <a:rPr lang="en-US" sz="3000" dirty="0" smtClean="0"/>
              <a:t> </a:t>
            </a:r>
            <a:r>
              <a:rPr lang="en-US" sz="3000" dirty="0" err="1" smtClean="0"/>
              <a:t>civitas</a:t>
            </a:r>
            <a:r>
              <a:rPr lang="en-US" sz="3000" dirty="0" smtClean="0"/>
              <a:t> </a:t>
            </a:r>
            <a:r>
              <a:rPr lang="en-US" sz="3000" dirty="0" err="1" smtClean="0"/>
              <a:t>Departemen</a:t>
            </a:r>
            <a:r>
              <a:rPr lang="en-US" sz="3000" dirty="0" smtClean="0"/>
              <a:t> </a:t>
            </a:r>
            <a:r>
              <a:rPr lang="en-US" sz="3000" dirty="0" err="1" smtClean="0"/>
              <a:t>Fisiologi</a:t>
            </a:r>
            <a:endParaRPr lang="en-US" sz="3000" dirty="0" smtClean="0"/>
          </a:p>
          <a:p>
            <a:pPr lvl="1"/>
            <a:r>
              <a:rPr lang="en-US" sz="3000" dirty="0" err="1" smtClean="0"/>
              <a:t>Mendiskusikan</a:t>
            </a:r>
            <a:r>
              <a:rPr lang="en-US" sz="3000" dirty="0" smtClean="0"/>
              <a:t> </a:t>
            </a:r>
            <a:r>
              <a:rPr lang="en-US" sz="3000" dirty="0" err="1" smtClean="0"/>
              <a:t>langkah</a:t>
            </a:r>
            <a:r>
              <a:rPr lang="en-US" sz="3000" dirty="0" smtClean="0"/>
              <a:t> yang </a:t>
            </a:r>
            <a:r>
              <a:rPr lang="en-US" sz="3000" dirty="0" err="1" smtClean="0"/>
              <a:t>tepat</a:t>
            </a:r>
            <a:r>
              <a:rPr lang="en-US" sz="3000" dirty="0" smtClean="0"/>
              <a:t> </a:t>
            </a:r>
            <a:r>
              <a:rPr lang="en-US" sz="3000" dirty="0" err="1" smtClean="0"/>
              <a:t>untuk</a:t>
            </a:r>
            <a:r>
              <a:rPr lang="en-US" sz="3000" dirty="0" smtClean="0"/>
              <a:t> </a:t>
            </a:r>
            <a:r>
              <a:rPr lang="en-US" sz="3000" dirty="0" err="1" smtClean="0"/>
              <a:t>meraih</a:t>
            </a:r>
            <a:r>
              <a:rPr lang="en-US" sz="3000" dirty="0" smtClean="0"/>
              <a:t> </a:t>
            </a:r>
            <a:r>
              <a:rPr lang="en-US" sz="3000" dirty="0" err="1" smtClean="0"/>
              <a:t>tujuan</a:t>
            </a:r>
            <a:endParaRPr lang="en-US" sz="3000" dirty="0" smtClean="0"/>
          </a:p>
          <a:p>
            <a:pPr lvl="1"/>
            <a:r>
              <a:rPr lang="en-US" sz="3000" dirty="0" err="1" smtClean="0"/>
              <a:t>Menggali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menetapkan</a:t>
            </a:r>
            <a:r>
              <a:rPr lang="en-US" sz="3000" dirty="0" smtClean="0"/>
              <a:t> </a:t>
            </a:r>
            <a:r>
              <a:rPr lang="en-US" sz="3000" dirty="0" err="1" smtClean="0"/>
              <a:t>peran</a:t>
            </a:r>
            <a:r>
              <a:rPr lang="en-US" sz="3000" dirty="0" smtClean="0"/>
              <a:t> </a:t>
            </a:r>
            <a:r>
              <a:rPr lang="en-US" sz="3000" dirty="0" err="1" smtClean="0"/>
              <a:t>masing-masing</a:t>
            </a:r>
            <a:r>
              <a:rPr lang="en-US" sz="3000" dirty="0" smtClean="0"/>
              <a:t> </a:t>
            </a:r>
            <a:r>
              <a:rPr lang="en-US" sz="3000" dirty="0" err="1" smtClean="0"/>
              <a:t>civitas</a:t>
            </a:r>
            <a:r>
              <a:rPr lang="en-US" sz="3000" dirty="0" smtClean="0"/>
              <a:t> </a:t>
            </a:r>
            <a:r>
              <a:rPr lang="en-US" sz="3000" dirty="0" err="1" smtClean="0"/>
              <a:t>dalam</a:t>
            </a:r>
            <a:r>
              <a:rPr lang="en-US" sz="3000" dirty="0" smtClean="0"/>
              <a:t> </a:t>
            </a:r>
            <a:r>
              <a:rPr lang="en-US" sz="3000" dirty="0" err="1" smtClean="0"/>
              <a:t>rangka</a:t>
            </a:r>
            <a:r>
              <a:rPr lang="en-US" sz="3000" dirty="0" smtClean="0"/>
              <a:t> </a:t>
            </a:r>
            <a:r>
              <a:rPr lang="en-US" sz="3000" dirty="0" err="1" smtClean="0"/>
              <a:t>mewujudkan</a:t>
            </a:r>
            <a:r>
              <a:rPr lang="en-US" sz="3000" dirty="0" smtClean="0"/>
              <a:t> </a:t>
            </a:r>
            <a:r>
              <a:rPr lang="en-US" sz="3000" dirty="0" err="1" smtClean="0"/>
              <a:t>tujuan</a:t>
            </a:r>
            <a:r>
              <a:rPr lang="en-US" sz="3000" dirty="0" smtClean="0"/>
              <a:t> </a:t>
            </a:r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79069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200" dirty="0" err="1"/>
              <a:t>Mendorong</a:t>
            </a:r>
            <a:r>
              <a:rPr lang="en-US" sz="3200" dirty="0"/>
              <a:t> </a:t>
            </a:r>
            <a:r>
              <a:rPr lang="en-US" sz="3200" dirty="0" err="1"/>
              <a:t>tenaga</a:t>
            </a:r>
            <a:r>
              <a:rPr lang="en-US" sz="3200" dirty="0"/>
              <a:t> </a:t>
            </a:r>
            <a:r>
              <a:rPr lang="en-US" sz="3200" dirty="0" err="1"/>
              <a:t>pendidik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fokus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topik</a:t>
            </a:r>
            <a:r>
              <a:rPr lang="en-US" sz="3200" dirty="0"/>
              <a:t> </a:t>
            </a:r>
            <a:r>
              <a:rPr lang="en-US" sz="3200" dirty="0" err="1"/>
              <a:t>riset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, </a:t>
            </a:r>
            <a:r>
              <a:rPr lang="en-US" sz="3200" dirty="0" err="1"/>
              <a:t>sehingga</a:t>
            </a:r>
            <a:r>
              <a:rPr lang="en-US" sz="3200" dirty="0"/>
              <a:t> </a:t>
            </a:r>
            <a:r>
              <a:rPr lang="en-US" sz="3200" dirty="0" err="1"/>
              <a:t>terlaksana</a:t>
            </a:r>
            <a:r>
              <a:rPr lang="en-US" sz="3200" dirty="0"/>
              <a:t> </a:t>
            </a:r>
            <a:r>
              <a:rPr lang="en-US" sz="3200" dirty="0" err="1"/>
              <a:t>penelitian</a:t>
            </a:r>
            <a:r>
              <a:rPr lang="en-US" sz="3200" dirty="0"/>
              <a:t> yang </a:t>
            </a:r>
            <a:r>
              <a:rPr lang="en-US" sz="3200" dirty="0" err="1"/>
              <a:t>berkesinambungan</a:t>
            </a:r>
            <a:r>
              <a:rPr lang="en-US" sz="3200" dirty="0"/>
              <a:t>.</a:t>
            </a:r>
          </a:p>
          <a:p>
            <a:pPr lvl="1"/>
            <a:r>
              <a:rPr lang="en-US" sz="3000" dirty="0" err="1" smtClean="0"/>
              <a:t>Mendorong</a:t>
            </a:r>
            <a:r>
              <a:rPr lang="en-US" sz="3000" dirty="0" smtClean="0"/>
              <a:t> </a:t>
            </a:r>
            <a:r>
              <a:rPr lang="en-US" sz="3000" dirty="0" err="1"/>
              <a:t>staf</a:t>
            </a:r>
            <a:r>
              <a:rPr lang="en-US" sz="3000" dirty="0"/>
              <a:t> </a:t>
            </a:r>
            <a:r>
              <a:rPr lang="en-US" sz="3000" dirty="0" err="1"/>
              <a:t>pengajar</a:t>
            </a:r>
            <a:r>
              <a:rPr lang="en-US" sz="3000" dirty="0"/>
              <a:t> </a:t>
            </a:r>
            <a:r>
              <a:rPr lang="en-US" sz="3000" dirty="0" err="1"/>
              <a:t>untuk</a:t>
            </a:r>
            <a:r>
              <a:rPr lang="en-US" sz="3000" dirty="0"/>
              <a:t> </a:t>
            </a:r>
            <a:r>
              <a:rPr lang="en-US" sz="3000" dirty="0" err="1"/>
              <a:t>meningkatkan</a:t>
            </a:r>
            <a:r>
              <a:rPr lang="en-US" sz="3000" dirty="0"/>
              <a:t> </a:t>
            </a:r>
            <a:r>
              <a:rPr lang="en-US" sz="3000" dirty="0" err="1"/>
              <a:t>keselarasan</a:t>
            </a:r>
            <a:r>
              <a:rPr lang="en-US" sz="3000" dirty="0"/>
              <a:t> </a:t>
            </a:r>
            <a:r>
              <a:rPr lang="en-US" sz="3000" dirty="0" err="1"/>
              <a:t>riset</a:t>
            </a:r>
            <a:r>
              <a:rPr lang="en-US" sz="3000" dirty="0"/>
              <a:t> </a:t>
            </a:r>
            <a:r>
              <a:rPr lang="en-US" sz="3000" dirty="0" err="1"/>
              <a:t>antara</a:t>
            </a:r>
            <a:r>
              <a:rPr lang="en-US" sz="3000" dirty="0"/>
              <a:t> </a:t>
            </a:r>
            <a:r>
              <a:rPr lang="en-US" sz="3000" dirty="0" err="1"/>
              <a:t>mahasiswa</a:t>
            </a:r>
            <a:r>
              <a:rPr lang="en-US" sz="3000" dirty="0"/>
              <a:t> S1, </a:t>
            </a:r>
            <a:r>
              <a:rPr lang="en-US" sz="3000" dirty="0" err="1"/>
              <a:t>pascasarjana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dosen</a:t>
            </a:r>
            <a:r>
              <a:rPr lang="en-US" sz="3000" dirty="0"/>
              <a:t> </a:t>
            </a:r>
            <a:endParaRPr lang="en-US" sz="3000" dirty="0" smtClean="0"/>
          </a:p>
          <a:p>
            <a:pPr lvl="1"/>
            <a:r>
              <a:rPr lang="en-US" sz="3000" dirty="0" err="1" smtClean="0"/>
              <a:t>Mengusulkan</a:t>
            </a:r>
            <a:r>
              <a:rPr lang="en-US" sz="3000" dirty="0" smtClean="0"/>
              <a:t> </a:t>
            </a:r>
            <a:r>
              <a:rPr lang="en-US" sz="3000" dirty="0" err="1" smtClean="0"/>
              <a:t>penelitian</a:t>
            </a:r>
            <a:r>
              <a:rPr lang="en-US" sz="3000" dirty="0" smtClean="0"/>
              <a:t> </a:t>
            </a:r>
            <a:r>
              <a:rPr lang="en-US" sz="3000" dirty="0" err="1" smtClean="0"/>
              <a:t>payung</a:t>
            </a:r>
            <a:r>
              <a:rPr lang="en-US" sz="3000" dirty="0" smtClean="0"/>
              <a:t> yang </a:t>
            </a:r>
            <a:r>
              <a:rPr lang="en-US" sz="3000" dirty="0" err="1" smtClean="0"/>
              <a:t>melibatkan</a:t>
            </a:r>
            <a:r>
              <a:rPr lang="en-US" sz="3000" dirty="0" smtClean="0"/>
              <a:t> </a:t>
            </a:r>
            <a:r>
              <a:rPr lang="en-US" sz="3000" dirty="0" err="1" smtClean="0"/>
              <a:t>semua</a:t>
            </a:r>
            <a:r>
              <a:rPr lang="en-US" sz="3000" dirty="0" smtClean="0"/>
              <a:t> </a:t>
            </a:r>
            <a:r>
              <a:rPr lang="en-US" sz="3000" dirty="0" err="1" smtClean="0"/>
              <a:t>dosen</a:t>
            </a:r>
            <a:r>
              <a:rPr lang="en-US" sz="3000" dirty="0" smtClean="0"/>
              <a:t>.</a:t>
            </a:r>
          </a:p>
          <a:p>
            <a:pPr lvl="1"/>
            <a:r>
              <a:rPr lang="en-US" sz="3000" dirty="0" err="1"/>
              <a:t>Mendukung</a:t>
            </a:r>
            <a:r>
              <a:rPr lang="en-US" sz="3000" dirty="0"/>
              <a:t> </a:t>
            </a:r>
            <a:r>
              <a:rPr lang="en-US" sz="3000" dirty="0" err="1"/>
              <a:t>pengembangan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 smtClean="0"/>
              <a:t>penyebaran</a:t>
            </a:r>
            <a:r>
              <a:rPr lang="en-US" sz="3000" dirty="0"/>
              <a:t> </a:t>
            </a:r>
            <a:r>
              <a:rPr lang="en-US" sz="3000" dirty="0" err="1" smtClean="0"/>
              <a:t>topik</a:t>
            </a:r>
            <a:r>
              <a:rPr lang="en-US" sz="3000" dirty="0" smtClean="0"/>
              <a:t> </a:t>
            </a:r>
            <a:r>
              <a:rPr lang="en-US" sz="3000" dirty="0" err="1" smtClean="0"/>
              <a:t>unggulan</a:t>
            </a:r>
            <a:r>
              <a:rPr lang="en-US" sz="3000" dirty="0" smtClean="0"/>
              <a:t> di </a:t>
            </a:r>
            <a:r>
              <a:rPr lang="en-US" sz="3000" dirty="0" err="1" smtClean="0"/>
              <a:t>Departemen</a:t>
            </a:r>
            <a:r>
              <a:rPr lang="en-US" sz="3000" dirty="0" smtClean="0"/>
              <a:t> </a:t>
            </a:r>
            <a:r>
              <a:rPr lang="en-US" sz="3000" dirty="0" err="1" smtClean="0"/>
              <a:t>Fisiologi</a:t>
            </a:r>
            <a:r>
              <a:rPr lang="en-US" sz="3000" dirty="0" smtClean="0"/>
              <a:t> (</a:t>
            </a:r>
            <a:r>
              <a:rPr lang="en-US" sz="3000" dirty="0" err="1" smtClean="0"/>
              <a:t>contohnya</a:t>
            </a:r>
            <a:r>
              <a:rPr lang="en-US" sz="3000" dirty="0" smtClean="0"/>
              <a:t> </a:t>
            </a:r>
            <a:r>
              <a:rPr lang="en-US" sz="3000" dirty="0" err="1" smtClean="0"/>
              <a:t>stereologi</a:t>
            </a:r>
            <a:r>
              <a:rPr lang="en-US" sz="3000" dirty="0" smtClean="0"/>
              <a:t>) </a:t>
            </a:r>
            <a:r>
              <a:rPr lang="en-US" sz="3000" dirty="0" err="1" smtClean="0"/>
              <a:t>untuk</a:t>
            </a:r>
            <a:r>
              <a:rPr lang="en-US" sz="3000" dirty="0" smtClean="0"/>
              <a:t> </a:t>
            </a:r>
            <a:r>
              <a:rPr lang="en-US" sz="3000" dirty="0" err="1" smtClean="0"/>
              <a:t>menjadi</a:t>
            </a:r>
            <a:r>
              <a:rPr lang="en-US" sz="3000" dirty="0" smtClean="0"/>
              <a:t> </a:t>
            </a:r>
            <a:r>
              <a:rPr lang="en-US" sz="3000" dirty="0" err="1" smtClean="0"/>
              <a:t>pusat</a:t>
            </a:r>
            <a:r>
              <a:rPr lang="en-US" sz="3000" dirty="0" smtClean="0"/>
              <a:t> </a:t>
            </a:r>
            <a:r>
              <a:rPr lang="en-US" sz="3000" dirty="0" err="1" smtClean="0"/>
              <a:t>rujukan</a:t>
            </a:r>
            <a:r>
              <a:rPr lang="en-US" sz="3000" dirty="0" smtClean="0"/>
              <a:t> </a:t>
            </a:r>
            <a:r>
              <a:rPr lang="en-US" sz="3000" dirty="0"/>
              <a:t>di Indonesia. </a:t>
            </a: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1686229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200" dirty="0" err="1"/>
              <a:t>Mendorong</a:t>
            </a:r>
            <a:r>
              <a:rPr lang="en-US" sz="3200" dirty="0"/>
              <a:t> </a:t>
            </a:r>
            <a:r>
              <a:rPr lang="en-US" sz="3200" dirty="0" err="1"/>
              <a:t>staf</a:t>
            </a:r>
            <a:r>
              <a:rPr lang="en-US" sz="3200" dirty="0"/>
              <a:t> </a:t>
            </a:r>
            <a:r>
              <a:rPr lang="en-US" sz="3200" dirty="0" err="1"/>
              <a:t>pendidik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mengurus</a:t>
            </a:r>
            <a:r>
              <a:rPr lang="en-US" sz="3200" dirty="0"/>
              <a:t> </a:t>
            </a:r>
            <a:r>
              <a:rPr lang="en-US" sz="3200" dirty="0" err="1"/>
              <a:t>kenaikan</a:t>
            </a:r>
            <a:r>
              <a:rPr lang="en-US" sz="3200" dirty="0"/>
              <a:t> </a:t>
            </a:r>
            <a:r>
              <a:rPr lang="en-US" sz="3200" dirty="0" err="1" smtClean="0"/>
              <a:t>pangkat</a:t>
            </a:r>
            <a:r>
              <a:rPr lang="en-US" sz="3200" dirty="0" smtClean="0"/>
              <a:t> </a:t>
            </a:r>
            <a:r>
              <a:rPr lang="en-US" sz="3200" dirty="0" err="1" smtClean="0"/>
              <a:t>hingga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 </a:t>
            </a:r>
            <a:r>
              <a:rPr lang="en-US" sz="3200" dirty="0" err="1" smtClean="0"/>
              <a:t>jenjang</a:t>
            </a:r>
            <a:r>
              <a:rPr lang="en-US" sz="3200" dirty="0" smtClean="0"/>
              <a:t> </a:t>
            </a:r>
            <a:r>
              <a:rPr lang="en-US" sz="3200" dirty="0" err="1" smtClean="0"/>
              <a:t>profesorship</a:t>
            </a:r>
            <a:r>
              <a:rPr lang="en-US" sz="3200" dirty="0" smtClean="0"/>
              <a:t>.</a:t>
            </a:r>
            <a:endParaRPr lang="en-US" sz="3200" dirty="0"/>
          </a:p>
          <a:p>
            <a:pPr lvl="1"/>
            <a:r>
              <a:rPr lang="en-US" sz="3000" dirty="0" err="1" smtClean="0"/>
              <a:t>Mempersiapkan</a:t>
            </a:r>
            <a:r>
              <a:rPr lang="en-US" sz="3000" dirty="0" smtClean="0"/>
              <a:t> </a:t>
            </a:r>
            <a:r>
              <a:rPr lang="en-US" sz="3000" dirty="0"/>
              <a:t>SDM </a:t>
            </a:r>
            <a:r>
              <a:rPr lang="en-US" sz="3000" dirty="0" err="1"/>
              <a:t>muda</a:t>
            </a:r>
            <a:r>
              <a:rPr lang="en-US" sz="3000" dirty="0"/>
              <a:t> yang </a:t>
            </a:r>
            <a:r>
              <a:rPr lang="en-US" sz="3000" dirty="0" err="1"/>
              <a:t>paham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siap</a:t>
            </a:r>
            <a:r>
              <a:rPr lang="en-US" sz="3000" dirty="0"/>
              <a:t> </a:t>
            </a:r>
            <a:r>
              <a:rPr lang="en-US" sz="3000" dirty="0" err="1"/>
              <a:t>meneruskan</a:t>
            </a:r>
            <a:r>
              <a:rPr lang="en-US" sz="3000" dirty="0"/>
              <a:t> </a:t>
            </a:r>
            <a:r>
              <a:rPr lang="en-US" sz="3000" dirty="0" err="1"/>
              <a:t>langkah</a:t>
            </a:r>
            <a:r>
              <a:rPr lang="en-US" sz="3000" dirty="0"/>
              <a:t> </a:t>
            </a:r>
            <a:r>
              <a:rPr lang="en-US" sz="3000" dirty="0" err="1"/>
              <a:t>strategis</a:t>
            </a:r>
            <a:endParaRPr lang="en-US" sz="3000" dirty="0"/>
          </a:p>
          <a:p>
            <a:pPr lvl="1"/>
            <a:r>
              <a:rPr lang="en-US" sz="3000" dirty="0" err="1"/>
              <a:t>Menjalin</a:t>
            </a:r>
            <a:r>
              <a:rPr lang="en-US" sz="3000" dirty="0"/>
              <a:t> </a:t>
            </a:r>
            <a:r>
              <a:rPr lang="en-US" sz="3000" dirty="0" err="1"/>
              <a:t>kemitraan</a:t>
            </a:r>
            <a:r>
              <a:rPr lang="en-US" sz="3000" dirty="0"/>
              <a:t> </a:t>
            </a:r>
            <a:r>
              <a:rPr lang="en-US" sz="3000" dirty="0" err="1"/>
              <a:t>strategis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pihak</a:t>
            </a:r>
            <a:r>
              <a:rPr lang="en-US" sz="3000" dirty="0"/>
              <a:t> lain </a:t>
            </a:r>
            <a:r>
              <a:rPr lang="en-US" sz="3000" dirty="0" err="1"/>
              <a:t>baik</a:t>
            </a:r>
            <a:r>
              <a:rPr lang="en-US" sz="3000" dirty="0"/>
              <a:t> internal </a:t>
            </a:r>
            <a:r>
              <a:rPr lang="en-US" sz="3000" dirty="0" err="1"/>
              <a:t>lingkungan</a:t>
            </a:r>
            <a:r>
              <a:rPr lang="en-US" sz="3000" dirty="0"/>
              <a:t> FK </a:t>
            </a:r>
            <a:r>
              <a:rPr lang="en-US" sz="3000" dirty="0" err="1"/>
              <a:t>dan</a:t>
            </a:r>
            <a:r>
              <a:rPr lang="en-US" sz="3000" dirty="0"/>
              <a:t> UGM </a:t>
            </a:r>
            <a:r>
              <a:rPr lang="en-US" sz="3000" dirty="0" err="1"/>
              <a:t>pada</a:t>
            </a:r>
            <a:r>
              <a:rPr lang="en-US" sz="3000" dirty="0"/>
              <a:t> </a:t>
            </a:r>
            <a:r>
              <a:rPr lang="en-US" sz="3000" dirty="0" err="1"/>
              <a:t>umumnya</a:t>
            </a:r>
            <a:r>
              <a:rPr lang="en-US" sz="3000" dirty="0"/>
              <a:t> </a:t>
            </a:r>
            <a:r>
              <a:rPr lang="en-US" sz="3000" dirty="0" err="1"/>
              <a:t>maupun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pihak</a:t>
            </a:r>
            <a:r>
              <a:rPr lang="en-US" sz="3000" dirty="0"/>
              <a:t> </a:t>
            </a:r>
            <a:r>
              <a:rPr lang="en-US" sz="3000" dirty="0" err="1"/>
              <a:t>eksternal</a:t>
            </a:r>
            <a:r>
              <a:rPr lang="en-US" sz="3000" dirty="0"/>
              <a:t> </a:t>
            </a:r>
            <a:r>
              <a:rPr lang="en-US" sz="3000" dirty="0" err="1"/>
              <a:t>yaitu</a:t>
            </a:r>
            <a:r>
              <a:rPr lang="en-US" sz="3000" dirty="0"/>
              <a:t> </a:t>
            </a:r>
            <a:r>
              <a:rPr lang="en-US" sz="3000" dirty="0" err="1"/>
              <a:t>industri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masyarakat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149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000" dirty="0" err="1" smtClean="0"/>
              <a:t>Meningkatkan</a:t>
            </a:r>
            <a:r>
              <a:rPr lang="en-US" sz="3000" dirty="0" smtClean="0"/>
              <a:t> </a:t>
            </a:r>
            <a:r>
              <a:rPr lang="en-US" sz="3000" dirty="0" err="1" smtClean="0"/>
              <a:t>daya</a:t>
            </a:r>
            <a:r>
              <a:rPr lang="en-US" sz="3000" dirty="0" smtClean="0"/>
              <a:t> </a:t>
            </a:r>
            <a:r>
              <a:rPr lang="en-US" sz="3000" dirty="0" err="1" smtClean="0"/>
              <a:t>saing</a:t>
            </a:r>
            <a:r>
              <a:rPr lang="en-US" sz="3000" dirty="0" smtClean="0"/>
              <a:t> </a:t>
            </a:r>
            <a:r>
              <a:rPr lang="en-US" sz="3000" dirty="0" err="1" smtClean="0"/>
              <a:t>terutama</a:t>
            </a:r>
            <a:r>
              <a:rPr lang="en-US" sz="3000" dirty="0" smtClean="0"/>
              <a:t> di </a:t>
            </a:r>
            <a:r>
              <a:rPr lang="en-US" sz="3000" dirty="0" err="1" smtClean="0"/>
              <a:t>bidang</a:t>
            </a:r>
            <a:r>
              <a:rPr lang="en-US" sz="3000" dirty="0" smtClean="0"/>
              <a:t> </a:t>
            </a:r>
            <a:r>
              <a:rPr lang="en-US" sz="3000" dirty="0" err="1" smtClean="0"/>
              <a:t>penelitian</a:t>
            </a:r>
            <a:endParaRPr lang="en-US" sz="3000" dirty="0" smtClean="0"/>
          </a:p>
          <a:p>
            <a:pPr lvl="1"/>
            <a:r>
              <a:rPr lang="en-US" sz="3000" dirty="0" err="1" smtClean="0"/>
              <a:t>Mempersiapkan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mendorong</a:t>
            </a:r>
            <a:r>
              <a:rPr lang="en-US" sz="3000" dirty="0" smtClean="0"/>
              <a:t> </a:t>
            </a:r>
            <a:r>
              <a:rPr lang="en-US" sz="3000" dirty="0" err="1" smtClean="0"/>
              <a:t>peningkatan</a:t>
            </a:r>
            <a:r>
              <a:rPr lang="en-US" sz="3000" dirty="0" smtClean="0"/>
              <a:t> </a:t>
            </a:r>
            <a:r>
              <a:rPr lang="en-US" sz="3000" dirty="0" err="1" smtClean="0"/>
              <a:t>kemampuan</a:t>
            </a:r>
            <a:r>
              <a:rPr lang="en-US" sz="3000" dirty="0" smtClean="0"/>
              <a:t> para supporting </a:t>
            </a:r>
            <a:r>
              <a:rPr lang="en-US" sz="3000" dirty="0" err="1" smtClean="0"/>
              <a:t>staf</a:t>
            </a:r>
            <a:r>
              <a:rPr lang="en-US" sz="3000" dirty="0" smtClean="0"/>
              <a:t> di </a:t>
            </a:r>
            <a:r>
              <a:rPr lang="en-US" sz="3000" dirty="0" err="1" smtClean="0"/>
              <a:t>Departemen</a:t>
            </a:r>
            <a:r>
              <a:rPr lang="en-US" sz="3000" dirty="0" smtClean="0"/>
              <a:t> </a:t>
            </a:r>
            <a:r>
              <a:rPr lang="en-US" sz="3000" dirty="0" err="1" smtClean="0"/>
              <a:t>Fisiologi</a:t>
            </a:r>
            <a:endParaRPr lang="en-US" sz="3000" dirty="0" smtClean="0"/>
          </a:p>
          <a:p>
            <a:pPr lvl="1"/>
            <a:r>
              <a:rPr lang="en-US" sz="3200" dirty="0" err="1"/>
              <a:t>Meningkatkan</a:t>
            </a:r>
            <a:r>
              <a:rPr lang="en-US" sz="3200" dirty="0"/>
              <a:t> </a:t>
            </a:r>
            <a:r>
              <a:rPr lang="en-US" sz="3200" dirty="0" err="1"/>
              <a:t>nilai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karya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layanan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akademis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non </a:t>
            </a:r>
            <a:r>
              <a:rPr lang="en-US" sz="3200" dirty="0" err="1"/>
              <a:t>akademis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rangka</a:t>
            </a:r>
            <a:r>
              <a:rPr lang="en-US" sz="3200" dirty="0"/>
              <a:t> </a:t>
            </a:r>
            <a:r>
              <a:rPr lang="en-US" sz="3200" dirty="0" err="1"/>
              <a:t>menarik</a:t>
            </a:r>
            <a:r>
              <a:rPr lang="en-US" sz="3200" dirty="0"/>
              <a:t> </a:t>
            </a:r>
            <a:r>
              <a:rPr lang="en-US" sz="3200" dirty="0" err="1"/>
              <a:t>minat</a:t>
            </a:r>
            <a:r>
              <a:rPr lang="en-US" sz="3200" dirty="0"/>
              <a:t> </a:t>
            </a:r>
            <a:r>
              <a:rPr lang="en-US" sz="3200" dirty="0" err="1"/>
              <a:t>pihak</a:t>
            </a:r>
            <a:r>
              <a:rPr lang="en-US" sz="3200" dirty="0"/>
              <a:t> </a:t>
            </a:r>
            <a:r>
              <a:rPr lang="en-US" sz="3200" dirty="0" err="1"/>
              <a:t>eksternal</a:t>
            </a:r>
            <a:r>
              <a:rPr lang="en-US" sz="3200" dirty="0"/>
              <a:t> di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tridharma</a:t>
            </a:r>
            <a:r>
              <a:rPr lang="en-US" sz="3200" dirty="0"/>
              <a:t> PT.</a:t>
            </a:r>
          </a:p>
          <a:p>
            <a:pPr lvl="1"/>
            <a:endParaRPr lang="en-US" sz="3000" dirty="0" smtClean="0"/>
          </a:p>
          <a:p>
            <a:pPr lvl="1"/>
            <a:endParaRPr lang="en-US" sz="3000" dirty="0" smtClean="0"/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91357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Membuka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masukan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(stakeholder).</a:t>
            </a:r>
          </a:p>
          <a:p>
            <a:pPr lvl="1"/>
            <a:r>
              <a:rPr lang="en-US" sz="4000" dirty="0" err="1" smtClean="0"/>
              <a:t>Mengkondisikan</a:t>
            </a:r>
            <a:r>
              <a:rPr lang="en-US" sz="4000" dirty="0" smtClean="0"/>
              <a:t> </a:t>
            </a:r>
            <a:r>
              <a:rPr lang="en-US" sz="4000" dirty="0" err="1"/>
              <a:t>terciptanya</a:t>
            </a:r>
            <a:r>
              <a:rPr lang="en-US" sz="4000" dirty="0"/>
              <a:t> </a:t>
            </a:r>
            <a:r>
              <a:rPr lang="en-US" sz="4000" dirty="0" err="1"/>
              <a:t>institusi</a:t>
            </a:r>
            <a:r>
              <a:rPr lang="en-US" sz="4000" dirty="0"/>
              <a:t> yang professional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menerapkan</a:t>
            </a:r>
            <a:r>
              <a:rPr lang="en-US" sz="4000" dirty="0"/>
              <a:t> </a:t>
            </a:r>
            <a:r>
              <a:rPr lang="en-US" sz="4000" dirty="0" err="1"/>
              <a:t>aturan</a:t>
            </a:r>
            <a:r>
              <a:rPr lang="en-US" sz="4000" dirty="0"/>
              <a:t> </a:t>
            </a:r>
            <a:r>
              <a:rPr lang="en-US" sz="4000" dirty="0" err="1"/>
              <a:t>etika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perilaku</a:t>
            </a:r>
            <a:r>
              <a:rPr lang="en-US" sz="4000" dirty="0"/>
              <a:t> yang </a:t>
            </a:r>
            <a:r>
              <a:rPr lang="en-US" sz="4000" dirty="0" err="1"/>
              <a:t>berlaku</a:t>
            </a:r>
            <a:r>
              <a:rPr lang="en-US" sz="4000" dirty="0"/>
              <a:t>, </a:t>
            </a:r>
            <a:r>
              <a:rPr lang="en-US" sz="4000" dirty="0" err="1"/>
              <a:t>dan</a:t>
            </a:r>
            <a:r>
              <a:rPr lang="en-US" sz="4000" dirty="0"/>
              <a:t>  </a:t>
            </a:r>
            <a:r>
              <a:rPr lang="en-US" sz="4000" dirty="0" err="1"/>
              <a:t>melibatkan</a:t>
            </a:r>
            <a:r>
              <a:rPr lang="en-US" sz="4000" dirty="0"/>
              <a:t> </a:t>
            </a:r>
            <a:r>
              <a:rPr lang="en-US" sz="4000" dirty="0" err="1"/>
              <a:t>komite</a:t>
            </a:r>
            <a:r>
              <a:rPr lang="en-US" sz="4000" dirty="0"/>
              <a:t> </a:t>
            </a:r>
            <a:r>
              <a:rPr lang="en-US" sz="4000" dirty="0" err="1"/>
              <a:t>perilaku</a:t>
            </a:r>
            <a:r>
              <a:rPr lang="en-US" sz="4000" dirty="0"/>
              <a:t> professional </a:t>
            </a:r>
            <a:r>
              <a:rPr lang="en-US" sz="4000" dirty="0" err="1"/>
              <a:t>jika</a:t>
            </a:r>
            <a:r>
              <a:rPr lang="en-US" sz="4000" dirty="0"/>
              <a:t> </a:t>
            </a:r>
            <a:r>
              <a:rPr lang="en-US" sz="4000" dirty="0" err="1"/>
              <a:t>diperlukan</a:t>
            </a:r>
            <a:r>
              <a:rPr lang="en-US" sz="4000" dirty="0"/>
              <a:t>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988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lvl="1"/>
            <a:r>
              <a:rPr lang="fi-FI" sz="2400"/>
              <a:t>Nilai-nilai Pancasila meliputi nilai-nilai ke Tuhanan, kemanusiaan, persatuan, kerakyatan, dan keadilan. </a:t>
            </a:r>
            <a:endParaRPr lang="en-US" sz="2000"/>
          </a:p>
          <a:p>
            <a:pPr lvl="1"/>
            <a:r>
              <a:rPr lang="fi-FI" sz="2400"/>
              <a:t>Nilai-nilai keilmuan meliputi nilai universalitas dan objektivitas ilmu, kebebasan akademik dan mimbar akademik, penghargaan atas kenyataan dan kebenaran guna keadaban, kemanfaatan dan kebahagiaan</a:t>
            </a:r>
            <a:endParaRPr lang="en-US" sz="2000"/>
          </a:p>
          <a:p>
            <a:pPr lvl="1"/>
            <a:r>
              <a:rPr lang="fi-FI" sz="2400"/>
              <a:t>Nilai-nilai kebudayaan meliputi nasionalisme, toleransi, hak asasi manusia, dan keragaman. </a:t>
            </a:r>
            <a:endParaRPr lang="en-US" sz="2000"/>
          </a:p>
          <a:p>
            <a:pPr lvl="1"/>
            <a:r>
              <a:rPr lang="id-ID" sz="2800" smtClean="0"/>
              <a:t>Nilai-nilai </a:t>
            </a:r>
            <a:r>
              <a:rPr lang="id-ID" sz="2800"/>
              <a:t>Etik</a:t>
            </a:r>
            <a:r>
              <a:rPr lang="en-US" sz="2800"/>
              <a:t>a</a:t>
            </a:r>
            <a:r>
              <a:rPr lang="id-ID" sz="2800"/>
              <a:t> dan profesionalisme</a:t>
            </a:r>
            <a:r>
              <a:rPr lang="en-US" sz="2800"/>
              <a:t> meliputi etika pendidikan dan penelitia, serta etika profesi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3200"/>
              <a:t>Menjadi departemen yang merupakan bagian dari Fakultas Kedokteran Universitas Gadjah Mada yang dikenal secara internasional, yang inovatif dan unggul, serta senantiasa mengabdi pada kepentingan bangsa dan kemanusiaan dijiwai nilai-nilai budaya bangsa berdasarkan Pancasila</a:t>
            </a: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 anchor="ctr"/>
          <a:lstStyle/>
          <a:p>
            <a:r>
              <a:rPr lang="id-ID"/>
              <a:t>Meningkatkan status kesehatan masyarakat melalui  kegiatan  pendidikan, penelitian, pengabdian, dan  pelayanan yang unggul, berlandaskan kearifan lokal, etika, profesionalisme dan keilmuan berbasis bukti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400"/>
              <a:t>Menerapkan keilmuan berbasis bukti dalam pengambilan keputusan ilmiah dan manajerial.</a:t>
            </a:r>
          </a:p>
          <a:p>
            <a:pPr lvl="0"/>
            <a:r>
              <a:rPr lang="en-US" sz="2400"/>
              <a:t>Menciptakan atmosfer akademik dan kerja yang kondusif untuk  melayani mahasiswa, dosen, staf kependidikan dan masyarakat secara bermartabat.</a:t>
            </a:r>
          </a:p>
          <a:p>
            <a:pPr lvl="0"/>
            <a:r>
              <a:rPr lang="en-US" sz="2400"/>
              <a:t>Meningkatkan integritas, transparansi dan akuntabilitas tata kelola dan manajemen</a:t>
            </a:r>
          </a:p>
          <a:p>
            <a:pPr lvl="0"/>
            <a:r>
              <a:rPr lang="en-US" sz="2400"/>
              <a:t>Membangun kemitraan dan kerjasama pihak yang berkepentingan.</a:t>
            </a:r>
          </a:p>
          <a:p>
            <a:pPr lvl="0"/>
            <a:r>
              <a:rPr lang="en-US" sz="2400"/>
              <a:t>M</a:t>
            </a:r>
            <a:r>
              <a:rPr lang="id-ID" sz="2400"/>
              <a:t>engutamakan </a:t>
            </a:r>
            <a:r>
              <a:rPr lang="en-US" sz="2400"/>
              <a:t>prinsip etika dan </a:t>
            </a:r>
            <a:r>
              <a:rPr lang="id-ID" sz="2400"/>
              <a:t>profesionalisme</a:t>
            </a:r>
            <a:r>
              <a:rPr lang="en-US" sz="2400"/>
              <a:t>, dosen dan mahasiswa</a:t>
            </a:r>
            <a:r>
              <a:rPr lang="id-ID" sz="2400"/>
              <a:t>, </a:t>
            </a:r>
            <a:r>
              <a:rPr lang="en-US" sz="2400"/>
              <a:t>dilandasi jiwa </a:t>
            </a:r>
            <a:r>
              <a:rPr lang="id-ID" sz="2400"/>
              <a:t>kepemimpinan dan semangat kerjasama tim</a:t>
            </a:r>
            <a:r>
              <a:rPr lang="en-US" sz="2400"/>
              <a:t> yang mengakar.</a:t>
            </a:r>
          </a:p>
          <a:p>
            <a:pPr lvl="0"/>
            <a:r>
              <a:rPr lang="en-US" sz="2400"/>
              <a:t>Melakukan adaptasi dan perbaikan mutu berkelanjutan melalui evaluasi diri dan kaji banding.</a:t>
            </a:r>
          </a:p>
          <a:p>
            <a:pPr lvl="0"/>
            <a:r>
              <a:rPr lang="en-US" sz="2400"/>
              <a:t>Memberikan sumbangan-sumbangan pemikiran dalam berbagai isu yang terjadi di tingkat nasional dan internasional.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r>
              <a:rPr lang="en-US" sz="2400"/>
              <a:t>Menjadikan Departemen Fisiologi FKKMK UGM sebagai institusi yang inovatif dan unggul melalui:</a:t>
            </a:r>
          </a:p>
          <a:p>
            <a:pPr lvl="1"/>
            <a:r>
              <a:rPr lang="en-US" sz="2400"/>
              <a:t>Pendidikan tinggi Kedokteran dan Kesehatan yang berkualitas dalam rangka menghasilkan lulusan yang unggul dan kompeten;</a:t>
            </a:r>
          </a:p>
          <a:p>
            <a:pPr lvl="1"/>
            <a:r>
              <a:rPr lang="en-US" sz="2400"/>
              <a:t>Produk penelitian kedokteran dan kesehatan yang menjadi rujukan nasional yang berwawasan lingkungan dan responsive terhadap permasalahan masyarakat, bangsa dan negara;</a:t>
            </a:r>
          </a:p>
          <a:p>
            <a:pPr lvl="1"/>
            <a:r>
              <a:rPr lang="en-US" sz="2400"/>
              <a:t>Pengabdian masyarakat yang mampu mendorong kemandirian dan kesejahteraan masyarakat secara berkelanjutan;</a:t>
            </a:r>
          </a:p>
          <a:p>
            <a:pPr lvl="1"/>
            <a:r>
              <a:rPr lang="en-US" sz="2400"/>
              <a:t>Tata kelola Departemen Fisiologi FK UGM sebagai bagian dari UGM yang berkeadilan, transparan, partisipatif, akuntabel, dan terintegrasi antar bidang guna menunjang efektifitas dan efisiensi pemanfaatan sumberdaya;</a:t>
            </a:r>
          </a:p>
          <a:p>
            <a:pPr lvl="1"/>
            <a:r>
              <a:rPr lang="en-US" sz="2400"/>
              <a:t>Kerjasama yang strategis, sinergis dan berkelanjutan dengan para mitra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pPr lvl="1"/>
            <a:r>
              <a:rPr lang="en-US" sz="2000"/>
              <a:t>Kampus sehat (</a:t>
            </a:r>
            <a:r>
              <a:rPr lang="en-US" sz="2000" i="1"/>
              <a:t>health promoting campus</a:t>
            </a:r>
            <a:r>
              <a:rPr lang="en-US" sz="2000"/>
              <a:t>) ---- pelaksanaan di th. 2018-2022</a:t>
            </a:r>
            <a:endParaRPr lang="en-US" sz="1800"/>
          </a:p>
          <a:p>
            <a:pPr lvl="1"/>
            <a:r>
              <a:rPr lang="en-US" sz="2000"/>
              <a:t>Bahan ajar/teknologi pendidikan dikembangkan tiap Departemen sesuai area unggulan masing-masing---- pelaksanaan di th 2018-2022</a:t>
            </a:r>
            <a:endParaRPr lang="en-US" sz="1800"/>
          </a:p>
          <a:p>
            <a:pPr lvl="1"/>
            <a:r>
              <a:rPr lang="en-US" sz="2000" i="1"/>
              <a:t>Communities of Practices </a:t>
            </a:r>
            <a:r>
              <a:rPr lang="en-US" sz="2000"/>
              <a:t>dikembangkan dan dikelola oleh tiap departemen— pelaksanaan di th 2018-2022</a:t>
            </a:r>
            <a:endParaRPr lang="en-US" sz="1800"/>
          </a:p>
          <a:p>
            <a:pPr lvl="1"/>
            <a:r>
              <a:rPr lang="en-US" sz="2000"/>
              <a:t>Unit </a:t>
            </a:r>
            <a:r>
              <a:rPr lang="en-US" sz="2000" i="1"/>
              <a:t>social-entrepeneurship </a:t>
            </a:r>
            <a:r>
              <a:rPr lang="en-US" sz="2000"/>
              <a:t>berkembang dengan melibatkan mahasiswa dan alumni ---- pelaksanaan di th 2019-2022</a:t>
            </a:r>
            <a:endParaRPr lang="en-US" sz="1800"/>
          </a:p>
          <a:p>
            <a:pPr lvl="1"/>
            <a:r>
              <a:rPr lang="en-US" sz="2000"/>
              <a:t>Pelayanan-pelayanan kesehatan unggulan dikembangkan berbasis riset— pelaksanaan di th 2018-2022</a:t>
            </a:r>
            <a:endParaRPr lang="en-US" sz="1800"/>
          </a:p>
          <a:p>
            <a:pPr lvl="1"/>
            <a:r>
              <a:rPr lang="en-US" sz="2000"/>
              <a:t>Kemitraan-kemitraan strategis sebagai platform pengembangan dan hilirisasi produk riset ---- pelaksanaan di th 2019-2022</a:t>
            </a:r>
            <a:endParaRPr lang="en-US" sz="1800"/>
          </a:p>
          <a:p>
            <a:pPr lvl="1"/>
            <a:r>
              <a:rPr lang="en-US" sz="2000"/>
              <a:t>Peluasan desa-desa binaan CFHC didukung pendanaan</a:t>
            </a:r>
            <a:r>
              <a:rPr lang="en-US" sz="2000" b="1"/>
              <a:t> </a:t>
            </a:r>
            <a:r>
              <a:rPr lang="en-US" sz="2000"/>
              <a:t>kreatif--- pelaksanaan di th </a:t>
            </a:r>
            <a:r>
              <a:rPr lang="en-US" sz="2000" smtClean="0"/>
              <a:t>2019-2-022</a:t>
            </a:r>
          </a:p>
          <a:p>
            <a:pPr lvl="1"/>
            <a:r>
              <a:rPr lang="en-US" sz="2000" smtClean="0"/>
              <a:t>Pengabdian </a:t>
            </a:r>
            <a:r>
              <a:rPr lang="en-US" sz="2000"/>
              <a:t>masyarakat berbasis riset unggulan----- pelaksanaan di th 2018-2022</a:t>
            </a:r>
            <a:endParaRPr lang="en-US" sz="1800"/>
          </a:p>
          <a:p>
            <a:r>
              <a:rPr lang="en-US" sz="4400"/>
              <a:t> 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 II. </a:t>
            </a:r>
            <a:r>
              <a:rPr lang="en-US" dirty="0" err="1" smtClean="0"/>
              <a:t>Kondisi</a:t>
            </a:r>
            <a:r>
              <a:rPr lang="en-US" dirty="0" smtClean="0"/>
              <a:t> internal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err="1" smtClean="0"/>
              <a:t>Kekuatan</a:t>
            </a:r>
            <a:r>
              <a:rPr lang="en-US" sz="3000" dirty="0" smtClean="0"/>
              <a:t> : </a:t>
            </a:r>
          </a:p>
          <a:p>
            <a:pPr lvl="1"/>
            <a:r>
              <a:rPr lang="en-US" sz="3000" dirty="0" smtClean="0"/>
              <a:t>SDM : </a:t>
            </a:r>
            <a:r>
              <a:rPr lang="en-US" sz="3000" dirty="0" err="1" smtClean="0"/>
              <a:t>banyak</a:t>
            </a:r>
            <a:r>
              <a:rPr lang="en-US" sz="3000" dirty="0" smtClean="0"/>
              <a:t> yang S-3</a:t>
            </a:r>
          </a:p>
          <a:p>
            <a:pPr lvl="1"/>
            <a:r>
              <a:rPr lang="en-US" sz="3000" dirty="0" smtClean="0"/>
              <a:t>Juga </a:t>
            </a:r>
            <a:r>
              <a:rPr lang="en-US" sz="3000" dirty="0" err="1" smtClean="0"/>
              <a:t>sebagai</a:t>
            </a:r>
            <a:r>
              <a:rPr lang="en-US" sz="3000" dirty="0" smtClean="0"/>
              <a:t> </a:t>
            </a:r>
            <a:r>
              <a:rPr lang="en-US" sz="3000" dirty="0" err="1" smtClean="0"/>
              <a:t>minat</a:t>
            </a:r>
            <a:r>
              <a:rPr lang="en-US" sz="3000" dirty="0" smtClean="0"/>
              <a:t> di S-2</a:t>
            </a:r>
          </a:p>
          <a:p>
            <a:pPr lvl="1"/>
            <a:r>
              <a:rPr lang="en-US" sz="3000" dirty="0" err="1" smtClean="0"/>
              <a:t>Punya</a:t>
            </a:r>
            <a:r>
              <a:rPr lang="en-US" sz="3000" dirty="0" smtClean="0"/>
              <a:t> </a:t>
            </a:r>
            <a:r>
              <a:rPr lang="en-US" sz="3000" dirty="0" err="1" smtClean="0"/>
              <a:t>beberapa</a:t>
            </a:r>
            <a:r>
              <a:rPr lang="en-US" sz="3000" dirty="0" smtClean="0"/>
              <a:t> </a:t>
            </a:r>
            <a:r>
              <a:rPr lang="en-US" sz="3000" dirty="0" err="1" smtClean="0"/>
              <a:t>keahlian</a:t>
            </a:r>
            <a:r>
              <a:rPr lang="en-US" sz="3000" dirty="0" smtClean="0"/>
              <a:t> </a:t>
            </a:r>
            <a:r>
              <a:rPr lang="en-US" sz="3000" dirty="0" err="1" smtClean="0"/>
              <a:t>unik</a:t>
            </a:r>
            <a:r>
              <a:rPr lang="en-US" sz="3000" dirty="0" smtClean="0"/>
              <a:t> : exercise, </a:t>
            </a:r>
            <a:r>
              <a:rPr lang="en-US" sz="3000" dirty="0" err="1" smtClean="0"/>
              <a:t>stereologi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kultur</a:t>
            </a:r>
            <a:endParaRPr lang="en-US" sz="3000" dirty="0" smtClean="0"/>
          </a:p>
          <a:p>
            <a:pPr lvl="1"/>
            <a:r>
              <a:rPr lang="en-US" sz="3000" dirty="0" err="1" smtClean="0"/>
              <a:t>keanggotaan</a:t>
            </a:r>
            <a:r>
              <a:rPr lang="en-US" sz="3000" dirty="0" smtClean="0"/>
              <a:t> IAIFI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89004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17584</TotalTime>
  <Words>835</Words>
  <Application>Microsoft Macintosh PowerPoint</Application>
  <PresentationFormat>Widescreen</PresentationFormat>
  <Paragraphs>91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Calibri Light</vt:lpstr>
      <vt:lpstr>Arial</vt:lpstr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Milestones 2018-2022</vt:lpstr>
      <vt:lpstr>Bab II. Kondisi internal</vt:lpstr>
      <vt:lpstr>Bab II. Kondisi internal</vt:lpstr>
      <vt:lpstr>Kondisi eksternal</vt:lpstr>
      <vt:lpstr>Bab II. Kondisi internal</vt:lpstr>
      <vt:lpstr>Bab III. Kebijakan strategis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Microsoft Office User</cp:lastModifiedBy>
  <cp:revision>204</cp:revision>
  <dcterms:created xsi:type="dcterms:W3CDTF">2016-10-06T12:46:54Z</dcterms:created>
  <dcterms:modified xsi:type="dcterms:W3CDTF">2017-12-04T12:52:50Z</dcterms:modified>
</cp:coreProperties>
</file>