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6"/>
  </p:notesMasterIdLst>
  <p:sldIdLst>
    <p:sldId id="435" r:id="rId2"/>
    <p:sldId id="419" r:id="rId3"/>
    <p:sldId id="424" r:id="rId4"/>
    <p:sldId id="425" r:id="rId5"/>
    <p:sldId id="426" r:id="rId6"/>
    <p:sldId id="433" r:id="rId7"/>
    <p:sldId id="427" r:id="rId8"/>
    <p:sldId id="428" r:id="rId9"/>
    <p:sldId id="429" r:id="rId10"/>
    <p:sldId id="430" r:id="rId11"/>
    <p:sldId id="431" r:id="rId12"/>
    <p:sldId id="432" r:id="rId13"/>
    <p:sldId id="434" r:id="rId14"/>
    <p:sldId id="4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23446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71447" y="1243306"/>
            <a:ext cx="889930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ILMU KESEHATAN THT-KL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ctr"/>
            <a:r>
              <a:rPr lang="en-US" sz="3600" b="1" dirty="0" smtClean="0"/>
              <a:t>BAB </a:t>
            </a:r>
            <a:r>
              <a:rPr lang="en-US" sz="3600" b="1" dirty="0"/>
              <a:t>IV</a:t>
            </a:r>
            <a:br>
              <a:rPr lang="en-US" sz="3600" b="1" dirty="0"/>
            </a:br>
            <a:r>
              <a:rPr lang="en-US" sz="3600" b="1" dirty="0"/>
              <a:t>SASARAN PROGRAM INDIKATOR</a:t>
            </a:r>
            <a:endParaRPr lang="id-ID" sz="3600" b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2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548091"/>
              </p:ext>
            </p:extLst>
          </p:nvPr>
        </p:nvGraphicFramePr>
        <p:xfrm>
          <a:off x="155849" y="1028455"/>
          <a:ext cx="11895473" cy="5395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748"/>
                <a:gridCol w="2656961"/>
                <a:gridCol w="760580"/>
                <a:gridCol w="801144"/>
                <a:gridCol w="791003"/>
                <a:gridCol w="851850"/>
                <a:gridCol w="861991"/>
                <a:gridCol w="2530196"/>
              </a:tblGrid>
              <a:tr h="417531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417531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1638008">
                <a:tc>
                  <a:txBody>
                    <a:bodyPr/>
                    <a:lstStyle/>
                    <a:p>
                      <a:pPr marL="0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Lulusan PPDS 1 tepat waktu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sebanyak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 semester</a:t>
                      </a:r>
                      <a:endParaRPr kumimoji="0" lang="id-ID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lulusan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tepat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waktu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 semester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pendampingan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tesis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pendampingan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UNAS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Maksimalisasi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DPA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22720">
                <a:tc>
                  <a:txBody>
                    <a:bodyPr/>
                    <a:lstStyle/>
                    <a:p>
                      <a:r>
                        <a:rPr lang="en-US" sz="1600" b="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Benchmarking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pusat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pusat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sejenis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 Indonesia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ASIA</a:t>
                      </a:r>
                      <a:endParaRPr lang="id-ID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benchmarking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oleh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Departemen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/Prodi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pusat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Indonesia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ASIA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MOU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Pengiriman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staf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sebagai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</a:t>
                      </a:r>
                      <a:r>
                        <a:rPr lang="en-GB" sz="1600" b="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bserver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atau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GB" sz="1600" b="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fellow 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pusat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terkait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jadwal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visitasi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pusat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menjadi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benchmarking</a:t>
                      </a:r>
                      <a:endParaRPr lang="id-ID" sz="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688121" y="140677"/>
            <a:ext cx="8088923" cy="73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Peningkatan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Kualitas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Pendidikan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531023"/>
              </p:ext>
            </p:extLst>
          </p:nvPr>
        </p:nvGraphicFramePr>
        <p:xfrm>
          <a:off x="128956" y="137502"/>
          <a:ext cx="11863753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704"/>
                <a:gridCol w="2649876"/>
                <a:gridCol w="758552"/>
                <a:gridCol w="799007"/>
                <a:gridCol w="788894"/>
                <a:gridCol w="849578"/>
                <a:gridCol w="859693"/>
                <a:gridCol w="2523449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pada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THT-KL 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Predikat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“A”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pada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Lamptkes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Penyusunan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lamptkes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Pendampingan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fakultas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dibantu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Dept. THT-KL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Mengadakan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workshop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khusus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lamptkes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Penyediaan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Wet Lab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sarana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Wet Lab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berdasarkan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THTKL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Pembuatan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proposal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dari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fakultas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sehingga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terdapat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ruangan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tersedia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koordinator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Pengadaan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pengisian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wet lab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sesuai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Pembuatan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wajib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bagi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30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258566"/>
              </p:ext>
            </p:extLst>
          </p:nvPr>
        </p:nvGraphicFramePr>
        <p:xfrm>
          <a:off x="437202" y="1377461"/>
          <a:ext cx="11322423" cy="4319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485"/>
                <a:gridCol w="2528965"/>
                <a:gridCol w="723940"/>
                <a:gridCol w="762550"/>
                <a:gridCol w="752897"/>
                <a:gridCol w="810813"/>
                <a:gridCol w="820466"/>
                <a:gridCol w="2408307"/>
              </a:tblGrid>
              <a:tr h="490475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490475"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</a:tr>
              <a:tr h="3339004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Meningkatkan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kerjasama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berbagai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pihak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alumni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serta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organisasi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pengabdian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masyarakat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yang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terkendala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terhadap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akses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pelayanan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THTKL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baik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dalam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bentuk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promosi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prevensi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maupun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terapi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id-ID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peningkatan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pengabdian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berbagai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pihak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bersama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alumni,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deprtemen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organisasi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Menambah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pihak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lain.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rencana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pengabdian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masyarakat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secara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merata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skema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alumni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jejaring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penyelenggara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id-ID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688122" y="169984"/>
            <a:ext cx="8088923" cy="73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Peningkatan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Pengabdian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Masyarakat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2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71790"/>
              </p:ext>
            </p:extLst>
          </p:nvPr>
        </p:nvGraphicFramePr>
        <p:xfrm>
          <a:off x="296526" y="1837348"/>
          <a:ext cx="1132242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485"/>
                <a:gridCol w="2528965"/>
                <a:gridCol w="723940"/>
                <a:gridCol w="762550"/>
                <a:gridCol w="752897"/>
                <a:gridCol w="810813"/>
                <a:gridCol w="820466"/>
                <a:gridCol w="2408307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Meningkatkan kapasitas dan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keterlibatan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departemen dalam hal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narasumber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dan sarana/ prasarana untuk melakukan program pengabdian masyarakat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di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jejaring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daerah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alumni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Meningkatnya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narasumber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berasal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THT-KL FK UGM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jadwal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daerah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pertemuan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alumni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bakti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sosial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Memberikan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koordinator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jejaring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alumni.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Menjadikan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center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UGM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center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penagbdian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masyarakat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5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95046" y="2192214"/>
            <a:ext cx="9190892" cy="240323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TERIMA KASIH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97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IV</a:t>
            </a:r>
            <a:br>
              <a:rPr lang="en-US" dirty="0" smtClean="0"/>
            </a:br>
            <a:r>
              <a:rPr lang="en-US" dirty="0" smtClean="0"/>
              <a:t>SASARAN PROGRAM INDIKATOR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1569"/>
            <a:ext cx="10972800" cy="441459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30032"/>
              </p:ext>
            </p:extLst>
          </p:nvPr>
        </p:nvGraphicFramePr>
        <p:xfrm>
          <a:off x="578338" y="1927144"/>
          <a:ext cx="11004061" cy="3722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4061"/>
              </a:tblGrid>
              <a:tr h="62041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TUJUAN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04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Sumber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daya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manusia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04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keuangan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Departemen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04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bidang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04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kualitas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pendidikan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041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Pengabdian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11568" y="293077"/>
            <a:ext cx="8088923" cy="73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Sumber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manusia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257960"/>
              </p:ext>
            </p:extLst>
          </p:nvPr>
        </p:nvGraphicFramePr>
        <p:xfrm>
          <a:off x="504092" y="1192579"/>
          <a:ext cx="11523786" cy="470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9204"/>
                <a:gridCol w="2573942"/>
                <a:gridCol w="736814"/>
                <a:gridCol w="776112"/>
                <a:gridCol w="766286"/>
                <a:gridCol w="825233"/>
                <a:gridCol w="835057"/>
                <a:gridCol w="2451138"/>
              </a:tblGrid>
              <a:tr h="36601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366010"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</a:tr>
              <a:tr h="391349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Dosen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mempunyai kualitas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pendidikan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spesialis konsultan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jenjang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S3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dalam waktu 5 tahun setelah kelulusan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total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staf</a:t>
                      </a: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dengan kualifikasi konsultan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Jenjang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S3 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  monitoring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evaluasi</a:t>
                      </a: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dari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bimbingan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Meningkatkan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kinerja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staf junior dalam berbagai kegiatan akademik, pelayanan maupun penelitian sub-spesialistik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521520"/>
              </p:ext>
            </p:extLst>
          </p:nvPr>
        </p:nvGraphicFramePr>
        <p:xfrm>
          <a:off x="495819" y="1063625"/>
          <a:ext cx="1132242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485"/>
                <a:gridCol w="2528965"/>
                <a:gridCol w="723940"/>
                <a:gridCol w="762550"/>
                <a:gridCol w="752897"/>
                <a:gridCol w="810813"/>
                <a:gridCol w="820466"/>
                <a:gridCol w="2408307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Indikator</a:t>
                      </a:r>
                      <a:endParaRPr lang="id-ID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dirty="0" smtClean="0"/>
                        <a:t>Target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kaderisasi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sesuai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kebutuhan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dibutuhkan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 orang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SDM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tiap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sub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ilmu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Seluruh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dapat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terisi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oleh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minimal 2 orang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SDM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spesialis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maupun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Konsultan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Membuka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magang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pada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THT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Mengevaluasi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penjurusan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Membagi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ilmiah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sesuai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Staf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pengajar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menjalani observership/ fellowship di luar negeri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Prosentasi staf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pengajar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yang pernah menjalani observership/</a:t>
                      </a: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fellowship luar negeri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mbuka</a:t>
                      </a:r>
                      <a:r>
                        <a:rPr lang="id-ID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kerjasama strategis dengan institusi luar negeri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Memberikan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insentif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biaya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selama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mengikuti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fellowship. 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4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989812"/>
              </p:ext>
            </p:extLst>
          </p:nvPr>
        </p:nvGraphicFramePr>
        <p:xfrm>
          <a:off x="117228" y="2095256"/>
          <a:ext cx="1187547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308"/>
                <a:gridCol w="2652495"/>
                <a:gridCol w="759301"/>
                <a:gridCol w="799798"/>
                <a:gridCol w="789673"/>
                <a:gridCol w="850418"/>
                <a:gridCol w="860542"/>
                <a:gridCol w="2525943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Indikator</a:t>
                      </a:r>
                      <a:endParaRPr lang="id-ID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dirty="0" smtClean="0"/>
                        <a:t>Target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institusi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perusahaan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dijawa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tengah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maupun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pulau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jawa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Meningkatnya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penawaran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institusi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perusahaan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Membuka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peluang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institusi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perusahaan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visitasi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program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bersama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keuntungan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keduabelah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pihak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promosi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kesehatan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kerjasama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perusahaan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melalui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kegiatan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alumni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wadah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promosi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922585" y="715108"/>
            <a:ext cx="8088923" cy="73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Kesehatan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Keuangan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Departemen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0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909815"/>
              </p:ext>
            </p:extLst>
          </p:nvPr>
        </p:nvGraphicFramePr>
        <p:xfrm>
          <a:off x="484095" y="1368424"/>
          <a:ext cx="11322423" cy="4141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485"/>
                <a:gridCol w="2528965"/>
                <a:gridCol w="723940"/>
                <a:gridCol w="762550"/>
                <a:gridCol w="752897"/>
                <a:gridCol w="810813"/>
                <a:gridCol w="820466"/>
                <a:gridCol w="2408307"/>
              </a:tblGrid>
              <a:tr h="493931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493931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31535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khusus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dalam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maupun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negeri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secara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rutin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khusus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dalam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negeri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tiap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tahunnya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 internal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proposal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kegiatan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berdasarkan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divisi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Laporan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kegiatan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keuangan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fakultas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kolegium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pemasukan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finasial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0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928772"/>
              </p:ext>
            </p:extLst>
          </p:nvPr>
        </p:nvGraphicFramePr>
        <p:xfrm>
          <a:off x="472372" y="840886"/>
          <a:ext cx="1132242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485"/>
                <a:gridCol w="2528965"/>
                <a:gridCol w="723940"/>
                <a:gridCol w="762550"/>
                <a:gridCol w="752897"/>
                <a:gridCol w="810813"/>
                <a:gridCol w="820466"/>
                <a:gridCol w="2408307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Indikator</a:t>
                      </a:r>
                      <a:endParaRPr lang="id-ID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dirty="0" smtClean="0"/>
                        <a:t>Target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Penerimaan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PPDS yang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berstatus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kemitraan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daerah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PPDS yang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berstatus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kemitraan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Memberikan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ikatan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dinas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berstatus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kemitraan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putra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daerah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monitoring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daerah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kepeda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pada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departemen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THT-KL 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Predikat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“A”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pada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Lamptkes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Penyusunan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lamptkes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Pendampingan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akreditasi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fakultas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dibantu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dengan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</a:t>
                      </a:r>
                      <a:r>
                        <a:rPr lang="es-E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Dept. THT-KL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Mengadakan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workshop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khusus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lamptkes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4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423669"/>
              </p:ext>
            </p:extLst>
          </p:nvPr>
        </p:nvGraphicFramePr>
        <p:xfrm>
          <a:off x="222739" y="1050630"/>
          <a:ext cx="11654117" cy="5807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148"/>
                <a:gridCol w="2603052"/>
                <a:gridCol w="745148"/>
                <a:gridCol w="784889"/>
                <a:gridCol w="774953"/>
                <a:gridCol w="834566"/>
                <a:gridCol w="844502"/>
                <a:gridCol w="2478859"/>
              </a:tblGrid>
              <a:tr h="564515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427015"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 dirty="0"/>
                    </a:p>
                  </a:txBody>
                  <a:tcPr/>
                </a:tc>
              </a:tr>
              <a:tr h="2036533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Mengikuti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elatihan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Metopen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secara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berkala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seluruh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staff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pelatihan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meningkat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publikasi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meningkat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Pembacaan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Journal reading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setiap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minggu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mengukur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pengetahuan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METOPEN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Pembuatan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simulasi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journal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staff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pengajar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806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center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center data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THTKL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Terstrukturnya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data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data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meningkatnya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THTKL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Membuat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proposal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penyediaan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ruangan</a:t>
                      </a:r>
                      <a:endParaRPr lang="en-US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Mewajibkan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data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tesis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peserta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didik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masuk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center data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dimuat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jurnal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internasional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688123" y="228599"/>
            <a:ext cx="8088923" cy="7385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Peningkatan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bidang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penelitian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078165"/>
              </p:ext>
            </p:extLst>
          </p:nvPr>
        </p:nvGraphicFramePr>
        <p:xfrm>
          <a:off x="155848" y="422031"/>
          <a:ext cx="11719627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96"/>
                <a:gridCol w="2617684"/>
                <a:gridCol w="749337"/>
                <a:gridCol w="789301"/>
                <a:gridCol w="779310"/>
                <a:gridCol w="839257"/>
                <a:gridCol w="849249"/>
                <a:gridCol w="2492793"/>
              </a:tblGrid>
              <a:tr h="388620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Sasaran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Indikator</a:t>
                      </a:r>
                      <a:endParaRPr lang="id-ID" sz="2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d-ID" sz="2000" dirty="0" smtClean="0"/>
                        <a:t>Target</a:t>
                      </a:r>
                      <a:endParaRPr lang="id-ID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Program</a:t>
                      </a:r>
                      <a:endParaRPr lang="id-ID" sz="2000" dirty="0"/>
                    </a:p>
                  </a:txBody>
                  <a:tcPr/>
                </a:tc>
              </a:tr>
              <a:tr h="388620"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2018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2019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2020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2022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000"/>
                    </a:p>
                  </a:txBody>
                  <a:tcPr/>
                </a:tc>
              </a:tr>
              <a:tr h="2481190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Meningkatkan presentasi pada seminar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internasional</a:t>
                      </a:r>
                      <a:endParaRPr lang="id-ID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Meningkatnya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umlah presentasi  staf pendidik pada seminar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internasional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Memanfaatkan  bantuan presentasi  seminar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internasional dari fakultas kedokteran atau dari universitas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Menjadi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penyelenggara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seminar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internasional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203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Mengembangkan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pendidikan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disiplin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fakultas</a:t>
                      </a:r>
                      <a:endParaRPr lang="id-ID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Jumlah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publikasi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disiplin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fakultas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pada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jurnal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nasional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internasional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terakreditasi</a:t>
                      </a:r>
                      <a:endParaRPr lang="id-ID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d-ID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Mengadakan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insentif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publikasi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workshop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disiplin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lintas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fakultas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setiap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melakukan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baru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Workshop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Manuskrip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Internasional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Mewajibkan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Manuskrip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berasal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Tesis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PPDS</a:t>
                      </a:r>
                      <a:endParaRPr lang="id-ID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4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18306</TotalTime>
  <Words>1014</Words>
  <Application>Microsoft Office PowerPoint</Application>
  <PresentationFormat>Widescreen</PresentationFormat>
  <Paragraphs>301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2_Office Theme</vt:lpstr>
      <vt:lpstr>PowerPoint Presentation</vt:lpstr>
      <vt:lpstr>BAB IV SASARAN PROGRAM INDIKATOR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Yulis</cp:lastModifiedBy>
  <cp:revision>223</cp:revision>
  <dcterms:created xsi:type="dcterms:W3CDTF">2016-10-06T12:46:54Z</dcterms:created>
  <dcterms:modified xsi:type="dcterms:W3CDTF">2018-01-16T07:07:56Z</dcterms:modified>
</cp:coreProperties>
</file>