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8" r:id="rId4"/>
    <p:sldId id="269" r:id="rId5"/>
    <p:sldId id="263" r:id="rId6"/>
    <p:sldId id="267" r:id="rId7"/>
    <p:sldId id="266" r:id="rId8"/>
    <p:sldId id="265" r:id="rId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43" d="100"/>
          <a:sy n="43" d="100"/>
        </p:scale>
        <p:origin x="72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20/01/2018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20/01/2018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20/01/2018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20/01/2018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20/01/2018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20/01/2018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20/01/2018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pPr algn="r"/>
            <a:r>
              <a:rPr lang="en-US" b="1" dirty="0" smtClean="0"/>
              <a:t>DEPARTEMEN </a:t>
            </a:r>
            <a:r>
              <a:rPr lang="en-US" b="1" dirty="0" smtClean="0"/>
              <a:t>ANATOMI</a:t>
            </a:r>
            <a:br>
              <a:rPr lang="en-US" b="1" dirty="0" smtClean="0"/>
            </a:br>
            <a:r>
              <a:rPr lang="en-US" b="1" dirty="0" smtClean="0"/>
              <a:t>FKKMK UGM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636" y="176866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Anatomi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terapan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jenjang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metodologi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perkembangan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didukung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staf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pengajar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cukup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kompeten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061867"/>
              </p:ext>
            </p:extLst>
          </p:nvPr>
        </p:nvGraphicFramePr>
        <p:xfrm>
          <a:off x="300252" y="1552708"/>
          <a:ext cx="11655186" cy="4929953"/>
        </p:xfrm>
        <a:graphic>
          <a:graphicData uri="http://schemas.openxmlformats.org/drawingml/2006/table">
            <a:tbl>
              <a:tblPr/>
              <a:tblGrid>
                <a:gridCol w="467573"/>
                <a:gridCol w="1826865"/>
                <a:gridCol w="2899721"/>
                <a:gridCol w="446251"/>
                <a:gridCol w="577738"/>
                <a:gridCol w="577738"/>
                <a:gridCol w="577738"/>
                <a:gridCol w="577738"/>
                <a:gridCol w="3703824"/>
              </a:tblGrid>
              <a:tr h="1586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Sasaran 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Indikator 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 </a:t>
                      </a:r>
                    </a:p>
                  </a:txBody>
                  <a:tcPr marL="7557" marR="7557" marT="75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 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2977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7557" marR="7557" marT="75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7557" marR="7557" marT="75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7557" marR="7557" marT="75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7557" marR="7557" marT="75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7557" marR="7557" marT="75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114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Mengembangkan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pendidikan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disiplin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57" marR="7557" marT="75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kuliah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disiplin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terselenggara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dalam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satu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klaster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Fakultas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Sekolah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 </a:t>
                      </a:r>
                    </a:p>
                  </a:txBody>
                  <a:tcPr marL="7557" marR="7557" marT="75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Menyelenggarakan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</a:t>
                      </a:r>
                    </a:p>
                  </a:txBody>
                  <a:tcPr marL="7557" marR="7557" marT="75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1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indent="0"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HOTLab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pelatihan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hewan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coba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557" marR="7557" marT="75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2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indent="0"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WETLab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pelatihan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tematik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teknik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laboratorium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557" marR="7557" marT="75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95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kuliah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Elektif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untuk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S2 IKD :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Diseases related animal model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7" marR="7557" marT="75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kuliah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elektif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untuk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S2</a:t>
                      </a:r>
                    </a:p>
                  </a:txBody>
                  <a:tcPr marL="7557" marR="7557" marT="75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75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Tercukupinya sarana dan prasarana riset lintas disiplin</a:t>
                      </a:r>
                    </a:p>
                  </a:txBody>
                  <a:tcPr marL="7557" marR="7557" marT="75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Pengadaan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alat-alat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laboratorium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untuk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pembelajaran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disiplin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PCR machine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(2018), 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Cadaveric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freezer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(2018),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Clinical-Cadaveric Curriculum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2020),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3D printing for anatomy animation and learning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(2020),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Manekin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related clinical teaching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(2020),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Blood pressure machine for experimental animal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(2021), </a:t>
                      </a:r>
                      <a:r>
                        <a:rPr lang="en-US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myography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(2022)</a:t>
                      </a:r>
                    </a:p>
                  </a:txBody>
                  <a:tcPr marL="7557" marR="7557" marT="75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25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53975" indent="0" algn="l" rtl="0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Menjadikan pendidikan pascasarjana sebagai tulang punggung Tri Dharma </a:t>
                      </a:r>
                    </a:p>
                  </a:txBody>
                  <a:tcPr marL="7557" marR="7557" marT="75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publikasi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bersama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antara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mahasiswa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pascasarjana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pembimbing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57" marR="7557" marT="75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3 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penulisan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manuskrip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internasional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mahasiswa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pascasarjana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7" marR="7557" marT="75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25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Lokakarya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Penulisan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Manuskrip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mahasiswa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Anatomi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IKD (2X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lokakarya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  </a:t>
                      </a:r>
                    </a:p>
                  </a:txBody>
                  <a:tcPr marL="7557" marR="7557" marT="75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964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45" y="392420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Anatomi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terapan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jenjang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metodologi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perkembangan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didukung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staf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pengajar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cukup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kompeten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181919"/>
              </p:ext>
            </p:extLst>
          </p:nvPr>
        </p:nvGraphicFramePr>
        <p:xfrm>
          <a:off x="547522" y="1938335"/>
          <a:ext cx="10739177" cy="3897630"/>
        </p:xfrm>
        <a:graphic>
          <a:graphicData uri="http://schemas.openxmlformats.org/drawingml/2006/table">
            <a:tbl>
              <a:tblPr/>
              <a:tblGrid>
                <a:gridCol w="367436"/>
                <a:gridCol w="1948591"/>
                <a:gridCol w="2130212"/>
                <a:gridCol w="601054"/>
                <a:gridCol w="601054"/>
                <a:gridCol w="601054"/>
                <a:gridCol w="601054"/>
                <a:gridCol w="601054"/>
                <a:gridCol w="3287668"/>
              </a:tblGrid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Sasaran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Indikator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Internasionalisasi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Program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visiting professor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perguruan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tinggi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mitra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luar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negeri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Menyelenggarakan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kuliah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kursus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diampu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oleh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visiting professor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diundang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Departemen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Fakultas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Benchmarking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terkait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pengembangan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pembelajaran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Anatomi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Benchmarking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meningkatkan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pendidikan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Departemen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Anatomi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0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Mengembangkan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penerimaan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SDM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profesional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mengikuti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pemanfaatan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teknologi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pembelajaran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Memfasilitasi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keikutsertaan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mengikuti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software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teknologi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mengikuti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metode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pembelajaran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Memfasilitasi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keikutsertaan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mengikuti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metode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pembelajaran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diselenggarakan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oleh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fakultas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kolegium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01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292007"/>
              </p:ext>
            </p:extLst>
          </p:nvPr>
        </p:nvGraphicFramePr>
        <p:xfrm>
          <a:off x="984251" y="1845786"/>
          <a:ext cx="9713239" cy="4324350"/>
        </p:xfrm>
        <a:graphic>
          <a:graphicData uri="http://schemas.openxmlformats.org/drawingml/2006/table">
            <a:tbl>
              <a:tblPr/>
              <a:tblGrid>
                <a:gridCol w="344095"/>
                <a:gridCol w="1824809"/>
                <a:gridCol w="2362072"/>
                <a:gridCol w="420688"/>
                <a:gridCol w="420688"/>
                <a:gridCol w="420688"/>
                <a:gridCol w="420688"/>
                <a:gridCol w="420688"/>
                <a:gridCol w="3078823"/>
              </a:tblGrid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Sasaran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Indikator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20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Proses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pembelajaran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Anatomi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mahasiswa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S1, S2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Tersedianya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media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ajar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berbasis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teknologi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bidang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Anatomi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Pembuatan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buku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ajar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Media ajar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berupa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atlas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anatomi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panduan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praktikum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Buku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ajar (2018),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manekin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media ajar (2019-2020), Atlas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anatomi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(2019-2020),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Panduan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praktikum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(2018-2022)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buku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ajar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anatomi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Penambahan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penyimpanan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cadaver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alat-alat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Cadaveric Lab Development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Pengembangan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Cadaveric Lab Development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Penambahan cadaver dan preparasinya terkait kurikulum penggunaan kadaver</a:t>
                      </a:r>
                      <a:b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Pengembangan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Based Learning and Teaching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Pembuatan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modul-modul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pembelajaran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laboratorium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tertentu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Fibrosis,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Cedera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iskemik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reperfusi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arteri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65245" y="392420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Anatomi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terapan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jenjang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metodologi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perkembangan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didukung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staf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pengajar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cukup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kompeten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3458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512" y="77787"/>
            <a:ext cx="10887635" cy="1325563"/>
          </a:xfrm>
        </p:spPr>
        <p:txBody>
          <a:bodyPr>
            <a:normAutofit/>
          </a:bodyPr>
          <a:lstStyle/>
          <a:p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2: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penelitian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kedokteran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terapan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menjawab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tantangan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mendatang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357484"/>
              </p:ext>
            </p:extLst>
          </p:nvPr>
        </p:nvGraphicFramePr>
        <p:xfrm>
          <a:off x="330303" y="1285573"/>
          <a:ext cx="11447714" cy="4924235"/>
        </p:xfrm>
        <a:graphic>
          <a:graphicData uri="http://schemas.openxmlformats.org/drawingml/2006/table">
            <a:tbl>
              <a:tblPr/>
              <a:tblGrid>
                <a:gridCol w="294519"/>
                <a:gridCol w="1541140"/>
                <a:gridCol w="3551653"/>
                <a:gridCol w="436599"/>
                <a:gridCol w="436599"/>
                <a:gridCol w="436599"/>
                <a:gridCol w="436599"/>
                <a:gridCol w="436599"/>
                <a:gridCol w="3877407"/>
              </a:tblGrid>
              <a:tr h="1703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Sasaran 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Indikator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 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 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96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197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Mengembangkan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penelitian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pendidikan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disiplin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9538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hasil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(output)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penelitian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berupa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prototipe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TRL 6 (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prototype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Pembuatan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manekin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media ajar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klinik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sebagai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output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penelitian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pengembangan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6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publikasi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jurnal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internasional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terindeks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manuskrip diterima di jurnal internasional</a:t>
                      </a:r>
                    </a:p>
                  </a:txBody>
                  <a:tcPr marL="8112" marR="8112" marT="8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6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indent="0" algn="l" rtl="0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makalah yang diterima dalam presentasi internasional</a:t>
                      </a:r>
                    </a:p>
                  </a:txBody>
                  <a:tcPr marL="8112" marR="8112" marT="8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Memfasilitasi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diseminasi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hasil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penelitian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bidang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disiplin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ilmu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dalam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klaster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fakultas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melalui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konferensi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bereputasi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930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Memacu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inovasi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ilmu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pengetahuan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teknologi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bermanfaat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kepentingan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bangsa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negara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kemanusiaan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berbasis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kearifan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budaya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8112" marR="8112" marT="8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9538" indent="0" algn="l" rtl="0" fontAlgn="t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laboratorium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pendukung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penelitian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terakreditasi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manajemen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mutu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Penambahan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laboratorium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untuk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mendukung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penelitian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tingkat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departemen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fakultas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mendukung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kolaborasi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tahun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2018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kolagen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PCR, 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senescence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diabetic model); 2019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epigenetik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isolasi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aorta), 2020 (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Hepatic ischemic reperfusion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parabiosis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model), 2021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Embryologi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molekuler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), 2022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Ligasi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arteri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femoralis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cedera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saraf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perifer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8112" marR="8112" marT="8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12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sarana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prasarana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laboratorium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penunjang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penelitian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sesuai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perkembangan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penelitian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termutakhir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12" marR="8112" marT="8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Penambahan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sarana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prasarana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laboratorium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penunjang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penelitian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2018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Mesin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PCR,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Spin down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micropippete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), 2019-2020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pembuatan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paraffin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frozen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8112" marR="8112" marT="8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327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9633" y="223486"/>
            <a:ext cx="10887635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2: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penelitian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kedokteran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terapan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menjawab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tantangan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masa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mendatang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181797"/>
              </p:ext>
            </p:extLst>
          </p:nvPr>
        </p:nvGraphicFramePr>
        <p:xfrm>
          <a:off x="343667" y="1549049"/>
          <a:ext cx="10393906" cy="3379609"/>
        </p:xfrm>
        <a:graphic>
          <a:graphicData uri="http://schemas.openxmlformats.org/drawingml/2006/table">
            <a:tbl>
              <a:tblPr/>
              <a:tblGrid>
                <a:gridCol w="390348"/>
                <a:gridCol w="1617257"/>
                <a:gridCol w="1767997"/>
                <a:gridCol w="623125"/>
                <a:gridCol w="570698"/>
                <a:gridCol w="623125"/>
                <a:gridCol w="570698"/>
                <a:gridCol w="623125"/>
                <a:gridCol w="3607533"/>
              </a:tblGrid>
              <a:tr h="1856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Sasaran 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Indikator 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8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690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Peningkatan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kualitas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melibatkan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pemangku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kepentingan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eksternal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42" marR="8842" marT="88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dibiayai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oleh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eksternal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Fakultas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Kemenristekdikti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42" marR="8842" marT="88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 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Pembuatan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proposal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pengiriman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: </a:t>
                      </a:r>
                      <a:r>
                        <a:rPr lang="en-US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Nutrifood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Research Grant Center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TORAY, Hitachi, TWAS.</a:t>
                      </a:r>
                    </a:p>
                  </a:txBody>
                  <a:tcPr marL="8842" marR="8842" marT="88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56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proposal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DAMAS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Fakultas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42" marR="8842" marT="88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Pengiriman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proposal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DAMAS FK UGM</a:t>
                      </a:r>
                    </a:p>
                  </a:txBody>
                  <a:tcPr marL="8842" marR="8842" marT="88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56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dibiayai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oleh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Kemenristekdikti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42" marR="8842" marT="88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Pengiriman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proposal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Kemenristekdikti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42" marR="8842" marT="88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6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dana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lembaga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donor</a:t>
                      </a:r>
                    </a:p>
                  </a:txBody>
                  <a:tcPr marL="8842" marR="8842" marT="88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jt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200jt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200jt</a:t>
                      </a: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fi-FI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Mengusulkan dana penelitian</a:t>
                      </a:r>
                      <a:endParaRPr lang="fi-FI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42" marR="8842" marT="88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82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812" y="134470"/>
            <a:ext cx="10936941" cy="1325563"/>
          </a:xfrm>
        </p:spPr>
        <p:txBody>
          <a:bodyPr>
            <a:normAutofit/>
          </a:bodyPr>
          <a:lstStyle/>
          <a:p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kontribusi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ilmu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Anatomi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terapan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aktivitas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443891"/>
              </p:ext>
            </p:extLst>
          </p:nvPr>
        </p:nvGraphicFramePr>
        <p:xfrm>
          <a:off x="851078" y="2025469"/>
          <a:ext cx="10482329" cy="3371626"/>
        </p:xfrm>
        <a:graphic>
          <a:graphicData uri="http://schemas.openxmlformats.org/drawingml/2006/table">
            <a:tbl>
              <a:tblPr/>
              <a:tblGrid>
                <a:gridCol w="403060"/>
                <a:gridCol w="1669709"/>
                <a:gridCol w="1825337"/>
                <a:gridCol w="571938"/>
                <a:gridCol w="571938"/>
                <a:gridCol w="571938"/>
                <a:gridCol w="571938"/>
                <a:gridCol w="571938"/>
                <a:gridCol w="3724533"/>
              </a:tblGrid>
              <a:tr h="1860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Sasaran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Indikator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 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 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91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7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pengabdian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masyarakat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terkait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penelitian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unggulan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Departemen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861" marR="8861" marT="88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Jumlah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program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pengabmas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terkait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penelitian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unggulan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861" marR="8861" marT="88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Terkait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program </a:t>
                      </a:r>
                      <a:r>
                        <a:rPr lang="en-US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Nutrifood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Research Center Grant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(2018-2019),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Cedera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iskemik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reperfusi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(2020-2021)</a:t>
                      </a:r>
                    </a:p>
                  </a:txBody>
                  <a:tcPr marL="8861" marR="8861" marT="88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7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Jumlah pengabdian </a:t>
                      </a: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masyrakat terkait program pendidikan anatomi</a:t>
                      </a:r>
                    </a:p>
                  </a:txBody>
                  <a:tcPr marL="8861" marR="8861" marT="88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Menerima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unjungan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museum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anatomi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861" marR="8861" marT="88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Memberikan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kontribusi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pembelajaran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Anatomi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Manusia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untuk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guru-guru di DIY</a:t>
                      </a:r>
                    </a:p>
                  </a:txBody>
                  <a:tcPr marL="8861" marR="8861" marT="88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Terlaksananya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rogram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pelatihan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Anatomi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Manusia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untuk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guru-guru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Biologi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SMP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SMA</a:t>
                      </a:r>
                    </a:p>
                  </a:txBody>
                  <a:tcPr marL="8861" marR="8861" marT="88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Pelatihan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Anatomi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Manusia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untuk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guru SMP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SMA</a:t>
                      </a:r>
                    </a:p>
                  </a:txBody>
                  <a:tcPr marL="8861" marR="8861" marT="88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884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4812" y="134470"/>
            <a:ext cx="10936941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Menerapkan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tata-kelola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berkeadilan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transparan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partisipatif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akuntabel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menunjang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efektivitas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efisiensi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pemanfaatan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561969"/>
              </p:ext>
            </p:extLst>
          </p:nvPr>
        </p:nvGraphicFramePr>
        <p:xfrm>
          <a:off x="348055" y="1242338"/>
          <a:ext cx="10763698" cy="5021051"/>
        </p:xfrm>
        <a:graphic>
          <a:graphicData uri="http://schemas.openxmlformats.org/drawingml/2006/table">
            <a:tbl>
              <a:tblPr/>
              <a:tblGrid>
                <a:gridCol w="472548"/>
                <a:gridCol w="1718011"/>
                <a:gridCol w="2657989"/>
                <a:gridCol w="416575"/>
                <a:gridCol w="416575"/>
                <a:gridCol w="416575"/>
                <a:gridCol w="416575"/>
                <a:gridCol w="416575"/>
                <a:gridCol w="3832275"/>
              </a:tblGrid>
              <a:tr h="1867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Sasaran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Indikator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2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27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Memperkuat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budaya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melayani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kinerja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unggul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9" marR="7469" marT="74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Penilaian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laporan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keuangan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oleh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auditor </a:t>
                      </a: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publik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b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9" marR="7469" marT="74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rtl="0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Penyelenggaraan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koordinasi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monev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bidang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keuangan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penyusunan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RKT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sampai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penyusunan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laporan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keuangan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Pengaturan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Laboratorium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9" marR="7469" marT="74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53975" indent="0"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Pengaturan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Lab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Mikroteknik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Pengorganisasian pengadaan reagen dan alat laboratoium serta penggunaannya</a:t>
                      </a:r>
                    </a:p>
                  </a:txBody>
                  <a:tcPr marL="7469" marR="7469" marT="74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3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Pengaturan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lab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mikroteknik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9" marR="7469" marT="7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3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mengikuti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GCLP</a:t>
                      </a:r>
                    </a:p>
                  </a:txBody>
                  <a:tcPr marL="7469" marR="7469" marT="7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37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53975" indent="0" algn="l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Penambahan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pendidik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non-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kependidikan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9" marR="7469" marT="74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9" marR="7469" marT="74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rtl="0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Ikut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serta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rekrutmen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Anatomi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kualifikasi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9" marR="7469" marT="74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rtl="0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Memfasilitasi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menempuh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menyelesaikan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pendidikan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SDM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memiliki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kompetensi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bidang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keuangan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469" marR="7469" marT="74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rtl="0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Perekrutan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keuangan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 SDM yang memiliki kompetensi di bidang pendidikan </a:t>
                      </a:r>
                    </a:p>
                  </a:txBody>
                  <a:tcPr marL="7469" marR="7469" marT="74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rtl="0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Perekrutan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pendidikan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indent="0"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SDM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memiliki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kompetensi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sebagai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Laboratorium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Mikroanatomi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9" marR="7469" marT="74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Perekrutan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teknisi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laboratorium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mikro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9" marR="7469" marT="7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30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1022</Words>
  <Application>Microsoft Office PowerPoint</Application>
  <PresentationFormat>Widescreen</PresentationFormat>
  <Paragraphs>351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DEPARTEMEN ANATOMI FKKMK UGM</vt:lpstr>
      <vt:lpstr>Tujuan 1:  Melaksanakan pendidikan Anatomi baik dasar maupun terapan dalam berbagai jenjang metodologi pembelajaran yang sesuai perkembangan teknologi pendidikan didukung oleh staf pengajar dengan jumlah yang cukup dan kompeten </vt:lpstr>
      <vt:lpstr>Tujuan 1:  Melaksanakan pendidikan Anatomi baik dasar maupun terapan dalam berbagai jenjang metodologi pembelajaran yang sesuai perkembangan teknologi pendidikan didukung oleh staf pengajar dengan jumlah yang cukup dan kompeten </vt:lpstr>
      <vt:lpstr>Tujuan 1:  Melaksanakan pendidikan Anatomi baik dasar maupun terapan dalam berbagai jenjang metodologi pembelajaran yang sesuai perkembangan teknologi pendidikan didukung oleh staf pengajar dengan jumlah yang cukup dan kompeten </vt:lpstr>
      <vt:lpstr>Tujuan 2: Melaksanakan penelitian dalam bidang kedokteran dasar dan terapan yang dapat menjawab tantangan kebutuhan masyarakat masa kini dan mendatang</vt:lpstr>
      <vt:lpstr>PowerPoint Presentation</vt:lpstr>
      <vt:lpstr>Tujuan 3:  Memberikan kontribusi ilmu Anatomi baik dasar maupun terapan kepada masyarakat dalam berbagai aktivitas dan kelompok masyarakat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NANDA</cp:lastModifiedBy>
  <cp:revision>27</cp:revision>
  <dcterms:created xsi:type="dcterms:W3CDTF">2017-12-27T08:02:10Z</dcterms:created>
  <dcterms:modified xsi:type="dcterms:W3CDTF">2018-01-20T04:56:42Z</dcterms:modified>
</cp:coreProperties>
</file>