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27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21" r:id="rId13"/>
    <p:sldId id="408" r:id="rId14"/>
    <p:sldId id="422" r:id="rId15"/>
    <p:sldId id="409" r:id="rId16"/>
    <p:sldId id="420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SUTOM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14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Program </a:t>
            </a:r>
            <a:r>
              <a:rPr lang="en-US" sz="5400" b="1" dirty="0" err="1" smtClean="0"/>
              <a:t>Studi</a:t>
            </a:r>
            <a:r>
              <a:rPr lang="en-US" sz="5400" b="1" dirty="0" smtClean="0"/>
              <a:t> Magister</a:t>
            </a:r>
          </a:p>
          <a:p>
            <a:pPr algn="r"/>
            <a:r>
              <a:rPr lang="en-US" sz="5400" b="1" dirty="0" err="1" smtClean="0"/>
              <a:t>Ilmu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Kedokteran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Klinis</a:t>
            </a:r>
            <a:endParaRPr lang="en-US" sz="5400" b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endParaRPr lang="en-US" sz="3200" dirty="0" smtClean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050"/>
            <a:ext cx="10972800" cy="771339"/>
          </a:xfrm>
        </p:spPr>
        <p:txBody>
          <a:bodyPr/>
          <a:lstStyle/>
          <a:p>
            <a:pPr algn="l"/>
            <a:r>
              <a:rPr lang="en-US" sz="4800" b="1" dirty="0" err="1" smtClean="0"/>
              <a:t>Kondisi</a:t>
            </a:r>
            <a:r>
              <a:rPr lang="en-US" sz="4800" b="1" dirty="0" smtClean="0"/>
              <a:t> internal: </a:t>
            </a:r>
            <a:r>
              <a:rPr lang="en-US" sz="4800" b="1" dirty="0" err="1" smtClean="0"/>
              <a:t>Kekuatan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0308"/>
            <a:ext cx="10972800" cy="49058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err="1" smtClean="0"/>
              <a:t>Bernaung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institusi</a:t>
            </a:r>
            <a:r>
              <a:rPr lang="en-US" sz="2800" dirty="0" smtClean="0"/>
              <a:t> (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Fakultas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citra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akreditasi</a:t>
            </a:r>
            <a:r>
              <a:rPr lang="en-US" sz="2800" dirty="0" smtClean="0"/>
              <a:t> </a:t>
            </a:r>
            <a:r>
              <a:rPr lang="en-US" sz="2800" dirty="0" err="1" smtClean="0"/>
              <a:t>unggul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Prodi S2 IK </a:t>
            </a:r>
            <a:r>
              <a:rPr lang="en-US" sz="2800" dirty="0" err="1" smtClean="0"/>
              <a:t>Klinis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i="1" dirty="0" smtClean="0"/>
              <a:t>combined program </a:t>
            </a:r>
            <a:r>
              <a:rPr lang="en-US" sz="2800" dirty="0" smtClean="0"/>
              <a:t>MSPPDS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satu-satunya</a:t>
            </a:r>
            <a:r>
              <a:rPr lang="en-US" sz="2800" dirty="0" smtClean="0"/>
              <a:t> di Indonesia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Di FK UGM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Prodi PPDS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input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MSPPDS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yang </a:t>
            </a:r>
            <a:r>
              <a:rPr lang="en-US" sz="2800" dirty="0" err="1" smtClean="0"/>
              <a:t>beragam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,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14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050"/>
            <a:ext cx="10972800" cy="771339"/>
          </a:xfrm>
        </p:spPr>
        <p:txBody>
          <a:bodyPr/>
          <a:lstStyle/>
          <a:p>
            <a:pPr algn="l"/>
            <a:r>
              <a:rPr lang="en-US" sz="4800" b="1" dirty="0" err="1" smtClean="0"/>
              <a:t>Kondisi</a:t>
            </a:r>
            <a:r>
              <a:rPr lang="en-US" sz="4800" b="1" dirty="0" smtClean="0"/>
              <a:t> internal: </a:t>
            </a:r>
            <a:r>
              <a:rPr lang="en-US" sz="4800" b="1" dirty="0" err="1" smtClean="0"/>
              <a:t>Kekuatan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0308"/>
            <a:ext cx="10972800" cy="49058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rgbClr val="000000"/>
                </a:solidFill>
              </a:rPr>
              <a:t>Pengajar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kualifikasi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akademik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Doktor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dan</a:t>
            </a:r>
            <a:r>
              <a:rPr lang="en-US" sz="2800" dirty="0" smtClean="0">
                <a:solidFill>
                  <a:srgbClr val="000000"/>
                </a:solidFill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</a:rPr>
              <a:t>atau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Profesor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cukup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banyak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rgbClr val="000000"/>
                </a:solidFill>
              </a:rPr>
              <a:t>Pengajar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dari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lintas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</a:t>
            </a:r>
            <a:r>
              <a:rPr lang="en-US" sz="2800" dirty="0" err="1" smtClean="0">
                <a:solidFill>
                  <a:srgbClr val="000000"/>
                </a:solidFill>
              </a:rPr>
              <a:t>epartemen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Fakultas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bidang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kepakaran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beragam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err="1">
                <a:solidFill>
                  <a:srgbClr val="000000"/>
                </a:solidFill>
              </a:rPr>
              <a:t>Terkareditasi</a:t>
            </a:r>
            <a:r>
              <a:rPr lang="en-US" sz="2800" dirty="0">
                <a:solidFill>
                  <a:srgbClr val="000000"/>
                </a:solidFill>
              </a:rPr>
              <a:t> A </a:t>
            </a:r>
            <a:r>
              <a:rPr lang="en-US" sz="2800" dirty="0" err="1">
                <a:solidFill>
                  <a:srgbClr val="000000"/>
                </a:solidFill>
              </a:rPr>
              <a:t>oleh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LAMPTKes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minat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variasi</a:t>
            </a:r>
            <a:r>
              <a:rPr lang="en-US" sz="2800" dirty="0"/>
              <a:t> </a:t>
            </a:r>
            <a:r>
              <a:rPr lang="en-US" sz="2800" dirty="0" err="1"/>
              <a:t>keilmuan</a:t>
            </a:r>
            <a:r>
              <a:rPr lang="en-US" sz="2800" dirty="0"/>
              <a:t> </a:t>
            </a:r>
            <a:r>
              <a:rPr lang="en-US" sz="2800" dirty="0" err="1"/>
              <a:t>beragam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rgbClr val="000000"/>
                </a:solidFill>
              </a:rPr>
              <a:t>Memiliki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dukungan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e-library </a:t>
            </a:r>
            <a:r>
              <a:rPr lang="en-US" sz="2800" dirty="0" err="1" smtClean="0">
                <a:solidFill>
                  <a:srgbClr val="000000"/>
                </a:solidFill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koleksi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buku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jurnal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ilmiah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</a:rPr>
              <a:t>akses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full-text</a:t>
            </a:r>
            <a:r>
              <a:rPr lang="en-US" sz="2800" dirty="0" smtClean="0">
                <a:solidFill>
                  <a:srgbClr val="000000"/>
                </a:solidFill>
              </a:rPr>
              <a:t>) yang </a:t>
            </a:r>
            <a:r>
              <a:rPr lang="en-US" sz="2800" dirty="0" err="1" smtClean="0">
                <a:solidFill>
                  <a:srgbClr val="000000"/>
                </a:solidFill>
              </a:rPr>
              <a:t>memadai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err="1"/>
              <a:t>Mempunyai</a:t>
            </a:r>
            <a:r>
              <a:rPr lang="en-US" sz="2800" dirty="0"/>
              <a:t> alumni yang </a:t>
            </a:r>
            <a:r>
              <a:rPr lang="en-US" sz="2800" dirty="0" err="1"/>
              <a:t>tersebar</a:t>
            </a:r>
            <a:r>
              <a:rPr lang="en-US" sz="2800" dirty="0"/>
              <a:t> di </a:t>
            </a:r>
            <a:r>
              <a:rPr lang="en-US" sz="2800" dirty="0" err="1"/>
              <a:t>seluruh</a:t>
            </a:r>
            <a:r>
              <a:rPr lang="en-US" sz="2800" dirty="0"/>
              <a:t> Indonesia, </a:t>
            </a:r>
            <a:r>
              <a:rPr lang="en-US" sz="2800" dirty="0" err="1"/>
              <a:t>sehingga</a:t>
            </a:r>
            <a:r>
              <a:rPr lang="en-US" sz="2800" dirty="0"/>
              <a:t>  </a:t>
            </a:r>
            <a:r>
              <a:rPr lang="en-US" sz="2800" dirty="0" err="1"/>
              <a:t>memudahkan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penyebaran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jejaring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84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050"/>
            <a:ext cx="10972800" cy="870954"/>
          </a:xfrm>
        </p:spPr>
        <p:txBody>
          <a:bodyPr/>
          <a:lstStyle/>
          <a:p>
            <a:pPr algn="l"/>
            <a:r>
              <a:rPr lang="en-US" sz="4800" b="1" dirty="0" err="1" smtClean="0"/>
              <a:t>Kondisi</a:t>
            </a:r>
            <a:r>
              <a:rPr lang="en-US" sz="4800" b="1" dirty="0" smtClean="0"/>
              <a:t> internal: </a:t>
            </a:r>
            <a:r>
              <a:rPr lang="en-US" sz="4800" b="1" dirty="0" err="1" smtClean="0"/>
              <a:t>Kelemahan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 smtClean="0"/>
              <a:t>Re-scheduling </a:t>
            </a:r>
            <a:r>
              <a:rPr lang="en-US" sz="3200" dirty="0" err="1" smtClean="0"/>
              <a:t>perkuliahan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beban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dosen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tinggi</a:t>
            </a:r>
            <a:endParaRPr lang="en-US" sz="3200" dirty="0" smtClean="0"/>
          </a:p>
          <a:p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kuliah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endParaRPr lang="en-US" sz="3200" dirty="0"/>
          </a:p>
          <a:p>
            <a:r>
              <a:rPr lang="en-US" sz="3200" dirty="0" err="1" smtClean="0"/>
              <a:t>Penerapan</a:t>
            </a:r>
            <a:r>
              <a:rPr lang="en-US" sz="3200" dirty="0" smtClean="0"/>
              <a:t> IT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penyelenggaraan</a:t>
            </a:r>
            <a:r>
              <a:rPr lang="en-US" sz="3200" dirty="0" smtClean="0"/>
              <a:t> Prodi </a:t>
            </a:r>
            <a:r>
              <a:rPr lang="en-US" sz="3200" dirty="0" err="1" smtClean="0"/>
              <a:t>belum</a:t>
            </a:r>
            <a:r>
              <a:rPr lang="en-US" sz="3200" dirty="0" smtClean="0"/>
              <a:t> optimal</a:t>
            </a:r>
          </a:p>
          <a:p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minat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sedikit</a:t>
            </a:r>
            <a:endParaRPr lang="en-US" sz="3200" dirty="0" smtClean="0"/>
          </a:p>
          <a:p>
            <a:r>
              <a:rPr lang="en-US" sz="3200" dirty="0" smtClean="0"/>
              <a:t>Input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minat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MSPPDS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masing-masing</a:t>
            </a:r>
            <a:r>
              <a:rPr lang="en-US" sz="3200" dirty="0" smtClean="0"/>
              <a:t> </a:t>
            </a:r>
            <a:r>
              <a:rPr lang="en-US" sz="3200" dirty="0" err="1" smtClean="0"/>
              <a:t>pengelola</a:t>
            </a:r>
            <a:r>
              <a:rPr lang="en-US" sz="3200" dirty="0" smtClean="0"/>
              <a:t> Prodi PPDS</a:t>
            </a:r>
          </a:p>
        </p:txBody>
      </p:sp>
    </p:spTree>
    <p:extLst>
      <p:ext uri="{BB962C8B-B14F-4D97-AF65-F5344CB8AC3E}">
        <p14:creationId xmlns:p14="http://schemas.microsoft.com/office/powerpoint/2010/main" val="47547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050"/>
            <a:ext cx="10972800" cy="870954"/>
          </a:xfrm>
        </p:spPr>
        <p:txBody>
          <a:bodyPr/>
          <a:lstStyle/>
          <a:p>
            <a:pPr algn="l"/>
            <a:r>
              <a:rPr lang="en-US" sz="4800" b="1" dirty="0" err="1" smtClean="0"/>
              <a:t>Kondisi</a:t>
            </a:r>
            <a:r>
              <a:rPr lang="en-US" sz="4800" b="1" dirty="0" smtClean="0"/>
              <a:t> internal: </a:t>
            </a:r>
            <a:r>
              <a:rPr lang="en-US" sz="4800" b="1" dirty="0" err="1" smtClean="0"/>
              <a:t>Kelemahan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Keterbatasan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kompetensi</a:t>
            </a:r>
            <a:r>
              <a:rPr lang="en-US" sz="3200" dirty="0"/>
              <a:t> </a:t>
            </a:r>
            <a:r>
              <a:rPr lang="en-US" sz="3200" dirty="0" err="1"/>
              <a:t>staf</a:t>
            </a:r>
            <a:r>
              <a:rPr lang="en-US" sz="3200" dirty="0"/>
              <a:t> </a:t>
            </a:r>
            <a:r>
              <a:rPr lang="en-US" sz="3200" dirty="0" err="1"/>
              <a:t>kependidikan</a:t>
            </a:r>
            <a:endParaRPr lang="en-US" sz="3200" dirty="0"/>
          </a:p>
          <a:p>
            <a:r>
              <a:rPr lang="en-US" sz="3200" dirty="0" err="1" smtClean="0"/>
              <a:t>Sebagian</a:t>
            </a:r>
            <a:r>
              <a:rPr lang="en-US" sz="3200" dirty="0" smtClean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Prodi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bertumpu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SPP </a:t>
            </a:r>
            <a:r>
              <a:rPr lang="en-US" sz="3200" dirty="0" err="1"/>
              <a:t>mahasiswa</a:t>
            </a:r>
            <a:endParaRPr lang="en-US" sz="3200" dirty="0"/>
          </a:p>
          <a:p>
            <a:r>
              <a:rPr lang="en-US" sz="3200" dirty="0" err="1" smtClean="0"/>
              <a:t>Penyusunan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RKAT </a:t>
            </a:r>
            <a:r>
              <a:rPr lang="en-US" sz="3200" dirty="0" err="1" smtClean="0"/>
              <a:t>belum</a:t>
            </a:r>
            <a:r>
              <a:rPr lang="en-US" sz="3200" dirty="0" smtClean="0"/>
              <a:t> optimal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minat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variasi</a:t>
            </a:r>
            <a:r>
              <a:rPr lang="en-US" sz="3200" dirty="0" smtClean="0"/>
              <a:t> </a:t>
            </a:r>
            <a:r>
              <a:rPr lang="en-US" sz="3200" dirty="0" err="1" smtClean="0"/>
              <a:t>komitmen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pemahaman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beragam</a:t>
            </a:r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6940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4018"/>
            <a:ext cx="10972800" cy="1143000"/>
          </a:xfrm>
        </p:spPr>
        <p:txBody>
          <a:bodyPr/>
          <a:lstStyle/>
          <a:p>
            <a:pPr algn="l"/>
            <a:r>
              <a:rPr lang="en-US" sz="4400" b="1" dirty="0" err="1" smtClean="0"/>
              <a:t>Kondisi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Eksternal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Peluang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3117"/>
            <a:ext cx="10972800" cy="42752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err="1" smtClean="0"/>
              <a:t>Dimungkinkan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i="1" dirty="0" smtClean="0"/>
              <a:t>joint supervision </a:t>
            </a:r>
            <a:r>
              <a:rPr lang="en-US" sz="2800" dirty="0" err="1" smtClean="0"/>
              <a:t>dan</a:t>
            </a:r>
            <a:r>
              <a:rPr lang="en-US" sz="2800" dirty="0" smtClean="0"/>
              <a:t>/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smtClean="0"/>
              <a:t>joint degree</a:t>
            </a:r>
            <a:r>
              <a:rPr lang="en-US" sz="2800" dirty="0" smtClean="0"/>
              <a:t>/</a:t>
            </a:r>
            <a:r>
              <a:rPr lang="en-US" sz="2800" i="1" dirty="0" smtClean="0"/>
              <a:t>double degree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institusi</a:t>
            </a:r>
            <a:r>
              <a:rPr lang="en-US" sz="2800" dirty="0" smtClean="0"/>
              <a:t> LN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/>
              <a:t>karir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alumni/</a:t>
            </a:r>
            <a:r>
              <a:rPr lang="en-US" sz="2800" dirty="0" err="1"/>
              <a:t>lulusan</a:t>
            </a:r>
            <a:r>
              <a:rPr lang="en-US" sz="2800" dirty="0"/>
              <a:t>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Gelar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S2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 minimum </a:t>
            </a:r>
            <a:r>
              <a:rPr lang="en-US" sz="2800" dirty="0" err="1" smtClean="0"/>
              <a:t>kualifikasi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combined degree MSPPDS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PPDS yang </a:t>
            </a:r>
            <a:r>
              <a:rPr lang="en-US" sz="2800" dirty="0" err="1" smtClean="0"/>
              <a:t>berstatus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Gelar</a:t>
            </a:r>
            <a:r>
              <a:rPr lang="en-US" sz="2800" dirty="0" smtClean="0"/>
              <a:t> S2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diperhitungkan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pengangkatan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dokter</a:t>
            </a:r>
            <a:r>
              <a:rPr lang="en-US" sz="2800" dirty="0" smtClean="0"/>
              <a:t> </a:t>
            </a:r>
            <a:r>
              <a:rPr lang="en-US" sz="2800" dirty="0" err="1" smtClean="0"/>
              <a:t>spesialis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struktural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kemkes</a:t>
            </a:r>
            <a:r>
              <a:rPr lang="en-US" sz="2800" dirty="0" smtClean="0"/>
              <a:t>/</a:t>
            </a:r>
            <a:r>
              <a:rPr lang="en-US" sz="2800" dirty="0" err="1" smtClean="0"/>
              <a:t>Dinkes</a:t>
            </a:r>
            <a:r>
              <a:rPr lang="en-US" sz="2800" dirty="0" smtClean="0"/>
              <a:t>/</a:t>
            </a:r>
            <a:r>
              <a:rPr lang="en-US" sz="2800" dirty="0" err="1" smtClean="0"/>
              <a:t>instansi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9572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321810" cy="1086001"/>
          </a:xfrm>
        </p:spPr>
        <p:txBody>
          <a:bodyPr/>
          <a:lstStyle/>
          <a:p>
            <a:pPr algn="r"/>
            <a:r>
              <a:rPr lang="en-US" sz="2400" i="1" dirty="0" smtClean="0"/>
              <a:t>…</a:t>
            </a:r>
            <a:r>
              <a:rPr lang="en-US" sz="2400" i="1" dirty="0" err="1" smtClean="0"/>
              <a:t>Kondisi</a:t>
            </a:r>
            <a:r>
              <a:rPr lang="en-US" sz="2400" i="1" dirty="0" smtClean="0"/>
              <a:t> </a:t>
            </a:r>
            <a:r>
              <a:rPr lang="en-US" sz="2400" i="1" dirty="0" err="1"/>
              <a:t>Eksternal</a:t>
            </a:r>
            <a:r>
              <a:rPr lang="en-US" sz="2400" i="1" dirty="0"/>
              <a:t>: </a:t>
            </a:r>
            <a:r>
              <a:rPr lang="en-US" sz="2400" i="1" dirty="0" err="1"/>
              <a:t>Peluang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 err="1"/>
              <a:t>Penggunaan</a:t>
            </a:r>
            <a:r>
              <a:rPr lang="en-US" sz="3600" dirty="0"/>
              <a:t> basis </a:t>
            </a:r>
            <a:r>
              <a:rPr lang="en-US" sz="3600" dirty="0" err="1"/>
              <a:t>ilmiah</a:t>
            </a:r>
            <a:r>
              <a:rPr lang="en-US" sz="3600" dirty="0"/>
              <a:t> </a:t>
            </a:r>
            <a:r>
              <a:rPr lang="en-US" sz="3600" dirty="0" err="1"/>
              <a:t>semakin</a:t>
            </a:r>
            <a:r>
              <a:rPr lang="en-US" sz="3600" dirty="0"/>
              <a:t> </a:t>
            </a:r>
            <a:r>
              <a:rPr lang="en-US" sz="3600" dirty="0" err="1"/>
              <a:t>diperlukan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permasalahan</a:t>
            </a:r>
            <a:r>
              <a:rPr lang="en-US" sz="3600" dirty="0"/>
              <a:t> </a:t>
            </a:r>
            <a:r>
              <a:rPr lang="en-US" sz="3600" dirty="0" err="1"/>
              <a:t>klinik</a:t>
            </a:r>
            <a:r>
              <a:rPr lang="en-US" sz="3600" dirty="0"/>
              <a:t> di Indonesia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dunia</a:t>
            </a:r>
            <a:endParaRPr lang="en-US" sz="3600" dirty="0"/>
          </a:p>
          <a:p>
            <a:pPr>
              <a:spcBef>
                <a:spcPts val="0"/>
              </a:spcBef>
            </a:pPr>
            <a:r>
              <a:rPr lang="en-US" sz="3600" i="1" dirty="0"/>
              <a:t>Benchmarking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prodi</a:t>
            </a:r>
            <a:r>
              <a:rPr lang="en-US" sz="3600" dirty="0"/>
              <a:t> </a:t>
            </a:r>
            <a:r>
              <a:rPr lang="en-US" sz="3600" dirty="0" err="1"/>
              <a:t>sejenis</a:t>
            </a:r>
            <a:r>
              <a:rPr lang="en-US" sz="3600" dirty="0"/>
              <a:t> di </a:t>
            </a:r>
            <a:r>
              <a:rPr lang="en-US" sz="3600" dirty="0" smtClean="0"/>
              <a:t>LN, </a:t>
            </a:r>
            <a:r>
              <a:rPr lang="en-US" sz="3600" dirty="0" err="1" smtClean="0"/>
              <a:t>terutama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i="1" dirty="0" smtClean="0"/>
              <a:t>combined program </a:t>
            </a:r>
            <a:r>
              <a:rPr lang="en-US" sz="3600" dirty="0" smtClean="0"/>
              <a:t>MSPPDS</a:t>
            </a:r>
            <a:endParaRPr lang="en-US" sz="3600" dirty="0"/>
          </a:p>
          <a:p>
            <a:pPr>
              <a:spcBef>
                <a:spcPts val="0"/>
              </a:spcBef>
            </a:pPr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kesempatan</a:t>
            </a:r>
            <a:r>
              <a:rPr lang="en-US" sz="3600" dirty="0" smtClean="0"/>
              <a:t>  </a:t>
            </a:r>
            <a:r>
              <a:rPr lang="en-US" sz="3600" i="1" dirty="0"/>
              <a:t>v</a:t>
            </a:r>
            <a:r>
              <a:rPr lang="en-US" sz="3600" i="1" dirty="0" smtClean="0"/>
              <a:t>isiting </a:t>
            </a:r>
            <a:r>
              <a:rPr lang="en-US" sz="3600" i="1" dirty="0"/>
              <a:t>scholar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i="1" dirty="0"/>
              <a:t>student exchange </a:t>
            </a:r>
          </a:p>
        </p:txBody>
      </p:sp>
    </p:spTree>
    <p:extLst>
      <p:ext uri="{BB962C8B-B14F-4D97-AF65-F5344CB8AC3E}">
        <p14:creationId xmlns:p14="http://schemas.microsoft.com/office/powerpoint/2010/main" val="293017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0132"/>
            <a:ext cx="10972800" cy="1143000"/>
          </a:xfrm>
        </p:spPr>
        <p:txBody>
          <a:bodyPr/>
          <a:lstStyle/>
          <a:p>
            <a:pPr algn="l"/>
            <a:r>
              <a:rPr lang="en-US" sz="4800" b="1" dirty="0" err="1" smtClean="0"/>
              <a:t>Kondisi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eksternal</a:t>
            </a:r>
            <a:r>
              <a:rPr lang="en-US" sz="4800" b="1" dirty="0" smtClean="0"/>
              <a:t>: </a:t>
            </a:r>
            <a:r>
              <a:rPr lang="en-US" sz="4800" b="1" dirty="0" err="1" smtClean="0"/>
              <a:t>Ancaman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Ditetapkannya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prodi</a:t>
            </a:r>
            <a:r>
              <a:rPr lang="en-US" sz="2800" dirty="0" smtClean="0"/>
              <a:t> S2 di UGM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6 semester,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standard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(8 semester)</a:t>
            </a:r>
          </a:p>
          <a:p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program </a:t>
            </a:r>
            <a:r>
              <a:rPr lang="en-US" sz="2800" i="1" dirty="0" smtClean="0"/>
              <a:t>part-timer </a:t>
            </a:r>
            <a:r>
              <a:rPr lang="en-US" sz="2800" dirty="0" smtClean="0"/>
              <a:t>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fleksibel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pascasarjana</a:t>
            </a:r>
            <a:endParaRPr lang="en-US" sz="2800" dirty="0" smtClean="0"/>
          </a:p>
          <a:p>
            <a:r>
              <a:rPr lang="en-US" sz="2800" i="1" dirty="0" smtClean="0"/>
              <a:t>Combined program</a:t>
            </a:r>
            <a:r>
              <a:rPr lang="en-US" sz="2800" dirty="0" smtClean="0"/>
              <a:t> MSPPDS yang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diselenggarakan</a:t>
            </a:r>
            <a:r>
              <a:rPr lang="en-US" sz="2800" dirty="0" smtClean="0"/>
              <a:t> di UGM 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</a:t>
            </a:r>
            <a:r>
              <a:rPr lang="en-US" sz="2800" dirty="0" smtClean="0"/>
              <a:t> </a:t>
            </a:r>
            <a:r>
              <a:rPr lang="en-US" sz="2800" dirty="0" err="1" smtClean="0"/>
              <a:t>namun</a:t>
            </a:r>
            <a:r>
              <a:rPr lang="en-US" sz="2800" dirty="0" smtClean="0"/>
              <a:t> di </a:t>
            </a:r>
            <a:r>
              <a:rPr lang="en-US" sz="2800" dirty="0" err="1" smtClean="0"/>
              <a:t>sisi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tantangan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berpotensi</a:t>
            </a:r>
            <a:r>
              <a:rPr lang="en-US" sz="2800" dirty="0" smtClean="0"/>
              <a:t> “</a:t>
            </a:r>
            <a:r>
              <a:rPr lang="en-US" sz="2800" dirty="0" err="1" smtClean="0"/>
              <a:t>dipertanyakan</a:t>
            </a:r>
            <a:r>
              <a:rPr lang="en-US" sz="2800" dirty="0" smtClean="0"/>
              <a:t>”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di </a:t>
            </a:r>
            <a:r>
              <a:rPr lang="en-US" sz="2800" dirty="0" err="1" smtClean="0"/>
              <a:t>luar</a:t>
            </a:r>
            <a:r>
              <a:rPr lang="en-US" sz="2800" dirty="0" smtClean="0"/>
              <a:t> UGM</a:t>
            </a:r>
          </a:p>
          <a:p>
            <a:r>
              <a:rPr lang="en-US" sz="2800" dirty="0" err="1" smtClean="0"/>
              <a:t>Adanya</a:t>
            </a:r>
            <a:r>
              <a:rPr lang="en-US" sz="2800" dirty="0" smtClean="0"/>
              <a:t> Program Magister </a:t>
            </a:r>
            <a:r>
              <a:rPr lang="en-US" sz="2800" dirty="0" err="1" smtClean="0"/>
              <a:t>sejenis</a:t>
            </a:r>
            <a:r>
              <a:rPr lang="en-US" sz="2800" dirty="0" smtClean="0"/>
              <a:t> di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1667162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13" y="2497015"/>
            <a:ext cx="10972800" cy="1143000"/>
          </a:xfrm>
        </p:spPr>
        <p:txBody>
          <a:bodyPr/>
          <a:lstStyle/>
          <a:p>
            <a:r>
              <a:rPr lang="en-US" b="1" dirty="0" smtClean="0"/>
              <a:t>Bab III.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Strategis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598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58129"/>
          </a:xfrm>
        </p:spPr>
        <p:txBody>
          <a:bodyPr anchor="ctr"/>
          <a:lstStyle/>
          <a:p>
            <a:r>
              <a:rPr lang="en-US" sz="4800" b="1" i="1" dirty="0" smtClean="0"/>
              <a:t>Brainstorming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strategi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berbasis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analisis</a:t>
            </a:r>
            <a:r>
              <a:rPr lang="en-US" sz="4800" b="1" dirty="0" smtClean="0"/>
              <a:t> SWOT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6971"/>
            <a:ext cx="10972800" cy="3933070"/>
          </a:xfrm>
        </p:spPr>
        <p:txBody>
          <a:bodyPr/>
          <a:lstStyle/>
          <a:p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mengoptimalkan</a:t>
            </a:r>
            <a:r>
              <a:rPr lang="en-US" sz="3600" dirty="0" smtClean="0"/>
              <a:t> </a:t>
            </a:r>
            <a:r>
              <a:rPr lang="en-US" sz="3600" dirty="0" err="1" smtClean="0"/>
              <a:t>kekuatan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?</a:t>
            </a:r>
          </a:p>
          <a:p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mengatasi</a:t>
            </a:r>
            <a:r>
              <a:rPr lang="en-US" sz="3600" dirty="0" smtClean="0"/>
              <a:t> </a:t>
            </a:r>
            <a:r>
              <a:rPr lang="en-US" sz="3600" dirty="0" err="1" smtClean="0"/>
              <a:t>kelemahan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?</a:t>
            </a:r>
          </a:p>
          <a:p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mengantisipasi</a:t>
            </a:r>
            <a:r>
              <a:rPr lang="en-US" sz="3600" dirty="0" smtClean="0"/>
              <a:t> </a:t>
            </a:r>
            <a:r>
              <a:rPr lang="en-US" sz="3600" dirty="0" err="1" smtClean="0"/>
              <a:t>ancaman</a:t>
            </a:r>
            <a:r>
              <a:rPr lang="en-US" sz="3600" dirty="0" smtClean="0"/>
              <a:t>?</a:t>
            </a:r>
          </a:p>
          <a:p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peluang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?</a:t>
            </a:r>
          </a:p>
          <a:p>
            <a:r>
              <a:rPr lang="en-US" sz="3600" dirty="0" err="1" smtClean="0"/>
              <a:t>Perumusan</a:t>
            </a:r>
            <a:r>
              <a:rPr lang="en-US" sz="3600" dirty="0" smtClean="0"/>
              <a:t> </a:t>
            </a: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579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Bagaimana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mengoptimalkan</a:t>
            </a:r>
            <a:r>
              <a:rPr lang="en-US" sz="4400" b="1" dirty="0"/>
              <a:t> </a:t>
            </a:r>
            <a:r>
              <a:rPr lang="en-US" sz="4400" b="1" dirty="0" err="1" smtClean="0"/>
              <a:t>kekuatan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kita</a:t>
            </a:r>
            <a:r>
              <a:rPr lang="en-US" sz="4400" b="1" dirty="0" smtClean="0"/>
              <a:t>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lintas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Fakultas</a:t>
            </a:r>
            <a:r>
              <a:rPr lang="en-US" sz="2800" dirty="0" smtClean="0"/>
              <a:t> di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UGM, </a:t>
            </a:r>
            <a:r>
              <a:rPr lang="en-US" sz="2800" dirty="0" err="1" smtClean="0"/>
              <a:t>instansi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r>
              <a:rPr lang="en-US" sz="2800" dirty="0" err="1" smtClean="0"/>
              <a:t>Menambah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UGM</a:t>
            </a:r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tarik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saing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program-program </a:t>
            </a:r>
            <a:r>
              <a:rPr lang="en-US" sz="2800" dirty="0" err="1" smtClean="0"/>
              <a:t>ungggulan</a:t>
            </a:r>
            <a:endParaRPr lang="en-US" sz="2800" dirty="0" smtClean="0"/>
          </a:p>
          <a:p>
            <a:r>
              <a:rPr lang="en-US" sz="2800" dirty="0" err="1" smtClean="0"/>
              <a:t>Bersama</a:t>
            </a:r>
            <a:r>
              <a:rPr lang="en-US" sz="2800" dirty="0" smtClean="0"/>
              <a:t> alumni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mempromosikan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95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76508"/>
          </a:xfrm>
        </p:spPr>
        <p:txBody>
          <a:bodyPr/>
          <a:lstStyle/>
          <a:p>
            <a:pPr algn="l"/>
            <a:r>
              <a:rPr lang="en-US" sz="4800" b="1" dirty="0"/>
              <a:t>Bab 1. </a:t>
            </a:r>
            <a:r>
              <a:rPr lang="en-US" sz="4800" b="1" dirty="0" err="1"/>
              <a:t>Kebijakan</a:t>
            </a:r>
            <a:r>
              <a:rPr lang="en-US" sz="4800" b="1" dirty="0"/>
              <a:t> </a:t>
            </a:r>
            <a:r>
              <a:rPr lang="en-US" sz="4800" b="1" dirty="0" err="1" smtClean="0"/>
              <a:t>Umum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/>
              <a:t>Bagaimana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mengatasi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kelemahan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kita</a:t>
            </a:r>
            <a:r>
              <a:rPr lang="en-US" sz="4800" b="1" dirty="0" smtClean="0"/>
              <a:t>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Menggalang</a:t>
            </a:r>
            <a:r>
              <a:rPr lang="en-US" sz="3600" dirty="0" smtClean="0"/>
              <a:t> data </a:t>
            </a:r>
            <a:r>
              <a:rPr lang="en-US" sz="3600" dirty="0" err="1" smtClean="0"/>
              <a:t>dari</a:t>
            </a:r>
            <a:r>
              <a:rPr lang="en-US" sz="3600" dirty="0" smtClean="0"/>
              <a:t> alumni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aktivitas</a:t>
            </a:r>
            <a:r>
              <a:rPr lang="en-US" sz="3600" dirty="0" smtClean="0"/>
              <a:t> alumni</a:t>
            </a:r>
          </a:p>
          <a:p>
            <a:r>
              <a:rPr lang="en-US" sz="3600" dirty="0" err="1" smtClean="0"/>
              <a:t>Menyediakan</a:t>
            </a:r>
            <a:r>
              <a:rPr lang="en-US" sz="3600" dirty="0" smtClean="0"/>
              <a:t> </a:t>
            </a:r>
            <a:r>
              <a:rPr lang="en-US" sz="3600" dirty="0" err="1" smtClean="0"/>
              <a:t>kursus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pelatihan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endParaRPr lang="en-US" sz="3600" dirty="0" smtClean="0"/>
          </a:p>
          <a:p>
            <a:r>
              <a:rPr lang="en-US" sz="3600" dirty="0" err="1" smtClean="0"/>
              <a:t>Miningkatan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kerjasama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pakar</a:t>
            </a:r>
            <a:r>
              <a:rPr lang="en-US" sz="3600" dirty="0" smtClean="0"/>
              <a:t> (SDM)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</a:t>
            </a:r>
            <a:r>
              <a:rPr lang="en-US" sz="3600" dirty="0" err="1" smtClean="0"/>
              <a:t>akademik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37936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/>
              <a:t>Bagaimana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mengantisipasi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ancaman</a:t>
            </a:r>
            <a:r>
              <a:rPr lang="en-US" sz="4800" b="1" dirty="0" smtClean="0"/>
              <a:t>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0672"/>
            <a:ext cx="10972800" cy="3267865"/>
          </a:xfrm>
        </p:spPr>
        <p:txBody>
          <a:bodyPr/>
          <a:lstStyle/>
          <a:p>
            <a:r>
              <a:rPr lang="en-US" sz="3200" dirty="0" smtClean="0"/>
              <a:t>Monitoring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/>
              <a:t>assessment </a:t>
            </a:r>
            <a:r>
              <a:rPr lang="en-US" sz="3200" dirty="0" err="1" smtClean="0"/>
              <a:t>berkala</a:t>
            </a:r>
            <a:r>
              <a:rPr lang="en-US" sz="3200" dirty="0" smtClean="0"/>
              <a:t> </a:t>
            </a:r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studi</a:t>
            </a:r>
            <a:endParaRPr lang="en-US" sz="3200" dirty="0" smtClean="0"/>
          </a:p>
          <a:p>
            <a:r>
              <a:rPr lang="en-US" sz="3200" dirty="0"/>
              <a:t>Monitoring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i="1" dirty="0"/>
              <a:t>assessment </a:t>
            </a:r>
            <a:r>
              <a:rPr lang="en-US" sz="3200" dirty="0" err="1"/>
              <a:t>berkala</a:t>
            </a:r>
            <a:r>
              <a:rPr lang="en-US" sz="3200" dirty="0"/>
              <a:t> </a:t>
            </a:r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dukungan</a:t>
            </a:r>
            <a:r>
              <a:rPr lang="en-US" sz="3200" dirty="0" smtClean="0"/>
              <a:t> </a:t>
            </a:r>
            <a:r>
              <a:rPr lang="en-US" sz="3200" dirty="0" err="1" smtClean="0"/>
              <a:t>publikasi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diseminasi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terkait</a:t>
            </a:r>
            <a:r>
              <a:rPr lang="en-US" sz="3200" dirty="0" smtClean="0"/>
              <a:t> (</a:t>
            </a:r>
            <a:r>
              <a:rPr lang="en-US" sz="3200" dirty="0" err="1" smtClean="0"/>
              <a:t>Dinas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, KKP, </a:t>
            </a:r>
            <a:r>
              <a:rPr lang="en-US" sz="3200" dirty="0" err="1" smtClean="0"/>
              <a:t>Lokalibang</a:t>
            </a:r>
            <a:r>
              <a:rPr lang="en-US" sz="3200" dirty="0" smtClean="0"/>
              <a:t>), </a:t>
            </a:r>
            <a:r>
              <a:rPr lang="en-US" sz="3200" dirty="0" err="1" smtClean="0"/>
              <a:t>jurnal</a:t>
            </a:r>
            <a:r>
              <a:rPr lang="en-US" sz="3200" dirty="0" smtClean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seminar / </a:t>
            </a:r>
            <a:r>
              <a:rPr lang="en-US" sz="3200" dirty="0" err="1" smtClean="0"/>
              <a:t>konferensi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0792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Bagaimana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menangkap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peluang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dengan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baik</a:t>
            </a:r>
            <a:r>
              <a:rPr lang="en-US" sz="4400" b="1" dirty="0" smtClean="0"/>
              <a:t>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 smtClean="0"/>
              <a:t>Joint degree </a:t>
            </a:r>
            <a:r>
              <a:rPr lang="en-US" sz="3600" dirty="0" err="1" smtClean="0"/>
              <a:t>lintas</a:t>
            </a:r>
            <a:r>
              <a:rPr lang="en-US" sz="3600" dirty="0" smtClean="0"/>
              <a:t> </a:t>
            </a:r>
            <a:r>
              <a:rPr lang="en-US" sz="3600" dirty="0" err="1" smtClean="0"/>
              <a:t>prodi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/</a:t>
            </a:r>
            <a:r>
              <a:rPr lang="en-US" sz="3600" dirty="0" err="1" smtClean="0"/>
              <a:t>kedokteran</a:t>
            </a:r>
            <a:r>
              <a:rPr lang="en-US" sz="3600" dirty="0" smtClean="0"/>
              <a:t> (</a:t>
            </a:r>
            <a:r>
              <a:rPr lang="en-US" sz="3600" dirty="0" err="1" smtClean="0"/>
              <a:t>Klinik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Mempersiapkan</a:t>
            </a:r>
            <a:r>
              <a:rPr lang="en-US" sz="3600" dirty="0" smtClean="0"/>
              <a:t> </a:t>
            </a:r>
            <a:r>
              <a:rPr lang="en-US" sz="3600" dirty="0" err="1" smtClean="0"/>
              <a:t>peluang</a:t>
            </a:r>
            <a:r>
              <a:rPr lang="en-US" sz="3600" dirty="0" smtClean="0"/>
              <a:t> </a:t>
            </a:r>
            <a:r>
              <a:rPr lang="en-US" sz="3600" i="1" dirty="0" smtClean="0"/>
              <a:t>visiting scholar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staf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smtClean="0"/>
              <a:t>student exchange</a:t>
            </a:r>
          </a:p>
        </p:txBody>
      </p:sp>
    </p:spTree>
    <p:extLst>
      <p:ext uri="{BB962C8B-B14F-4D97-AF65-F5344CB8AC3E}">
        <p14:creationId xmlns:p14="http://schemas.microsoft.com/office/powerpoint/2010/main" val="518887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/>
              <a:t>Perumusan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Kebijakan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Strategis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Kebijakan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Jangka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Pendek</a:t>
            </a:r>
            <a:endParaRPr lang="en-US" sz="3600" b="1" dirty="0" smtClean="0"/>
          </a:p>
          <a:p>
            <a:pPr lvl="1"/>
            <a:r>
              <a:rPr lang="en-US" sz="3200" dirty="0" err="1" smtClean="0"/>
              <a:t>Mempertahankan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kerjasama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lintas</a:t>
            </a:r>
            <a:r>
              <a:rPr lang="en-US" sz="3200" dirty="0" smtClean="0"/>
              <a:t> </a:t>
            </a:r>
            <a:r>
              <a:rPr lang="en-US" sz="3200" dirty="0" err="1" smtClean="0"/>
              <a:t>departemen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fakultas</a:t>
            </a:r>
            <a:r>
              <a:rPr lang="en-US" sz="3200" dirty="0" smtClean="0"/>
              <a:t> di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instansi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 smtClean="0"/>
          </a:p>
          <a:p>
            <a:pPr lvl="1"/>
            <a:r>
              <a:rPr lang="en-US" sz="3200" dirty="0" err="1" smtClean="0"/>
              <a:t>Bersama</a:t>
            </a:r>
            <a:r>
              <a:rPr lang="en-US" sz="3200" dirty="0" smtClean="0"/>
              <a:t> alumni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mempromosikan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0996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920146"/>
          </a:xfrm>
        </p:spPr>
        <p:txBody>
          <a:bodyPr/>
          <a:lstStyle/>
          <a:p>
            <a:r>
              <a:rPr lang="en-US" sz="3600" b="1" dirty="0" err="1" smtClean="0"/>
              <a:t>Jangka</a:t>
            </a:r>
            <a:r>
              <a:rPr lang="en-US" sz="3600" b="1" dirty="0"/>
              <a:t> </a:t>
            </a:r>
            <a:r>
              <a:rPr lang="en-US" sz="3600" b="1" dirty="0" err="1" smtClean="0"/>
              <a:t>panjang</a:t>
            </a:r>
            <a:r>
              <a:rPr lang="en-US" sz="3600" b="1" dirty="0" smtClean="0"/>
              <a:t>:</a:t>
            </a:r>
          </a:p>
          <a:p>
            <a:pPr lvl="1"/>
            <a:r>
              <a:rPr lang="en-US" sz="3200" dirty="0" err="1" smtClean="0"/>
              <a:t>Menciptakan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unggulan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975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err="1" smtClean="0"/>
              <a:t>Nilai-nilai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dasar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921" y="1824907"/>
            <a:ext cx="5629479" cy="4598765"/>
          </a:xfrm>
          <a:solidFill>
            <a:srgbClr val="FFFFFF"/>
          </a:solidFill>
        </p:spPr>
        <p:txBody>
          <a:bodyPr/>
          <a:lstStyle/>
          <a:p>
            <a:r>
              <a:rPr lang="en-US" sz="4000" dirty="0" err="1" smtClean="0"/>
              <a:t>Nilai-nilai</a:t>
            </a:r>
            <a:r>
              <a:rPr lang="en-US" sz="4000" dirty="0" smtClean="0"/>
              <a:t> </a:t>
            </a:r>
            <a:r>
              <a:rPr lang="en-US" sz="4000" dirty="0" err="1" smtClean="0"/>
              <a:t>Pancasila</a:t>
            </a:r>
            <a:endParaRPr lang="en-US" sz="4000" dirty="0"/>
          </a:p>
          <a:p>
            <a:r>
              <a:rPr lang="en-US" sz="4000" dirty="0" err="1" smtClean="0"/>
              <a:t>Nilai-nilai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-UGM-an</a:t>
            </a:r>
          </a:p>
          <a:p>
            <a:r>
              <a:rPr lang="en-US" sz="4000" dirty="0" err="1" smtClean="0"/>
              <a:t>Integritas</a:t>
            </a:r>
            <a:endParaRPr lang="en-US" sz="4000" dirty="0" smtClean="0"/>
          </a:p>
          <a:p>
            <a:r>
              <a:rPr lang="en-US" sz="4000" dirty="0" err="1" smtClean="0"/>
              <a:t>Inovatif</a:t>
            </a: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990" y="1824907"/>
            <a:ext cx="5101409" cy="4301257"/>
          </a:xfrm>
        </p:spPr>
        <p:txBody>
          <a:bodyPr/>
          <a:lstStyle/>
          <a:p>
            <a:r>
              <a:rPr lang="en-US" sz="4000" dirty="0" err="1"/>
              <a:t>Unggul</a:t>
            </a:r>
            <a:endParaRPr lang="en-US" sz="4000" dirty="0"/>
          </a:p>
          <a:p>
            <a:r>
              <a:rPr lang="en-US" sz="4000" dirty="0" err="1"/>
              <a:t>Akuntabel</a:t>
            </a:r>
            <a:endParaRPr lang="en-US" sz="4000" dirty="0"/>
          </a:p>
          <a:p>
            <a:r>
              <a:rPr lang="en-US" sz="4000" dirty="0" err="1"/>
              <a:t>Profesional</a:t>
            </a:r>
            <a:endParaRPr lang="en-US" sz="4000" dirty="0"/>
          </a:p>
          <a:p>
            <a:r>
              <a:rPr lang="en-US" sz="4000" dirty="0" err="1" smtClean="0"/>
              <a:t>Humanis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895205"/>
          </a:xfrm>
        </p:spPr>
        <p:txBody>
          <a:bodyPr/>
          <a:lstStyle/>
          <a:p>
            <a:pPr algn="l"/>
            <a:r>
              <a:rPr lang="en-US" b="1" dirty="0" smtClean="0"/>
              <a:t>VISI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lvl="0" indent="12700" algn="just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Menjadi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institusi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unggul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terkemuka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dalam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bidang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Ilmu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Kedokteran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Klinis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di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tingkat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nasional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maupun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internasional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serta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mengabdi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untuk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kepentingan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bangsa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kemanusiaan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dijiwai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oleh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Pancasila</a:t>
            </a:r>
            <a:endParaRPr lang="en-US" sz="4000" dirty="0">
              <a:solidFill>
                <a:schemeClr val="tx1"/>
              </a:solidFill>
              <a:latin typeface="Calibri"/>
              <a:ea typeface="Cambria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10363200" cy="875744"/>
          </a:xfrm>
        </p:spPr>
        <p:txBody>
          <a:bodyPr/>
          <a:lstStyle/>
          <a:p>
            <a:pPr algn="l"/>
            <a:r>
              <a:rPr lang="en-US" b="1" dirty="0" smtClean="0"/>
              <a:t>MISI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lvl="0" algn="just"/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Menyelenggarakan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prodi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S2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unggul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dalam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bidang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ilmu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kedokteran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klinis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melalui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pendidikan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penelitian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&amp;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pengabdian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masyarakat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dg proses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efisien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terintegrasi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untuk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menghasilkan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lulusan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berkualitas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profesional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humanis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serta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mampu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bersaing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di era global</a:t>
            </a:r>
          </a:p>
          <a:p>
            <a:pPr algn="just"/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b="1" dirty="0" err="1" smtClean="0"/>
              <a:t>Komitmen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2" y="1469699"/>
            <a:ext cx="11765054" cy="4656464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 smtClean="0"/>
              <a:t>Menerapkan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responsif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endParaRPr lang="en-US" sz="2800" dirty="0" smtClean="0"/>
          </a:p>
          <a:p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klinis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bukti</a:t>
            </a:r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tesis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publikasi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pemangku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endParaRPr lang="en-US" sz="2800" dirty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pelayananan</a:t>
            </a:r>
            <a:r>
              <a:rPr lang="en-US" sz="2800" dirty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endParaRPr lang="en-US" sz="2800" dirty="0" smtClean="0"/>
          </a:p>
          <a:p>
            <a:r>
              <a:rPr lang="en-US" sz="2800" dirty="0" err="1" smtClean="0"/>
              <a:t>Memperkuat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transparan</a:t>
            </a:r>
            <a:r>
              <a:rPr lang="en-US" sz="2800" dirty="0" smtClean="0"/>
              <a:t>, </a:t>
            </a:r>
            <a:r>
              <a:rPr lang="en-US" sz="2800" dirty="0" err="1" smtClean="0"/>
              <a:t>akuntabel</a:t>
            </a:r>
            <a:r>
              <a:rPr lang="en-US" sz="2800" dirty="0" smtClean="0"/>
              <a:t>, </a:t>
            </a:r>
            <a:r>
              <a:rPr lang="en-US" sz="2800" dirty="0" err="1" smtClean="0"/>
              <a:t>profesional</a:t>
            </a:r>
            <a:endParaRPr lang="en-US" sz="2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sz="5400" b="1" dirty="0" err="1" smtClean="0"/>
              <a:t>Tujuan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416128"/>
            <a:ext cx="11234670" cy="5080540"/>
          </a:xfrm>
          <a:solidFill>
            <a:schemeClr val="bg1"/>
          </a:solidFill>
        </p:spPr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yang </a:t>
            </a:r>
            <a:r>
              <a:rPr lang="en-US" sz="2800" dirty="0" err="1"/>
              <a:t>berlandaskan</a:t>
            </a:r>
            <a:r>
              <a:rPr lang="en-US" sz="2800" dirty="0"/>
              <a:t> </a:t>
            </a:r>
            <a:r>
              <a:rPr lang="en-US" sz="2800" dirty="0" err="1"/>
              <a:t>profesionalitas</a:t>
            </a:r>
            <a:r>
              <a:rPr lang="en-US" sz="2800" dirty="0"/>
              <a:t>,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memecahkan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, </a:t>
            </a:r>
            <a:r>
              <a:rPr lang="en-US" sz="2800" dirty="0" err="1"/>
              <a:t>nasional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global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yang </a:t>
            </a:r>
            <a:r>
              <a:rPr lang="en-US" sz="2800" dirty="0" err="1"/>
              <a:t>mandiri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bertata</a:t>
            </a:r>
            <a:r>
              <a:rPr lang="en-US" sz="2800" dirty="0"/>
              <a:t> </a:t>
            </a:r>
            <a:r>
              <a:rPr lang="en-US" sz="2800" dirty="0" err="1"/>
              <a:t>kelola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(</a:t>
            </a:r>
            <a:r>
              <a:rPr lang="en-US" sz="2800" i="1" dirty="0"/>
              <a:t>good governance</a:t>
            </a:r>
            <a:r>
              <a:rPr lang="en-US" sz="2800" dirty="0"/>
              <a:t>)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yang </a:t>
            </a:r>
            <a:r>
              <a:rPr lang="en-US" sz="2800" dirty="0" err="1"/>
              <a:t>mengedepankan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endParaRPr lang="en-US" sz="2800" dirty="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yang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/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masyarakat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sz="4800" b="1" dirty="0" smtClean="0"/>
              <a:t>Milestones 2018-2022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693514"/>
            <a:ext cx="11221792" cy="4715558"/>
          </a:xfrm>
          <a:solidFill>
            <a:srgbClr val="FFFFFF"/>
          </a:solidFill>
        </p:spPr>
        <p:txBody>
          <a:bodyPr/>
          <a:lstStyle/>
          <a:p>
            <a:r>
              <a:rPr lang="en-US" sz="3200" dirty="0" err="1" smtClean="0"/>
              <a:t>Digitalisasi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administrasi</a:t>
            </a:r>
            <a:r>
              <a:rPr lang="en-US" sz="3200" dirty="0" smtClean="0"/>
              <a:t> </a:t>
            </a:r>
            <a:r>
              <a:rPr lang="en-US" sz="3200" dirty="0" err="1" smtClean="0"/>
              <a:t>akademik</a:t>
            </a:r>
            <a:endParaRPr lang="en-US" sz="3200" dirty="0"/>
          </a:p>
          <a:p>
            <a:r>
              <a:rPr lang="en-US" sz="3200" dirty="0" err="1" smtClean="0"/>
              <a:t>Memperluas</a:t>
            </a:r>
            <a:r>
              <a:rPr lang="en-US" sz="3200" dirty="0" smtClean="0"/>
              <a:t> </a:t>
            </a:r>
            <a:r>
              <a:rPr lang="en-US" sz="3200" dirty="0" err="1" smtClean="0"/>
              <a:t>keikutsertaan</a:t>
            </a:r>
            <a:r>
              <a:rPr lang="en-US" sz="3200" dirty="0" smtClean="0"/>
              <a:t> PPDS </a:t>
            </a:r>
            <a:r>
              <a:rPr lang="en-US" sz="3200" dirty="0" err="1" smtClean="0"/>
              <a:t>dalam</a:t>
            </a:r>
            <a:r>
              <a:rPr lang="en-US" sz="3200" dirty="0" smtClean="0"/>
              <a:t> program MS-PPDS</a:t>
            </a:r>
          </a:p>
          <a:p>
            <a:r>
              <a:rPr lang="en-US" sz="3200" dirty="0" err="1" smtClean="0"/>
              <a:t>Revitalisasi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minat-minat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selain</a:t>
            </a:r>
            <a:r>
              <a:rPr lang="en-US" sz="3200" dirty="0" smtClean="0"/>
              <a:t> MS-PPDS</a:t>
            </a:r>
          </a:p>
          <a:p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internasionalisasi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studi</a:t>
            </a:r>
            <a:endParaRPr lang="en-US" sz="3200" dirty="0" smtClean="0"/>
          </a:p>
          <a:p>
            <a:r>
              <a:rPr lang="en-US" sz="3200" dirty="0" err="1" smtClean="0"/>
              <a:t>Memasukkan</a:t>
            </a:r>
            <a:r>
              <a:rPr lang="en-US" sz="3200" dirty="0" smtClean="0"/>
              <a:t> </a:t>
            </a:r>
            <a:r>
              <a:rPr lang="en-US" sz="3200" i="1" dirty="0" smtClean="0"/>
              <a:t>medical entrepreneurship </a:t>
            </a:r>
            <a:r>
              <a:rPr lang="en-US" sz="3200" dirty="0" err="1" smtClean="0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endParaRPr lang="en-US" sz="3200" dirty="0" smtClean="0"/>
          </a:p>
          <a:p>
            <a:r>
              <a:rPr lang="en-US" sz="3200" dirty="0" err="1" smtClean="0"/>
              <a:t>Mempertahankan</a:t>
            </a:r>
            <a:r>
              <a:rPr lang="en-US" sz="3200" dirty="0" smtClean="0"/>
              <a:t> </a:t>
            </a:r>
            <a:r>
              <a:rPr lang="en-US" sz="3200" dirty="0" err="1" smtClean="0"/>
              <a:t>akreditasi</a:t>
            </a:r>
            <a:r>
              <a:rPr lang="en-US" sz="3200" dirty="0" smtClean="0"/>
              <a:t> “A”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LAMPTKes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/>
              <a:t>Bab 2. </a:t>
            </a:r>
            <a:r>
              <a:rPr lang="en-US" sz="4800" b="1" dirty="0" err="1" smtClean="0"/>
              <a:t>Analisis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Situasi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</a:t>
            </a:r>
          </a:p>
          <a:p>
            <a:pPr lvl="1"/>
            <a:r>
              <a:rPr lang="en-US" dirty="0" err="1" smtClean="0"/>
              <a:t>Kekuatan</a:t>
            </a:r>
            <a:endParaRPr lang="en-US" dirty="0"/>
          </a:p>
          <a:p>
            <a:pPr lvl="1"/>
            <a:r>
              <a:rPr lang="en-US" dirty="0" err="1" smtClean="0"/>
              <a:t>Kelemahan</a:t>
            </a:r>
            <a:endParaRPr lang="en-US" dirty="0" smtClean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lvl="1"/>
            <a:r>
              <a:rPr lang="en-US" dirty="0" err="1" smtClean="0"/>
              <a:t>Peluang</a:t>
            </a:r>
            <a:endParaRPr lang="en-US" dirty="0" smtClean="0"/>
          </a:p>
          <a:p>
            <a:pPr lvl="1"/>
            <a:r>
              <a:rPr lang="en-US" dirty="0" err="1" smtClean="0"/>
              <a:t>Ancaman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38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21719</TotalTime>
  <Words>934</Words>
  <Application>Microsoft Macintosh PowerPoint</Application>
  <PresentationFormat>Custom</PresentationFormat>
  <Paragraphs>122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  <vt:lpstr>Bab 2. Analisis Situasi </vt:lpstr>
      <vt:lpstr>Kondisi internal: Kekuatan</vt:lpstr>
      <vt:lpstr>Kondisi internal: Kekuatan</vt:lpstr>
      <vt:lpstr>Kondisi internal: Kelemahan</vt:lpstr>
      <vt:lpstr>Kondisi internal: Kelemahan</vt:lpstr>
      <vt:lpstr>Kondisi Eksternal: Peluang</vt:lpstr>
      <vt:lpstr>…Kondisi Eksternal: Peluang</vt:lpstr>
      <vt:lpstr>Kondisi eksternal: Ancaman</vt:lpstr>
      <vt:lpstr>Bab III. Kebijakan Strategis</vt:lpstr>
      <vt:lpstr>Brainstorming  strategi berbasis analisis SWOT</vt:lpstr>
      <vt:lpstr>Bagaimana mengoptimalkan kekuatan kita?</vt:lpstr>
      <vt:lpstr>Bagaimana mengatasi kelemahan kita?</vt:lpstr>
      <vt:lpstr>Bagaimana mengantisipasi ancaman?</vt:lpstr>
      <vt:lpstr>Bagaimana menangkap peluang dengan baik?</vt:lpstr>
      <vt:lpstr>Perumusan Kebijakan Strategis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jayanti sari</cp:lastModifiedBy>
  <cp:revision>252</cp:revision>
  <dcterms:created xsi:type="dcterms:W3CDTF">2016-10-06T12:46:54Z</dcterms:created>
  <dcterms:modified xsi:type="dcterms:W3CDTF">2018-01-22T05:48:04Z</dcterms:modified>
</cp:coreProperties>
</file>