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746" r:id="rId2"/>
  </p:sldMasterIdLst>
  <p:notesMasterIdLst>
    <p:notesMasterId r:id="rId27"/>
  </p:notesMasterIdLst>
  <p:sldIdLst>
    <p:sldId id="257" r:id="rId3"/>
    <p:sldId id="398" r:id="rId4"/>
    <p:sldId id="399" r:id="rId5"/>
    <p:sldId id="400" r:id="rId6"/>
    <p:sldId id="401" r:id="rId7"/>
    <p:sldId id="402" r:id="rId8"/>
    <p:sldId id="403" r:id="rId9"/>
    <p:sldId id="404" r:id="rId10"/>
    <p:sldId id="405" r:id="rId11"/>
    <p:sldId id="406" r:id="rId12"/>
    <p:sldId id="421" r:id="rId13"/>
    <p:sldId id="408" r:id="rId14"/>
    <p:sldId id="422" r:id="rId15"/>
    <p:sldId id="409" r:id="rId16"/>
    <p:sldId id="420" r:id="rId17"/>
    <p:sldId id="411" r:id="rId18"/>
    <p:sldId id="412" r:id="rId19"/>
    <p:sldId id="413" r:id="rId20"/>
    <p:sldId id="414" r:id="rId21"/>
    <p:sldId id="415" r:id="rId22"/>
    <p:sldId id="416" r:id="rId23"/>
    <p:sldId id="417" r:id="rId24"/>
    <p:sldId id="418" r:id="rId25"/>
    <p:sldId id="419" r:id="rId2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RSUTOMO" initials="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86" d="100"/>
          <a:sy n="86" d="100"/>
        </p:scale>
        <p:origin x="-1144" y="-10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-234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8.xml"/><Relationship Id="rId21" Type="http://schemas.openxmlformats.org/officeDocument/2006/relationships/slide" Target="slides/slide19.xml"/><Relationship Id="rId22" Type="http://schemas.openxmlformats.org/officeDocument/2006/relationships/slide" Target="slides/slide20.xml"/><Relationship Id="rId23" Type="http://schemas.openxmlformats.org/officeDocument/2006/relationships/slide" Target="slides/slide21.xml"/><Relationship Id="rId24" Type="http://schemas.openxmlformats.org/officeDocument/2006/relationships/slide" Target="slides/slide22.xml"/><Relationship Id="rId25" Type="http://schemas.openxmlformats.org/officeDocument/2006/relationships/slide" Target="slides/slide23.xml"/><Relationship Id="rId26" Type="http://schemas.openxmlformats.org/officeDocument/2006/relationships/slide" Target="slides/slide24.xml"/><Relationship Id="rId27" Type="http://schemas.openxmlformats.org/officeDocument/2006/relationships/notesMaster" Target="notesMasters/notesMaster1.xml"/><Relationship Id="rId28" Type="http://schemas.openxmlformats.org/officeDocument/2006/relationships/printerSettings" Target="printerSettings/printerSettings1.bin"/><Relationship Id="rId29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30" Type="http://schemas.openxmlformats.org/officeDocument/2006/relationships/presProps" Target="presProps.xml"/><Relationship Id="rId31" Type="http://schemas.openxmlformats.org/officeDocument/2006/relationships/viewProps" Target="viewProps.xml"/><Relationship Id="rId32" Type="http://schemas.openxmlformats.org/officeDocument/2006/relationships/theme" Target="theme/theme1.xml"/><Relationship Id="rId9" Type="http://schemas.openxmlformats.org/officeDocument/2006/relationships/slide" Target="slides/slide7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33" Type="http://schemas.openxmlformats.org/officeDocument/2006/relationships/tableStyles" Target="tableStyles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slide" Target="slides/slide11.xml"/><Relationship Id="rId14" Type="http://schemas.openxmlformats.org/officeDocument/2006/relationships/slide" Target="slides/slide12.xml"/><Relationship Id="rId15" Type="http://schemas.openxmlformats.org/officeDocument/2006/relationships/slide" Target="slides/slide13.xml"/><Relationship Id="rId16" Type="http://schemas.openxmlformats.org/officeDocument/2006/relationships/slide" Target="slides/slide14.xml"/><Relationship Id="rId17" Type="http://schemas.openxmlformats.org/officeDocument/2006/relationships/slide" Target="slides/slide15.xml"/><Relationship Id="rId18" Type="http://schemas.openxmlformats.org/officeDocument/2006/relationships/slide" Target="slides/slide16.xml"/><Relationship Id="rId19" Type="http://schemas.openxmlformats.org/officeDocument/2006/relationships/slide" Target="slides/slide1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849543-1F72-412E-8355-3F406ADA689B}" type="datetimeFigureOut">
              <a:rPr lang="en-US" smtClean="0"/>
              <a:t>1/22/18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F696B5A-93A6-46D1-ADB4-EBAD3ED302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85753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1/22/18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22337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1/22/18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71377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1/22/18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53220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01B050-42D9-400F-9E1D-0DD0238CE288}" type="datetimeFigureOut">
              <a:rPr lang="en-US"/>
              <a:pPr>
                <a:defRPr/>
              </a:pPr>
              <a:t>1/22/18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2D852C38-36DA-4C2C-BD18-00F32CF8E00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7276474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02DAE3-B61E-453D-83A8-B55B0960B32B}" type="datetimeFigureOut">
              <a:rPr lang="en-US"/>
              <a:pPr>
                <a:defRPr/>
              </a:pPr>
              <a:t>1/22/18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F0D00CCA-1E0C-485F-BD39-FB68C41BE43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9309401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5333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667">
                <a:solidFill>
                  <a:schemeClr val="tx1">
                    <a:tint val="75000"/>
                  </a:schemeClr>
                </a:solidFill>
              </a:defRPr>
            </a:lvl1pPr>
            <a:lvl2pPr marL="609585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9EC270-2F35-40B4-9E2B-AE8B2E117FDC}" type="datetimeFigureOut">
              <a:rPr lang="en-US"/>
              <a:pPr>
                <a:defRPr/>
              </a:pPr>
              <a:t>1/22/18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561B66DE-0E78-460B-B3CB-D6D2B6161F4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1554270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3A59CF-CA1E-40F3-8E61-0FC8AEDDC5CE}" type="datetimeFigureOut">
              <a:rPr lang="en-US"/>
              <a:pPr>
                <a:defRPr/>
              </a:pPr>
              <a:t>1/22/18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23ACE14D-BF46-4CC3-82A0-DFF1A0F49CD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1562462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3200"/>
            </a:lvl1pPr>
            <a:lvl2pPr>
              <a:defRPr sz="2667"/>
            </a:lvl2pPr>
            <a:lvl3pPr>
              <a:defRPr sz="2400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3200"/>
            </a:lvl1pPr>
            <a:lvl2pPr>
              <a:defRPr sz="2667"/>
            </a:lvl2pPr>
            <a:lvl3pPr>
              <a:defRPr sz="2400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6A4058-D143-449A-8076-5321F5C7E4ED}" type="datetimeFigureOut">
              <a:rPr lang="en-US"/>
              <a:pPr>
                <a:defRPr/>
              </a:pPr>
              <a:t>1/22/18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1F0FA9C5-E381-4E47-BB20-FF712592828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4622935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3132C3-C106-43A3-B3B5-B7B4CAECC859}" type="datetimeFigureOut">
              <a:rPr lang="en-US"/>
              <a:pPr>
                <a:defRPr/>
              </a:pPr>
              <a:t>1/22/18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A4EC7D3E-205D-401B-9FA8-A1E35750B1A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2888367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9A1CE2-5545-41E6-AB6C-72E5E476ABED}" type="datetimeFigureOut">
              <a:rPr lang="en-US"/>
              <a:pPr>
                <a:defRPr/>
              </a:pPr>
              <a:t>1/22/18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CD70912F-3DA2-4E8C-91B1-E785C4DE7AA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4545746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2" y="273049"/>
            <a:ext cx="4011084" cy="1162051"/>
          </a:xfrm>
        </p:spPr>
        <p:txBody>
          <a:bodyPr anchor="b"/>
          <a:lstStyle>
            <a:lvl1pPr algn="l">
              <a:defRPr sz="2667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2"/>
            <a:ext cx="6815667" cy="5853113"/>
          </a:xfrm>
        </p:spPr>
        <p:txBody>
          <a:bodyPr/>
          <a:lstStyle>
            <a:lvl1pPr>
              <a:defRPr sz="4267"/>
            </a:lvl1pPr>
            <a:lvl2pPr>
              <a:defRPr sz="3733"/>
            </a:lvl2pPr>
            <a:lvl3pPr>
              <a:defRPr sz="3200"/>
            </a:lvl3pPr>
            <a:lvl4pPr>
              <a:defRPr sz="2667"/>
            </a:lvl4pPr>
            <a:lvl5pPr>
              <a:defRPr sz="2667"/>
            </a:lvl5pPr>
            <a:lvl6pPr>
              <a:defRPr sz="2667"/>
            </a:lvl6pPr>
            <a:lvl7pPr>
              <a:defRPr sz="2667"/>
            </a:lvl7pPr>
            <a:lvl8pPr>
              <a:defRPr sz="2667"/>
            </a:lvl8pPr>
            <a:lvl9pPr>
              <a:defRPr sz="2667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2" y="1435102"/>
            <a:ext cx="4011084" cy="4691063"/>
          </a:xfrm>
        </p:spPr>
        <p:txBody>
          <a:bodyPr/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24A3A9-71DC-423B-90FD-FE6CB31EADF9}" type="datetimeFigureOut">
              <a:rPr lang="en-US"/>
              <a:pPr>
                <a:defRPr/>
              </a:pPr>
              <a:t>1/22/18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063C0AB2-085C-4ECE-93B0-E894B287C16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648820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1/22/18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387127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9"/>
          </a:xfrm>
        </p:spPr>
        <p:txBody>
          <a:bodyPr anchor="b"/>
          <a:lstStyle>
            <a:lvl1pPr algn="l">
              <a:defRPr sz="2667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4267"/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3"/>
          </a:xfrm>
        </p:spPr>
        <p:txBody>
          <a:bodyPr/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5F79B5-D172-4120-8323-DFF519184A7C}" type="datetimeFigureOut">
              <a:rPr lang="en-US"/>
              <a:pPr>
                <a:defRPr/>
              </a:pPr>
              <a:t>1/22/18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B55C9F38-210F-48DA-9866-AF77E110443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3827729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FBA31E-FA85-4286-9475-64CA8451A6E5}" type="datetimeFigureOut">
              <a:rPr lang="en-US"/>
              <a:pPr>
                <a:defRPr/>
              </a:pPr>
              <a:t>1/22/18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D1533CA2-28EA-40BE-866C-C658918DD1D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7665504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520640-05E5-4A79-B8FD-AC0FAAD37269}" type="datetimeFigureOut">
              <a:rPr lang="en-US"/>
              <a:pPr>
                <a:defRPr/>
              </a:pPr>
              <a:t>1/22/18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65A36014-CB78-4B26-811C-71CC6B74367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983135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1/22/18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5602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1/22/18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56335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1/22/18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5109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1/22/18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71227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1/22/18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63490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1/22/18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53013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1/22/18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52258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2.xml"/><Relationship Id="rId12" Type="http://schemas.openxmlformats.org/officeDocument/2006/relationships/theme" Target="../theme/theme2.xml"/><Relationship Id="rId13" Type="http://schemas.openxmlformats.org/officeDocument/2006/relationships/image" Target="../media/image1.jpeg"/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30D0A4-0FFF-4BF9-B349-9E7E0140B806}" type="datetimeFigureOut">
              <a:rPr lang="en-US" smtClean="0"/>
              <a:t>1/22/18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27541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0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0"/>
            <a:ext cx="2844800" cy="3667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6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3B30F5E-F813-4738-BB94-A479D09E0BF7}" type="datetimeFigureOut">
              <a:rPr lang="en-US"/>
              <a:pPr>
                <a:defRPr/>
              </a:pPr>
              <a:t>1/22/18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0"/>
            <a:ext cx="3860800" cy="3667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6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0"/>
            <a:ext cx="2844800" cy="366713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600">
                <a:solidFill>
                  <a:srgbClr val="898989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9EAE6E1-CBE2-4E39-8AAF-368F1FA169BD}" type="slidenum">
              <a:rPr lang="en-US" alt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123273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7" r:id="rId1"/>
    <p:sldLayoutId id="2147483748" r:id="rId2"/>
    <p:sldLayoutId id="2147483749" r:id="rId3"/>
    <p:sldLayoutId id="2147483750" r:id="rId4"/>
    <p:sldLayoutId id="2147483751" r:id="rId5"/>
    <p:sldLayoutId id="2147483752" r:id="rId6"/>
    <p:sldLayoutId id="2147483753" r:id="rId7"/>
    <p:sldLayoutId id="2147483754" r:id="rId8"/>
    <p:sldLayoutId id="2147483755" r:id="rId9"/>
    <p:sldLayoutId id="2147483756" r:id="rId10"/>
    <p:sldLayoutId id="2147483757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58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58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58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58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5800">
          <a:solidFill>
            <a:schemeClr val="tx1"/>
          </a:solidFill>
          <a:latin typeface="Calibri" pitchFamily="34" charset="0"/>
        </a:defRPr>
      </a:lvl5pPr>
      <a:lvl6pPr marL="609585"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pitchFamily="34" charset="0"/>
        </a:defRPr>
      </a:lvl6pPr>
      <a:lvl7pPr marL="1219170"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pitchFamily="34" charset="0"/>
        </a:defRPr>
      </a:lvl7pPr>
      <a:lvl8pPr marL="1828754"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pitchFamily="34" charset="0"/>
        </a:defRPr>
      </a:lvl8pPr>
      <a:lvl9pPr marL="2438339"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pitchFamily="34" charset="0"/>
        </a:defRPr>
      </a:lvl9pPr>
    </p:titleStyle>
    <p:bodyStyle>
      <a:lvl1pPr marL="455613" indent="-4556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4200" kern="1200">
          <a:solidFill>
            <a:schemeClr val="tx1"/>
          </a:solidFill>
          <a:latin typeface="+mn-lt"/>
          <a:ea typeface="+mn-ea"/>
          <a:cs typeface="+mn-cs"/>
        </a:defRPr>
      </a:lvl1pPr>
      <a:lvl2pPr marL="989013" indent="-3794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3700" kern="1200">
          <a:solidFill>
            <a:schemeClr val="tx1"/>
          </a:solidFill>
          <a:latin typeface="+mn-lt"/>
          <a:ea typeface="+mn-ea"/>
          <a:cs typeface="+mn-cs"/>
        </a:defRPr>
      </a:lvl2pPr>
      <a:lvl3pPr marL="1522413" indent="-3032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32013" indent="-3032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741613" indent="-3032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2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2743201" y="2040475"/>
            <a:ext cx="8899302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5400" b="1" dirty="0" smtClean="0"/>
              <a:t>Program </a:t>
            </a:r>
            <a:r>
              <a:rPr lang="en-US" sz="5400" b="1" dirty="0" err="1" smtClean="0"/>
              <a:t>Studi</a:t>
            </a:r>
            <a:r>
              <a:rPr lang="en-US" sz="5400" b="1" dirty="0" smtClean="0"/>
              <a:t> Magister</a:t>
            </a:r>
          </a:p>
          <a:p>
            <a:pPr algn="r"/>
            <a:r>
              <a:rPr lang="en-US" sz="5400" b="1" dirty="0" err="1" smtClean="0"/>
              <a:t>Ilmu</a:t>
            </a:r>
            <a:r>
              <a:rPr lang="en-US" sz="5400" b="1" dirty="0" smtClean="0"/>
              <a:t> </a:t>
            </a:r>
            <a:r>
              <a:rPr lang="en-US" sz="5400" b="1" dirty="0" err="1" smtClean="0"/>
              <a:t>Kedokteran</a:t>
            </a:r>
            <a:r>
              <a:rPr lang="en-US" sz="5400" b="1" dirty="0" smtClean="0"/>
              <a:t> </a:t>
            </a:r>
            <a:r>
              <a:rPr lang="en-US" sz="5400" b="1" dirty="0" err="1" smtClean="0"/>
              <a:t>Klinis</a:t>
            </a:r>
            <a:endParaRPr lang="en-US" sz="5400" b="1" dirty="0" smtClean="0"/>
          </a:p>
          <a:p>
            <a:pPr algn="r"/>
            <a:endParaRPr lang="en-US" sz="3200" dirty="0">
              <a:cs typeface="Arial" pitchFamily="34" charset="0"/>
            </a:endParaRPr>
          </a:p>
          <a:p>
            <a:pPr algn="r"/>
            <a:endParaRPr lang="en-US" sz="3200" dirty="0" smtClean="0">
              <a:cs typeface="Arial" pitchFamily="34" charset="0"/>
            </a:endParaRPr>
          </a:p>
          <a:p>
            <a:pPr algn="r"/>
            <a:r>
              <a:rPr lang="en-US" sz="3200" dirty="0" smtClean="0">
                <a:cs typeface="Arial" pitchFamily="34" charset="0"/>
              </a:rPr>
              <a:t>Bab I. </a:t>
            </a:r>
            <a:r>
              <a:rPr lang="en-US" sz="3200" dirty="0" err="1" smtClean="0">
                <a:cs typeface="Arial" pitchFamily="34" charset="0"/>
              </a:rPr>
              <a:t>Kebijakan</a:t>
            </a:r>
            <a:r>
              <a:rPr lang="en-US" sz="3200" dirty="0" smtClean="0">
                <a:cs typeface="Arial" pitchFamily="34" charset="0"/>
              </a:rPr>
              <a:t> </a:t>
            </a:r>
            <a:r>
              <a:rPr lang="en-US" sz="3200" dirty="0" err="1" smtClean="0">
                <a:cs typeface="Arial" pitchFamily="34" charset="0"/>
              </a:rPr>
              <a:t>Umum</a:t>
            </a:r>
            <a:endParaRPr lang="id-ID" sz="3200" dirty="0" smtClean="0"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9307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8050"/>
            <a:ext cx="10972800" cy="771339"/>
          </a:xfrm>
        </p:spPr>
        <p:txBody>
          <a:bodyPr/>
          <a:lstStyle/>
          <a:p>
            <a:pPr algn="l"/>
            <a:r>
              <a:rPr lang="en-US" sz="4800" b="1" dirty="0" err="1" smtClean="0"/>
              <a:t>Kondisi</a:t>
            </a:r>
            <a:r>
              <a:rPr lang="en-US" sz="4800" b="1" dirty="0" smtClean="0"/>
              <a:t> internal: </a:t>
            </a:r>
            <a:r>
              <a:rPr lang="en-US" sz="4800" b="1" dirty="0" err="1" smtClean="0"/>
              <a:t>Kekuatan</a:t>
            </a:r>
            <a:endParaRPr lang="en-US" sz="4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220308"/>
            <a:ext cx="10972800" cy="4905856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US" sz="2800" dirty="0" err="1" smtClean="0"/>
              <a:t>Bernaung</a:t>
            </a:r>
            <a:r>
              <a:rPr lang="en-US" sz="2800" dirty="0" smtClean="0"/>
              <a:t> di </a:t>
            </a:r>
            <a:r>
              <a:rPr lang="en-US" sz="2800" dirty="0" err="1" smtClean="0"/>
              <a:t>bawah</a:t>
            </a:r>
            <a:r>
              <a:rPr lang="en-US" sz="2800" dirty="0" smtClean="0"/>
              <a:t> </a:t>
            </a:r>
            <a:r>
              <a:rPr lang="en-US" sz="2800" dirty="0" err="1" smtClean="0"/>
              <a:t>institusi</a:t>
            </a:r>
            <a:r>
              <a:rPr lang="en-US" sz="2800" dirty="0" smtClean="0"/>
              <a:t> (</a:t>
            </a:r>
            <a:r>
              <a:rPr lang="en-US" sz="2800" dirty="0" err="1" smtClean="0"/>
              <a:t>Universitas</a:t>
            </a:r>
            <a:r>
              <a:rPr lang="en-US" sz="2800" dirty="0" smtClean="0"/>
              <a:t> </a:t>
            </a:r>
            <a:r>
              <a:rPr lang="en-US" sz="2800" dirty="0" err="1" smtClean="0"/>
              <a:t>dan</a:t>
            </a:r>
            <a:r>
              <a:rPr lang="en-US" sz="2800" dirty="0" smtClean="0"/>
              <a:t> </a:t>
            </a:r>
            <a:r>
              <a:rPr lang="en-US" sz="2800" dirty="0" err="1" smtClean="0"/>
              <a:t>Fakultas</a:t>
            </a:r>
            <a:r>
              <a:rPr lang="en-US" sz="2800" dirty="0" smtClean="0"/>
              <a:t>) </a:t>
            </a:r>
            <a:r>
              <a:rPr lang="en-US" sz="2800" dirty="0" err="1" smtClean="0"/>
              <a:t>dengan</a:t>
            </a:r>
            <a:r>
              <a:rPr lang="en-US" sz="2800" dirty="0" smtClean="0"/>
              <a:t> </a:t>
            </a:r>
            <a:r>
              <a:rPr lang="en-US" sz="2800" dirty="0" err="1" smtClean="0"/>
              <a:t>citra</a:t>
            </a:r>
            <a:r>
              <a:rPr lang="en-US" sz="2800" dirty="0" smtClean="0"/>
              <a:t> yang </a:t>
            </a:r>
            <a:r>
              <a:rPr lang="en-US" sz="2800" dirty="0" err="1" smtClean="0"/>
              <a:t>baik</a:t>
            </a:r>
            <a:r>
              <a:rPr lang="en-US" sz="2800" dirty="0" smtClean="0"/>
              <a:t> </a:t>
            </a:r>
            <a:r>
              <a:rPr lang="en-US" sz="2800" dirty="0" err="1" smtClean="0"/>
              <a:t>dan</a:t>
            </a:r>
            <a:r>
              <a:rPr lang="en-US" sz="2800" dirty="0" smtClean="0"/>
              <a:t> </a:t>
            </a:r>
            <a:r>
              <a:rPr lang="en-US" sz="2800" dirty="0" err="1" smtClean="0"/>
              <a:t>akreditasi</a:t>
            </a:r>
            <a:r>
              <a:rPr lang="en-US" sz="2800" dirty="0" smtClean="0"/>
              <a:t> </a:t>
            </a:r>
            <a:r>
              <a:rPr lang="en-US" sz="2800" dirty="0" err="1" smtClean="0"/>
              <a:t>unggul</a:t>
            </a:r>
            <a:endParaRPr lang="en-US" sz="2800" dirty="0" smtClean="0"/>
          </a:p>
          <a:p>
            <a:pPr>
              <a:spcBef>
                <a:spcPts val="0"/>
              </a:spcBef>
            </a:pPr>
            <a:r>
              <a:rPr lang="en-US" sz="2800" dirty="0" smtClean="0"/>
              <a:t>Prodi S2 IK </a:t>
            </a:r>
            <a:r>
              <a:rPr lang="en-US" sz="2800" dirty="0" err="1" smtClean="0"/>
              <a:t>Klinis</a:t>
            </a:r>
            <a:r>
              <a:rPr lang="en-US" sz="2800" dirty="0" smtClean="0"/>
              <a:t> </a:t>
            </a:r>
            <a:r>
              <a:rPr lang="en-US" sz="2800" dirty="0" err="1" smtClean="0"/>
              <a:t>menjalankan</a:t>
            </a:r>
            <a:r>
              <a:rPr lang="en-US" sz="2800" dirty="0" smtClean="0"/>
              <a:t> </a:t>
            </a:r>
            <a:r>
              <a:rPr lang="en-US" sz="2800" i="1" dirty="0" smtClean="0"/>
              <a:t>combined program </a:t>
            </a:r>
            <a:r>
              <a:rPr lang="en-US" sz="2800" dirty="0" smtClean="0"/>
              <a:t>MSPPDS yang </a:t>
            </a:r>
            <a:r>
              <a:rPr lang="en-US" sz="2800" dirty="0" err="1" smtClean="0"/>
              <a:t>merupakan</a:t>
            </a:r>
            <a:r>
              <a:rPr lang="en-US" sz="2800" dirty="0" smtClean="0"/>
              <a:t> </a:t>
            </a:r>
            <a:r>
              <a:rPr lang="en-US" sz="2800" dirty="0" err="1" smtClean="0"/>
              <a:t>satu-satunya</a:t>
            </a:r>
            <a:r>
              <a:rPr lang="en-US" sz="2800" dirty="0" smtClean="0"/>
              <a:t> di Indonesia</a:t>
            </a:r>
          </a:p>
          <a:p>
            <a:pPr>
              <a:spcBef>
                <a:spcPts val="0"/>
              </a:spcBef>
            </a:pPr>
            <a:r>
              <a:rPr lang="en-US" sz="2800" dirty="0" smtClean="0"/>
              <a:t>Di FK UGM </a:t>
            </a:r>
            <a:r>
              <a:rPr lang="en-US" sz="2800" dirty="0" err="1" smtClean="0"/>
              <a:t>sangat</a:t>
            </a:r>
            <a:r>
              <a:rPr lang="en-US" sz="2800" dirty="0" smtClean="0"/>
              <a:t> </a:t>
            </a:r>
            <a:r>
              <a:rPr lang="en-US" sz="2800" dirty="0" err="1" smtClean="0"/>
              <a:t>banyak</a:t>
            </a:r>
            <a:r>
              <a:rPr lang="en-US" sz="2800" dirty="0" smtClean="0"/>
              <a:t> Prodi PPDS yang </a:t>
            </a:r>
            <a:r>
              <a:rPr lang="en-US" sz="2800" dirty="0" err="1" smtClean="0"/>
              <a:t>merupakan</a:t>
            </a:r>
            <a:r>
              <a:rPr lang="en-US" sz="2800" dirty="0" smtClean="0"/>
              <a:t> </a:t>
            </a:r>
            <a:r>
              <a:rPr lang="en-US" sz="2800" dirty="0" err="1" smtClean="0"/>
              <a:t>potensi</a:t>
            </a:r>
            <a:r>
              <a:rPr lang="en-US" sz="2800" dirty="0" smtClean="0"/>
              <a:t> </a:t>
            </a:r>
            <a:r>
              <a:rPr lang="en-US" sz="2800" dirty="0" err="1" smtClean="0"/>
              <a:t>sumber</a:t>
            </a:r>
            <a:r>
              <a:rPr lang="en-US" sz="2800" dirty="0" smtClean="0"/>
              <a:t> input </a:t>
            </a:r>
            <a:r>
              <a:rPr lang="en-US" sz="2800" dirty="0" err="1" smtClean="0"/>
              <a:t>mahasiswa</a:t>
            </a:r>
            <a:r>
              <a:rPr lang="en-US" sz="2800" dirty="0" smtClean="0"/>
              <a:t> </a:t>
            </a:r>
            <a:r>
              <a:rPr lang="en-US" sz="2800" dirty="0" err="1" smtClean="0"/>
              <a:t>minat</a:t>
            </a:r>
            <a:r>
              <a:rPr lang="en-US" sz="2800" dirty="0" smtClean="0"/>
              <a:t> </a:t>
            </a:r>
            <a:r>
              <a:rPr lang="en-US" sz="2800" dirty="0" err="1" smtClean="0"/>
              <a:t>utama</a:t>
            </a:r>
            <a:r>
              <a:rPr lang="en-US" sz="2800" dirty="0" smtClean="0"/>
              <a:t> MSPPDS</a:t>
            </a:r>
          </a:p>
          <a:p>
            <a:pPr>
              <a:spcBef>
                <a:spcPts val="0"/>
              </a:spcBef>
            </a:pPr>
            <a:r>
              <a:rPr lang="en-US" sz="2800" dirty="0" err="1" smtClean="0"/>
              <a:t>Mempunyai</a:t>
            </a:r>
            <a:r>
              <a:rPr lang="en-US" sz="2800" dirty="0" smtClean="0"/>
              <a:t> </a:t>
            </a:r>
            <a:r>
              <a:rPr lang="en-US" sz="2800" dirty="0" err="1"/>
              <a:t>mahasiswa</a:t>
            </a:r>
            <a:r>
              <a:rPr lang="en-US" sz="2800" dirty="0"/>
              <a:t> </a:t>
            </a:r>
            <a:r>
              <a:rPr lang="en-US" sz="2800" dirty="0" err="1"/>
              <a:t>dari</a:t>
            </a:r>
            <a:r>
              <a:rPr lang="en-US" sz="2800" dirty="0"/>
              <a:t> </a:t>
            </a:r>
            <a:r>
              <a:rPr lang="en-US" sz="2800" dirty="0" err="1"/>
              <a:t>profesi</a:t>
            </a:r>
            <a:r>
              <a:rPr lang="en-US" sz="2800" dirty="0"/>
              <a:t> yang </a:t>
            </a:r>
            <a:r>
              <a:rPr lang="en-US" sz="2800" dirty="0" err="1" smtClean="0"/>
              <a:t>beragam</a:t>
            </a:r>
            <a:endParaRPr lang="en-US" sz="2800" dirty="0" smtClean="0"/>
          </a:p>
          <a:p>
            <a:pPr>
              <a:spcBef>
                <a:spcPts val="0"/>
              </a:spcBef>
            </a:pPr>
            <a:r>
              <a:rPr lang="en-US" sz="2800" dirty="0" err="1" smtClean="0"/>
              <a:t>Penelitian</a:t>
            </a:r>
            <a:r>
              <a:rPr lang="en-US" sz="2800" dirty="0" smtClean="0"/>
              <a:t> </a:t>
            </a:r>
            <a:r>
              <a:rPr lang="en-US" sz="2800" dirty="0" err="1" smtClean="0"/>
              <a:t>bisa</a:t>
            </a:r>
            <a:r>
              <a:rPr lang="en-US" sz="2800" dirty="0" smtClean="0"/>
              <a:t> </a:t>
            </a:r>
            <a:r>
              <a:rPr lang="en-US" sz="2800" dirty="0" err="1" smtClean="0"/>
              <a:t>berbagai</a:t>
            </a:r>
            <a:r>
              <a:rPr lang="en-US" sz="2800" dirty="0" smtClean="0"/>
              <a:t> </a:t>
            </a:r>
            <a:r>
              <a:rPr lang="en-US" sz="2800" dirty="0" err="1" smtClean="0"/>
              <a:t>bidang</a:t>
            </a:r>
            <a:r>
              <a:rPr lang="en-US" sz="2800" dirty="0" smtClean="0"/>
              <a:t>, </a:t>
            </a:r>
            <a:r>
              <a:rPr lang="en-US" sz="2800" dirty="0" err="1" smtClean="0"/>
              <a:t>sesuai</a:t>
            </a:r>
            <a:r>
              <a:rPr lang="en-US" sz="2800" dirty="0" smtClean="0"/>
              <a:t> </a:t>
            </a:r>
            <a:r>
              <a:rPr lang="en-US" sz="2800" dirty="0" err="1"/>
              <a:t>dengan</a:t>
            </a:r>
            <a:r>
              <a:rPr lang="en-US" sz="2800" dirty="0"/>
              <a:t> </a:t>
            </a:r>
            <a:r>
              <a:rPr lang="en-US" sz="2800" dirty="0" err="1"/>
              <a:t>pekerjaan</a:t>
            </a:r>
            <a:r>
              <a:rPr lang="en-US" sz="2800" dirty="0"/>
              <a:t> </a:t>
            </a:r>
            <a:r>
              <a:rPr lang="en-US" sz="2800" dirty="0" err="1" smtClean="0"/>
              <a:t>dan</a:t>
            </a:r>
            <a:r>
              <a:rPr lang="en-US" sz="2800" dirty="0" smtClean="0"/>
              <a:t> </a:t>
            </a:r>
            <a:r>
              <a:rPr lang="en-US" sz="2800" dirty="0" err="1" smtClean="0"/>
              <a:t>situasi</a:t>
            </a:r>
            <a:r>
              <a:rPr lang="en-US" sz="2800" dirty="0" smtClean="0"/>
              <a:t> </a:t>
            </a:r>
            <a:r>
              <a:rPr lang="en-US" sz="2800" dirty="0" err="1" smtClean="0"/>
              <a:t>masing-masing</a:t>
            </a:r>
            <a:r>
              <a:rPr lang="en-US" sz="2800" dirty="0" smtClean="0"/>
              <a:t> </a:t>
            </a:r>
            <a:r>
              <a:rPr lang="en-US" sz="2800" dirty="0" err="1" smtClean="0"/>
              <a:t>peneliti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9851484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8050"/>
            <a:ext cx="10972800" cy="771339"/>
          </a:xfrm>
        </p:spPr>
        <p:txBody>
          <a:bodyPr/>
          <a:lstStyle/>
          <a:p>
            <a:pPr algn="l"/>
            <a:r>
              <a:rPr lang="en-US" sz="4800" b="1" dirty="0" err="1" smtClean="0"/>
              <a:t>Kondisi</a:t>
            </a:r>
            <a:r>
              <a:rPr lang="en-US" sz="4800" b="1" dirty="0" smtClean="0"/>
              <a:t> internal: </a:t>
            </a:r>
            <a:r>
              <a:rPr lang="en-US" sz="4800" b="1" dirty="0" err="1" smtClean="0"/>
              <a:t>Kekuatan</a:t>
            </a:r>
            <a:endParaRPr lang="en-US" sz="4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220308"/>
            <a:ext cx="10972800" cy="4905856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US" sz="2800" dirty="0" err="1" smtClean="0">
                <a:solidFill>
                  <a:srgbClr val="000000"/>
                </a:solidFill>
              </a:rPr>
              <a:t>Pengajar</a:t>
            </a:r>
            <a:r>
              <a:rPr lang="en-US" sz="2800" dirty="0" smtClean="0">
                <a:solidFill>
                  <a:srgbClr val="000000"/>
                </a:solidFill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</a:rPr>
              <a:t>dengan</a:t>
            </a:r>
            <a:r>
              <a:rPr lang="en-US" sz="2800" dirty="0" smtClean="0">
                <a:solidFill>
                  <a:srgbClr val="000000"/>
                </a:solidFill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</a:rPr>
              <a:t>kualifikasi</a:t>
            </a:r>
            <a:r>
              <a:rPr lang="en-US" sz="2800" dirty="0" smtClean="0">
                <a:solidFill>
                  <a:srgbClr val="000000"/>
                </a:solidFill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</a:rPr>
              <a:t>akademik</a:t>
            </a:r>
            <a:r>
              <a:rPr lang="en-US" sz="2800" dirty="0" smtClean="0">
                <a:solidFill>
                  <a:srgbClr val="000000"/>
                </a:solidFill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</a:rPr>
              <a:t>Doktor</a:t>
            </a:r>
            <a:r>
              <a:rPr lang="en-US" sz="2800" dirty="0" smtClean="0">
                <a:solidFill>
                  <a:srgbClr val="000000"/>
                </a:solidFill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</a:rPr>
              <a:t>dan</a:t>
            </a:r>
            <a:r>
              <a:rPr lang="en-US" sz="2800" dirty="0" smtClean="0">
                <a:solidFill>
                  <a:srgbClr val="000000"/>
                </a:solidFill>
              </a:rPr>
              <a:t>/</a:t>
            </a:r>
            <a:r>
              <a:rPr lang="en-US" sz="2800" dirty="0" err="1" smtClean="0">
                <a:solidFill>
                  <a:srgbClr val="000000"/>
                </a:solidFill>
              </a:rPr>
              <a:t>atau</a:t>
            </a:r>
            <a:r>
              <a:rPr lang="en-US" sz="2800" dirty="0" smtClean="0">
                <a:solidFill>
                  <a:srgbClr val="000000"/>
                </a:solidFill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</a:rPr>
              <a:t>Profesor</a:t>
            </a:r>
            <a:r>
              <a:rPr lang="en-US" sz="2800" dirty="0" smtClean="0">
                <a:solidFill>
                  <a:srgbClr val="000000"/>
                </a:solidFill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</a:rPr>
              <a:t>cukup</a:t>
            </a:r>
            <a:r>
              <a:rPr lang="en-US" sz="2800" dirty="0" smtClean="0">
                <a:solidFill>
                  <a:srgbClr val="000000"/>
                </a:solidFill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</a:rPr>
              <a:t>banyak</a:t>
            </a:r>
            <a:endParaRPr lang="en-US" sz="2800" dirty="0" smtClean="0">
              <a:solidFill>
                <a:srgbClr val="000000"/>
              </a:solidFill>
            </a:endParaRPr>
          </a:p>
          <a:p>
            <a:pPr>
              <a:spcBef>
                <a:spcPts val="0"/>
              </a:spcBef>
            </a:pPr>
            <a:r>
              <a:rPr lang="en-US" sz="2800" dirty="0" err="1" smtClean="0">
                <a:solidFill>
                  <a:srgbClr val="000000"/>
                </a:solidFill>
              </a:rPr>
              <a:t>Pengajar</a:t>
            </a:r>
            <a:r>
              <a:rPr lang="en-US" sz="2800" dirty="0" smtClean="0">
                <a:solidFill>
                  <a:srgbClr val="000000"/>
                </a:solidFill>
              </a:rPr>
              <a:t> </a:t>
            </a:r>
            <a:r>
              <a:rPr lang="en-US" sz="2800" dirty="0" err="1">
                <a:solidFill>
                  <a:srgbClr val="000000"/>
                </a:solidFill>
              </a:rPr>
              <a:t>dari</a:t>
            </a:r>
            <a:r>
              <a:rPr lang="en-US" sz="2800" dirty="0">
                <a:solidFill>
                  <a:srgbClr val="000000"/>
                </a:solidFill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</a:rPr>
              <a:t>lintas</a:t>
            </a:r>
            <a:r>
              <a:rPr lang="en-US" sz="2800" dirty="0">
                <a:solidFill>
                  <a:srgbClr val="000000"/>
                </a:solidFill>
              </a:rPr>
              <a:t> </a:t>
            </a:r>
            <a:r>
              <a:rPr lang="en-US" sz="2800" dirty="0" err="1">
                <a:solidFill>
                  <a:srgbClr val="000000"/>
                </a:solidFill>
              </a:rPr>
              <a:t>D</a:t>
            </a:r>
            <a:r>
              <a:rPr lang="en-US" sz="2800" dirty="0" err="1" smtClean="0">
                <a:solidFill>
                  <a:srgbClr val="000000"/>
                </a:solidFill>
              </a:rPr>
              <a:t>epartemen</a:t>
            </a:r>
            <a:r>
              <a:rPr lang="en-US" sz="2800" dirty="0" smtClean="0">
                <a:solidFill>
                  <a:srgbClr val="000000"/>
                </a:solidFill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</a:rPr>
              <a:t>dan</a:t>
            </a:r>
            <a:r>
              <a:rPr lang="en-US" sz="2800" dirty="0" smtClean="0">
                <a:solidFill>
                  <a:srgbClr val="000000"/>
                </a:solidFill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</a:rPr>
              <a:t>Fakultas</a:t>
            </a:r>
            <a:r>
              <a:rPr lang="en-US" sz="2800" dirty="0" smtClean="0">
                <a:solidFill>
                  <a:srgbClr val="000000"/>
                </a:solidFill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</a:rPr>
              <a:t>dengan</a:t>
            </a:r>
            <a:r>
              <a:rPr lang="en-US" sz="2800" dirty="0" smtClean="0">
                <a:solidFill>
                  <a:srgbClr val="000000"/>
                </a:solidFill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</a:rPr>
              <a:t>bidang</a:t>
            </a:r>
            <a:r>
              <a:rPr lang="en-US" sz="2800" dirty="0" smtClean="0">
                <a:solidFill>
                  <a:srgbClr val="000000"/>
                </a:solidFill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</a:rPr>
              <a:t>kepakaran</a:t>
            </a:r>
            <a:r>
              <a:rPr lang="en-US" sz="2800" dirty="0" smtClean="0">
                <a:solidFill>
                  <a:srgbClr val="000000"/>
                </a:solidFill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</a:rPr>
              <a:t>beragam</a:t>
            </a:r>
            <a:endParaRPr lang="en-US" sz="2800" dirty="0">
              <a:solidFill>
                <a:srgbClr val="000000"/>
              </a:solidFill>
            </a:endParaRPr>
          </a:p>
          <a:p>
            <a:pPr>
              <a:spcBef>
                <a:spcPts val="0"/>
              </a:spcBef>
            </a:pPr>
            <a:r>
              <a:rPr lang="en-US" sz="2800" dirty="0" err="1">
                <a:solidFill>
                  <a:srgbClr val="000000"/>
                </a:solidFill>
              </a:rPr>
              <a:t>Terkareditasi</a:t>
            </a:r>
            <a:r>
              <a:rPr lang="en-US" sz="2800" dirty="0">
                <a:solidFill>
                  <a:srgbClr val="000000"/>
                </a:solidFill>
              </a:rPr>
              <a:t> A </a:t>
            </a:r>
            <a:r>
              <a:rPr lang="en-US" sz="2800" dirty="0" err="1">
                <a:solidFill>
                  <a:srgbClr val="000000"/>
                </a:solidFill>
              </a:rPr>
              <a:t>oleh</a:t>
            </a:r>
            <a:r>
              <a:rPr lang="en-US" sz="2800" dirty="0">
                <a:solidFill>
                  <a:srgbClr val="000000"/>
                </a:solidFill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</a:rPr>
              <a:t>LAMPTKes</a:t>
            </a:r>
            <a:endParaRPr lang="en-US" sz="2800" dirty="0">
              <a:solidFill>
                <a:srgbClr val="000000"/>
              </a:solidFill>
            </a:endParaRPr>
          </a:p>
          <a:p>
            <a:pPr>
              <a:spcBef>
                <a:spcPts val="0"/>
              </a:spcBef>
            </a:pPr>
            <a:r>
              <a:rPr lang="en-US" sz="2800" dirty="0" err="1"/>
              <a:t>Memiliki</a:t>
            </a:r>
            <a:r>
              <a:rPr lang="en-US" sz="2800" dirty="0"/>
              <a:t> </a:t>
            </a:r>
            <a:r>
              <a:rPr lang="en-US" sz="2800" dirty="0" err="1"/>
              <a:t>banyak</a:t>
            </a:r>
            <a:r>
              <a:rPr lang="en-US" sz="2800" dirty="0"/>
              <a:t> </a:t>
            </a:r>
            <a:r>
              <a:rPr lang="en-US" sz="2800" dirty="0" err="1"/>
              <a:t>minat</a:t>
            </a:r>
            <a:r>
              <a:rPr lang="en-US" sz="2800" dirty="0"/>
              <a:t> </a:t>
            </a:r>
            <a:r>
              <a:rPr lang="en-US" sz="2800" dirty="0" err="1"/>
              <a:t>utama</a:t>
            </a:r>
            <a:r>
              <a:rPr lang="en-US" sz="2800" dirty="0"/>
              <a:t> </a:t>
            </a:r>
            <a:r>
              <a:rPr lang="en-US" sz="2800" dirty="0" err="1"/>
              <a:t>dengan</a:t>
            </a:r>
            <a:r>
              <a:rPr lang="en-US" sz="2800" dirty="0"/>
              <a:t> </a:t>
            </a:r>
            <a:r>
              <a:rPr lang="en-US" sz="2800" dirty="0" err="1"/>
              <a:t>variasi</a:t>
            </a:r>
            <a:r>
              <a:rPr lang="en-US" sz="2800" dirty="0"/>
              <a:t> </a:t>
            </a:r>
            <a:r>
              <a:rPr lang="en-US" sz="2800" dirty="0" err="1"/>
              <a:t>keilmuan</a:t>
            </a:r>
            <a:r>
              <a:rPr lang="en-US" sz="2800" dirty="0"/>
              <a:t> </a:t>
            </a:r>
            <a:r>
              <a:rPr lang="en-US" sz="2800" dirty="0" err="1"/>
              <a:t>beragam</a:t>
            </a:r>
            <a:endParaRPr lang="en-US" sz="2800" dirty="0"/>
          </a:p>
          <a:p>
            <a:pPr>
              <a:spcBef>
                <a:spcPts val="0"/>
              </a:spcBef>
            </a:pPr>
            <a:r>
              <a:rPr lang="en-US" sz="2800" dirty="0" err="1" smtClean="0">
                <a:solidFill>
                  <a:srgbClr val="000000"/>
                </a:solidFill>
              </a:rPr>
              <a:t>Memiliki</a:t>
            </a:r>
            <a:r>
              <a:rPr lang="en-US" sz="2800" dirty="0" smtClean="0">
                <a:solidFill>
                  <a:srgbClr val="000000"/>
                </a:solidFill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</a:rPr>
              <a:t>dukungan</a:t>
            </a:r>
            <a:r>
              <a:rPr lang="en-US" sz="2800" dirty="0" smtClean="0">
                <a:solidFill>
                  <a:srgbClr val="000000"/>
                </a:solidFill>
              </a:rPr>
              <a:t> </a:t>
            </a:r>
            <a:r>
              <a:rPr lang="en-US" sz="2800" i="1" dirty="0" smtClean="0">
                <a:solidFill>
                  <a:srgbClr val="000000"/>
                </a:solidFill>
              </a:rPr>
              <a:t>e-library </a:t>
            </a:r>
            <a:r>
              <a:rPr lang="en-US" sz="2800" dirty="0" err="1" smtClean="0">
                <a:solidFill>
                  <a:srgbClr val="000000"/>
                </a:solidFill>
              </a:rPr>
              <a:t>dengan</a:t>
            </a:r>
            <a:r>
              <a:rPr lang="en-US" sz="2800" dirty="0" smtClean="0">
                <a:solidFill>
                  <a:srgbClr val="000000"/>
                </a:solidFill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</a:rPr>
              <a:t>koleksi</a:t>
            </a:r>
            <a:r>
              <a:rPr lang="en-US" sz="2800" dirty="0">
                <a:solidFill>
                  <a:srgbClr val="000000"/>
                </a:solidFill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</a:rPr>
              <a:t>buku</a:t>
            </a:r>
            <a:r>
              <a:rPr lang="en-US" sz="2800" dirty="0" smtClean="0">
                <a:solidFill>
                  <a:srgbClr val="000000"/>
                </a:solidFill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</a:rPr>
              <a:t>dan</a:t>
            </a:r>
            <a:r>
              <a:rPr lang="en-US" sz="2800" dirty="0" smtClean="0">
                <a:solidFill>
                  <a:srgbClr val="000000"/>
                </a:solidFill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</a:rPr>
              <a:t>jurnal</a:t>
            </a:r>
            <a:r>
              <a:rPr lang="en-US" sz="2800" dirty="0" smtClean="0">
                <a:solidFill>
                  <a:srgbClr val="000000"/>
                </a:solidFill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</a:rPr>
              <a:t>ilmiah</a:t>
            </a:r>
            <a:r>
              <a:rPr lang="en-US" sz="2800" dirty="0" smtClean="0">
                <a:solidFill>
                  <a:srgbClr val="000000"/>
                </a:solidFill>
              </a:rPr>
              <a:t> (</a:t>
            </a:r>
            <a:r>
              <a:rPr lang="en-US" sz="2800" dirty="0" err="1" smtClean="0">
                <a:solidFill>
                  <a:srgbClr val="000000"/>
                </a:solidFill>
              </a:rPr>
              <a:t>akses</a:t>
            </a:r>
            <a:r>
              <a:rPr lang="en-US" sz="2800" dirty="0" smtClean="0">
                <a:solidFill>
                  <a:srgbClr val="000000"/>
                </a:solidFill>
              </a:rPr>
              <a:t> </a:t>
            </a:r>
            <a:r>
              <a:rPr lang="en-US" sz="2800" i="1" dirty="0" smtClean="0">
                <a:solidFill>
                  <a:srgbClr val="000000"/>
                </a:solidFill>
              </a:rPr>
              <a:t>full-text</a:t>
            </a:r>
            <a:r>
              <a:rPr lang="en-US" sz="2800" dirty="0" smtClean="0">
                <a:solidFill>
                  <a:srgbClr val="000000"/>
                </a:solidFill>
              </a:rPr>
              <a:t>) yang </a:t>
            </a:r>
            <a:r>
              <a:rPr lang="en-US" sz="2800" dirty="0" err="1" smtClean="0">
                <a:solidFill>
                  <a:srgbClr val="000000"/>
                </a:solidFill>
              </a:rPr>
              <a:t>memadai</a:t>
            </a:r>
            <a:endParaRPr lang="en-US" sz="2800" dirty="0" smtClean="0">
              <a:solidFill>
                <a:srgbClr val="000000"/>
              </a:solidFill>
            </a:endParaRPr>
          </a:p>
          <a:p>
            <a:pPr>
              <a:spcBef>
                <a:spcPts val="0"/>
              </a:spcBef>
            </a:pPr>
            <a:r>
              <a:rPr lang="en-US" sz="2800" dirty="0" err="1"/>
              <a:t>Mempunyai</a:t>
            </a:r>
            <a:r>
              <a:rPr lang="en-US" sz="2800" dirty="0"/>
              <a:t> alumni yang </a:t>
            </a:r>
            <a:r>
              <a:rPr lang="en-US" sz="2800" dirty="0" err="1"/>
              <a:t>tersebar</a:t>
            </a:r>
            <a:r>
              <a:rPr lang="en-US" sz="2800" dirty="0"/>
              <a:t> di </a:t>
            </a:r>
            <a:r>
              <a:rPr lang="en-US" sz="2800" dirty="0" err="1"/>
              <a:t>seluruh</a:t>
            </a:r>
            <a:r>
              <a:rPr lang="en-US" sz="2800" dirty="0"/>
              <a:t> Indonesia, </a:t>
            </a:r>
            <a:r>
              <a:rPr lang="en-US" sz="2800" dirty="0" err="1"/>
              <a:t>sehingga</a:t>
            </a:r>
            <a:r>
              <a:rPr lang="en-US" sz="2800" dirty="0"/>
              <a:t>  </a:t>
            </a:r>
            <a:r>
              <a:rPr lang="en-US" sz="2800" dirty="0" err="1"/>
              <a:t>memudahkan</a:t>
            </a:r>
            <a:r>
              <a:rPr lang="en-US" sz="2800" dirty="0"/>
              <a:t> </a:t>
            </a:r>
            <a:r>
              <a:rPr lang="en-US" sz="2800" dirty="0" err="1"/>
              <a:t>untuk</a:t>
            </a:r>
            <a:r>
              <a:rPr lang="en-US" sz="2800" dirty="0"/>
              <a:t> </a:t>
            </a:r>
            <a:r>
              <a:rPr lang="en-US" sz="2800" dirty="0" err="1"/>
              <a:t>penyebaran</a:t>
            </a:r>
            <a:r>
              <a:rPr lang="en-US" sz="2800" dirty="0"/>
              <a:t> </a:t>
            </a:r>
            <a:r>
              <a:rPr lang="en-US" sz="2800" dirty="0" err="1"/>
              <a:t>informasi</a:t>
            </a:r>
            <a:r>
              <a:rPr lang="en-US" sz="2800" dirty="0"/>
              <a:t> </a:t>
            </a:r>
            <a:r>
              <a:rPr lang="en-US" sz="2800" dirty="0" err="1" smtClean="0"/>
              <a:t>dan</a:t>
            </a:r>
            <a:r>
              <a:rPr lang="en-US" sz="2800" dirty="0" smtClean="0"/>
              <a:t> </a:t>
            </a:r>
            <a:r>
              <a:rPr lang="en-US" sz="2800" dirty="0" err="1" smtClean="0"/>
              <a:t>pengembangan</a:t>
            </a:r>
            <a:r>
              <a:rPr lang="en-US" sz="2800" dirty="0" smtClean="0"/>
              <a:t> </a:t>
            </a:r>
            <a:r>
              <a:rPr lang="en-US" sz="2800" dirty="0" err="1" smtClean="0"/>
              <a:t>jejaring</a:t>
            </a:r>
            <a:endParaRPr lang="en-US" sz="2800" dirty="0" smtClean="0">
              <a:solidFill>
                <a:srgbClr val="000000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endParaRPr lang="en-US" sz="28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208410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8050"/>
            <a:ext cx="10972800" cy="870954"/>
          </a:xfrm>
        </p:spPr>
        <p:txBody>
          <a:bodyPr/>
          <a:lstStyle/>
          <a:p>
            <a:pPr algn="l"/>
            <a:r>
              <a:rPr lang="en-US" sz="4800" b="1" dirty="0" err="1" smtClean="0"/>
              <a:t>Kondisi</a:t>
            </a:r>
            <a:r>
              <a:rPr lang="en-US" sz="4800" b="1" dirty="0" smtClean="0"/>
              <a:t> internal: </a:t>
            </a:r>
            <a:r>
              <a:rPr lang="en-US" sz="4800" b="1" dirty="0" err="1" smtClean="0"/>
              <a:t>Kelemahan</a:t>
            </a:r>
            <a:endParaRPr lang="en-US" sz="4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i="1" dirty="0" smtClean="0"/>
              <a:t>Re-scheduling </a:t>
            </a:r>
            <a:r>
              <a:rPr lang="en-US" sz="3200" dirty="0" err="1" smtClean="0"/>
              <a:t>perkuliahan</a:t>
            </a:r>
            <a:r>
              <a:rPr lang="en-US" sz="3200" dirty="0" smtClean="0"/>
              <a:t> </a:t>
            </a:r>
            <a:r>
              <a:rPr lang="en-US" sz="3200" dirty="0" err="1" smtClean="0"/>
              <a:t>masih</a:t>
            </a:r>
            <a:r>
              <a:rPr lang="en-US" sz="3200" dirty="0" smtClean="0"/>
              <a:t> </a:t>
            </a:r>
            <a:r>
              <a:rPr lang="en-US" sz="3200" dirty="0" err="1" smtClean="0"/>
              <a:t>cukup</a:t>
            </a:r>
            <a:r>
              <a:rPr lang="en-US" sz="3200" dirty="0" smtClean="0"/>
              <a:t> </a:t>
            </a:r>
            <a:r>
              <a:rPr lang="en-US" sz="3200" dirty="0" err="1" smtClean="0"/>
              <a:t>banyak</a:t>
            </a:r>
            <a:r>
              <a:rPr lang="en-US" sz="3200" dirty="0" smtClean="0"/>
              <a:t> </a:t>
            </a:r>
            <a:r>
              <a:rPr lang="en-US" sz="3200" dirty="0" err="1" smtClean="0"/>
              <a:t>akibat</a:t>
            </a:r>
            <a:r>
              <a:rPr lang="en-US" sz="3200" dirty="0" smtClean="0"/>
              <a:t> </a:t>
            </a:r>
            <a:r>
              <a:rPr lang="en-US" sz="3200" dirty="0" err="1" smtClean="0"/>
              <a:t>beban</a:t>
            </a:r>
            <a:r>
              <a:rPr lang="en-US" sz="3200" dirty="0" smtClean="0"/>
              <a:t> </a:t>
            </a:r>
            <a:r>
              <a:rPr lang="en-US" sz="3200" dirty="0" err="1" smtClean="0"/>
              <a:t>kerja</a:t>
            </a:r>
            <a:r>
              <a:rPr lang="en-US" sz="3200" dirty="0" smtClean="0"/>
              <a:t> </a:t>
            </a:r>
            <a:r>
              <a:rPr lang="en-US" sz="3200" dirty="0" err="1" smtClean="0"/>
              <a:t>dosen</a:t>
            </a:r>
            <a:r>
              <a:rPr lang="en-US" sz="3200" dirty="0" smtClean="0"/>
              <a:t> yang </a:t>
            </a:r>
            <a:r>
              <a:rPr lang="en-US" sz="3200" dirty="0" err="1" smtClean="0"/>
              <a:t>tinggi</a:t>
            </a:r>
            <a:endParaRPr lang="en-US" sz="3200" dirty="0" smtClean="0"/>
          </a:p>
          <a:p>
            <a:r>
              <a:rPr lang="en-US" sz="3200" dirty="0" err="1"/>
              <a:t>Belum</a:t>
            </a:r>
            <a:r>
              <a:rPr lang="en-US" sz="3200" dirty="0"/>
              <a:t> </a:t>
            </a:r>
            <a:r>
              <a:rPr lang="en-US" sz="3200" dirty="0" err="1"/>
              <a:t>memiliki</a:t>
            </a:r>
            <a:r>
              <a:rPr lang="en-US" sz="3200" dirty="0"/>
              <a:t> </a:t>
            </a:r>
            <a:r>
              <a:rPr lang="en-US" sz="3200" dirty="0" err="1"/>
              <a:t>mata</a:t>
            </a:r>
            <a:r>
              <a:rPr lang="en-US" sz="3200" dirty="0"/>
              <a:t> </a:t>
            </a:r>
            <a:r>
              <a:rPr lang="en-US" sz="3200" dirty="0" err="1"/>
              <a:t>kuliah</a:t>
            </a:r>
            <a:r>
              <a:rPr lang="en-US" sz="3200" dirty="0"/>
              <a:t> </a:t>
            </a:r>
            <a:r>
              <a:rPr lang="en-US" sz="3200" dirty="0" err="1"/>
              <a:t>pilihan</a:t>
            </a:r>
            <a:endParaRPr lang="en-US" sz="3200" dirty="0"/>
          </a:p>
          <a:p>
            <a:r>
              <a:rPr lang="en-US" sz="3200" dirty="0" err="1" smtClean="0"/>
              <a:t>Penerapan</a:t>
            </a:r>
            <a:r>
              <a:rPr lang="en-US" sz="3200" dirty="0" smtClean="0"/>
              <a:t> IT </a:t>
            </a:r>
            <a:r>
              <a:rPr lang="en-US" sz="3200" dirty="0" err="1" smtClean="0"/>
              <a:t>dalam</a:t>
            </a:r>
            <a:r>
              <a:rPr lang="en-US" sz="3200" dirty="0" smtClean="0"/>
              <a:t> </a:t>
            </a:r>
            <a:r>
              <a:rPr lang="en-US" sz="3200" dirty="0" err="1" smtClean="0"/>
              <a:t>penyelenggaraan</a:t>
            </a:r>
            <a:r>
              <a:rPr lang="en-US" sz="3200" dirty="0" smtClean="0"/>
              <a:t> Prodi </a:t>
            </a:r>
            <a:r>
              <a:rPr lang="en-US" sz="3200" dirty="0" err="1" smtClean="0"/>
              <a:t>belum</a:t>
            </a:r>
            <a:r>
              <a:rPr lang="en-US" sz="3200" dirty="0" smtClean="0"/>
              <a:t> optimal</a:t>
            </a:r>
          </a:p>
          <a:p>
            <a:r>
              <a:rPr lang="en-US" sz="3200" dirty="0" err="1" smtClean="0"/>
              <a:t>Jumlah</a:t>
            </a:r>
            <a:r>
              <a:rPr lang="en-US" sz="3200" dirty="0" smtClean="0"/>
              <a:t> </a:t>
            </a:r>
            <a:r>
              <a:rPr lang="en-US" sz="3200" dirty="0" err="1" smtClean="0"/>
              <a:t>mahasiswa</a:t>
            </a:r>
            <a:r>
              <a:rPr lang="en-US" sz="3200" dirty="0"/>
              <a:t> </a:t>
            </a:r>
            <a:r>
              <a:rPr lang="en-US" sz="3200" dirty="0" err="1" smtClean="0"/>
              <a:t>beberapa</a:t>
            </a:r>
            <a:r>
              <a:rPr lang="en-US" sz="3200" dirty="0" smtClean="0"/>
              <a:t> </a:t>
            </a:r>
            <a:r>
              <a:rPr lang="en-US" sz="3200" dirty="0" err="1" smtClean="0"/>
              <a:t>minat</a:t>
            </a:r>
            <a:r>
              <a:rPr lang="en-US" sz="3200" dirty="0" smtClean="0"/>
              <a:t> </a:t>
            </a:r>
            <a:r>
              <a:rPr lang="en-US" sz="3200" dirty="0" err="1" smtClean="0"/>
              <a:t>utama</a:t>
            </a:r>
            <a:r>
              <a:rPr lang="en-US" sz="3200" dirty="0" smtClean="0"/>
              <a:t> </a:t>
            </a:r>
            <a:r>
              <a:rPr lang="en-US" sz="3200" dirty="0" err="1" smtClean="0"/>
              <a:t>masih</a:t>
            </a:r>
            <a:r>
              <a:rPr lang="en-US" sz="3200" dirty="0" smtClean="0"/>
              <a:t> </a:t>
            </a:r>
            <a:r>
              <a:rPr lang="en-US" sz="3200" dirty="0" err="1" smtClean="0"/>
              <a:t>sedikit</a:t>
            </a:r>
            <a:endParaRPr lang="en-US" sz="3200" dirty="0" smtClean="0"/>
          </a:p>
          <a:p>
            <a:r>
              <a:rPr lang="en-US" sz="3200" dirty="0" smtClean="0"/>
              <a:t>Input </a:t>
            </a:r>
            <a:r>
              <a:rPr lang="en-US" sz="3200" dirty="0" err="1" smtClean="0"/>
              <a:t>mahasiswa</a:t>
            </a:r>
            <a:r>
              <a:rPr lang="en-US" sz="3200" dirty="0" smtClean="0"/>
              <a:t> </a:t>
            </a:r>
            <a:r>
              <a:rPr lang="en-US" sz="3200" dirty="0" err="1" smtClean="0"/>
              <a:t>minat</a:t>
            </a:r>
            <a:r>
              <a:rPr lang="en-US" sz="3200" dirty="0" smtClean="0"/>
              <a:t> </a:t>
            </a:r>
            <a:r>
              <a:rPr lang="en-US" sz="3200" dirty="0" err="1" smtClean="0"/>
              <a:t>utama</a:t>
            </a:r>
            <a:r>
              <a:rPr lang="en-US" sz="3200" dirty="0" smtClean="0"/>
              <a:t> MSPPDS </a:t>
            </a:r>
            <a:r>
              <a:rPr lang="en-US" sz="3200" dirty="0" err="1" smtClean="0"/>
              <a:t>sangat</a:t>
            </a:r>
            <a:r>
              <a:rPr lang="en-US" sz="3200" dirty="0" smtClean="0"/>
              <a:t> </a:t>
            </a:r>
            <a:r>
              <a:rPr lang="en-US" sz="3200" dirty="0" err="1" smtClean="0"/>
              <a:t>tergantung</a:t>
            </a:r>
            <a:r>
              <a:rPr lang="en-US" sz="3200" dirty="0" smtClean="0"/>
              <a:t> </a:t>
            </a:r>
            <a:r>
              <a:rPr lang="en-US" sz="3200" dirty="0" err="1" smtClean="0"/>
              <a:t>pada</a:t>
            </a:r>
            <a:r>
              <a:rPr lang="en-US" sz="3200" dirty="0" smtClean="0"/>
              <a:t> </a:t>
            </a:r>
            <a:r>
              <a:rPr lang="en-US" sz="3200" dirty="0" err="1" smtClean="0"/>
              <a:t>kebijakan</a:t>
            </a:r>
            <a:r>
              <a:rPr lang="en-US" sz="3200" dirty="0" smtClean="0"/>
              <a:t> </a:t>
            </a:r>
            <a:r>
              <a:rPr lang="en-US" sz="3200" dirty="0" err="1" smtClean="0"/>
              <a:t>masing-masing</a:t>
            </a:r>
            <a:r>
              <a:rPr lang="en-US" sz="3200" dirty="0" smtClean="0"/>
              <a:t> </a:t>
            </a:r>
            <a:r>
              <a:rPr lang="en-US" sz="3200" dirty="0" err="1" smtClean="0"/>
              <a:t>pengelola</a:t>
            </a:r>
            <a:r>
              <a:rPr lang="en-US" sz="3200" dirty="0" smtClean="0"/>
              <a:t> Prodi PPDS</a:t>
            </a:r>
          </a:p>
        </p:txBody>
      </p:sp>
    </p:spTree>
    <p:extLst>
      <p:ext uri="{BB962C8B-B14F-4D97-AF65-F5344CB8AC3E}">
        <p14:creationId xmlns:p14="http://schemas.microsoft.com/office/powerpoint/2010/main" val="47547672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8050"/>
            <a:ext cx="10972800" cy="870954"/>
          </a:xfrm>
        </p:spPr>
        <p:txBody>
          <a:bodyPr/>
          <a:lstStyle/>
          <a:p>
            <a:pPr algn="l"/>
            <a:r>
              <a:rPr lang="en-US" sz="4800" b="1" dirty="0" err="1" smtClean="0"/>
              <a:t>Kondisi</a:t>
            </a:r>
            <a:r>
              <a:rPr lang="en-US" sz="4800" b="1" dirty="0" smtClean="0"/>
              <a:t> internal: </a:t>
            </a:r>
            <a:r>
              <a:rPr lang="en-US" sz="4800" b="1" dirty="0" err="1" smtClean="0"/>
              <a:t>Kelemahan</a:t>
            </a:r>
            <a:endParaRPr lang="en-US" sz="4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 err="1"/>
              <a:t>Keterbatasan</a:t>
            </a:r>
            <a:r>
              <a:rPr lang="en-US" sz="3200" dirty="0"/>
              <a:t> </a:t>
            </a:r>
            <a:r>
              <a:rPr lang="en-US" sz="3200" dirty="0" err="1"/>
              <a:t>jumlah</a:t>
            </a:r>
            <a:r>
              <a:rPr lang="en-US" sz="3200" dirty="0"/>
              <a:t> </a:t>
            </a:r>
            <a:r>
              <a:rPr lang="en-US" sz="3200" dirty="0" err="1"/>
              <a:t>dan</a:t>
            </a:r>
            <a:r>
              <a:rPr lang="en-US" sz="3200" dirty="0"/>
              <a:t> </a:t>
            </a:r>
            <a:r>
              <a:rPr lang="en-US" sz="3200" dirty="0" err="1"/>
              <a:t>kompetensi</a:t>
            </a:r>
            <a:r>
              <a:rPr lang="en-US" sz="3200" dirty="0"/>
              <a:t> </a:t>
            </a:r>
            <a:r>
              <a:rPr lang="en-US" sz="3200" dirty="0" err="1"/>
              <a:t>staf</a:t>
            </a:r>
            <a:r>
              <a:rPr lang="en-US" sz="3200" dirty="0"/>
              <a:t> </a:t>
            </a:r>
            <a:r>
              <a:rPr lang="en-US" sz="3200" dirty="0" err="1"/>
              <a:t>kependidikan</a:t>
            </a:r>
            <a:endParaRPr lang="en-US" sz="3200" dirty="0"/>
          </a:p>
          <a:p>
            <a:r>
              <a:rPr lang="en-US" sz="3200" dirty="0" err="1" smtClean="0"/>
              <a:t>Sebagian</a:t>
            </a:r>
            <a:r>
              <a:rPr lang="en-US" sz="3200" dirty="0" smtClean="0"/>
              <a:t> </a:t>
            </a:r>
            <a:r>
              <a:rPr lang="en-US" sz="3200" dirty="0" err="1"/>
              <a:t>besar</a:t>
            </a:r>
            <a:r>
              <a:rPr lang="en-US" sz="3200" dirty="0"/>
              <a:t> </a:t>
            </a:r>
            <a:r>
              <a:rPr lang="en-US" sz="3200" dirty="0" err="1"/>
              <a:t>anggaran</a:t>
            </a:r>
            <a:r>
              <a:rPr lang="en-US" sz="3200" dirty="0"/>
              <a:t> Prodi </a:t>
            </a:r>
            <a:r>
              <a:rPr lang="en-US" sz="3200" dirty="0" err="1"/>
              <a:t>masih</a:t>
            </a:r>
            <a:r>
              <a:rPr lang="en-US" sz="3200" dirty="0"/>
              <a:t> </a:t>
            </a:r>
            <a:r>
              <a:rPr lang="en-US" sz="3200" dirty="0" err="1"/>
              <a:t>bertumpu</a:t>
            </a:r>
            <a:r>
              <a:rPr lang="en-US" sz="3200" dirty="0"/>
              <a:t> </a:t>
            </a:r>
            <a:r>
              <a:rPr lang="en-US" sz="3200" dirty="0" err="1"/>
              <a:t>pada</a:t>
            </a:r>
            <a:r>
              <a:rPr lang="en-US" sz="3200" dirty="0"/>
              <a:t> SPP </a:t>
            </a:r>
            <a:r>
              <a:rPr lang="en-US" sz="3200" dirty="0" err="1"/>
              <a:t>mahasiswa</a:t>
            </a:r>
            <a:endParaRPr lang="en-US" sz="3200" dirty="0"/>
          </a:p>
          <a:p>
            <a:r>
              <a:rPr lang="en-US" sz="3200" dirty="0" err="1" smtClean="0"/>
              <a:t>Penyusunan</a:t>
            </a:r>
            <a:r>
              <a:rPr lang="en-US" sz="3200" dirty="0" smtClean="0"/>
              <a:t> </a:t>
            </a:r>
            <a:r>
              <a:rPr lang="en-US" sz="3200" dirty="0" err="1" smtClean="0"/>
              <a:t>dan</a:t>
            </a:r>
            <a:r>
              <a:rPr lang="en-US" sz="3200" dirty="0" smtClean="0"/>
              <a:t> </a:t>
            </a:r>
            <a:r>
              <a:rPr lang="en-US" sz="3200" dirty="0" err="1" smtClean="0"/>
              <a:t>implementasi</a:t>
            </a:r>
            <a:r>
              <a:rPr lang="en-US" sz="3200" dirty="0" smtClean="0"/>
              <a:t> RKAT </a:t>
            </a:r>
            <a:r>
              <a:rPr lang="en-US" sz="3200" dirty="0" err="1" smtClean="0"/>
              <a:t>belum</a:t>
            </a:r>
            <a:r>
              <a:rPr lang="en-US" sz="3200" dirty="0" smtClean="0"/>
              <a:t> optimal </a:t>
            </a:r>
            <a:r>
              <a:rPr lang="en-US" sz="3200" dirty="0" err="1" smtClean="0"/>
              <a:t>karena</a:t>
            </a:r>
            <a:r>
              <a:rPr lang="en-US" sz="3200" dirty="0" smtClean="0"/>
              <a:t> </a:t>
            </a:r>
            <a:r>
              <a:rPr lang="en-US" sz="3200" dirty="0" err="1" smtClean="0"/>
              <a:t>melibatkan</a:t>
            </a:r>
            <a:r>
              <a:rPr lang="en-US" sz="3200" dirty="0" smtClean="0"/>
              <a:t> </a:t>
            </a:r>
            <a:r>
              <a:rPr lang="en-US" sz="3200" dirty="0" err="1" smtClean="0"/>
              <a:t>banyak</a:t>
            </a:r>
            <a:r>
              <a:rPr lang="en-US" sz="3200" dirty="0" smtClean="0"/>
              <a:t> </a:t>
            </a:r>
            <a:r>
              <a:rPr lang="en-US" sz="3200" dirty="0" err="1" smtClean="0"/>
              <a:t>minat</a:t>
            </a:r>
            <a:r>
              <a:rPr lang="en-US" sz="3200" dirty="0" smtClean="0"/>
              <a:t> </a:t>
            </a:r>
            <a:r>
              <a:rPr lang="en-US" sz="3200" dirty="0" err="1" smtClean="0"/>
              <a:t>utama</a:t>
            </a:r>
            <a:r>
              <a:rPr lang="en-US" sz="3200" dirty="0" smtClean="0"/>
              <a:t> </a:t>
            </a:r>
            <a:r>
              <a:rPr lang="en-US" sz="3200" dirty="0" err="1" smtClean="0"/>
              <a:t>dengan</a:t>
            </a:r>
            <a:r>
              <a:rPr lang="en-US" sz="3200" dirty="0" smtClean="0"/>
              <a:t> </a:t>
            </a:r>
            <a:r>
              <a:rPr lang="en-US" sz="3200" dirty="0" err="1" smtClean="0"/>
              <a:t>variasi</a:t>
            </a:r>
            <a:r>
              <a:rPr lang="en-US" sz="3200" dirty="0" smtClean="0"/>
              <a:t> </a:t>
            </a:r>
            <a:r>
              <a:rPr lang="en-US" sz="3200" dirty="0" err="1" smtClean="0"/>
              <a:t>komitmen</a:t>
            </a:r>
            <a:r>
              <a:rPr lang="en-US" sz="3200" dirty="0" smtClean="0"/>
              <a:t> </a:t>
            </a:r>
            <a:r>
              <a:rPr lang="en-US" sz="3200" dirty="0" err="1" smtClean="0"/>
              <a:t>dan</a:t>
            </a:r>
            <a:r>
              <a:rPr lang="en-US" sz="3200" dirty="0" smtClean="0"/>
              <a:t> </a:t>
            </a:r>
            <a:r>
              <a:rPr lang="en-US" sz="3200" dirty="0" err="1" smtClean="0"/>
              <a:t>pemahaman</a:t>
            </a:r>
            <a:r>
              <a:rPr lang="en-US" sz="3200" dirty="0" smtClean="0"/>
              <a:t> yang </a:t>
            </a:r>
            <a:r>
              <a:rPr lang="en-US" sz="3200" dirty="0" err="1" smtClean="0"/>
              <a:t>beragam</a:t>
            </a:r>
            <a:endParaRPr lang="en-US" sz="3200" dirty="0"/>
          </a:p>
          <a:p>
            <a:endParaRPr lang="en-US" sz="3200" dirty="0" smtClean="0"/>
          </a:p>
        </p:txBody>
      </p:sp>
    </p:spTree>
    <p:extLst>
      <p:ext uri="{BB962C8B-B14F-4D97-AF65-F5344CB8AC3E}">
        <p14:creationId xmlns:p14="http://schemas.microsoft.com/office/powerpoint/2010/main" val="179694006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-74018"/>
            <a:ext cx="10972800" cy="1143000"/>
          </a:xfrm>
        </p:spPr>
        <p:txBody>
          <a:bodyPr/>
          <a:lstStyle/>
          <a:p>
            <a:pPr algn="l"/>
            <a:r>
              <a:rPr lang="en-US" sz="4400" b="1" dirty="0" err="1" smtClean="0"/>
              <a:t>Kondisi</a:t>
            </a:r>
            <a:r>
              <a:rPr lang="en-US" sz="4400" b="1" dirty="0" smtClean="0"/>
              <a:t> </a:t>
            </a:r>
            <a:r>
              <a:rPr lang="en-US" sz="4400" b="1" dirty="0" err="1" smtClean="0"/>
              <a:t>Eksternal</a:t>
            </a:r>
            <a:r>
              <a:rPr lang="en-US" sz="4400" b="1" dirty="0" smtClean="0"/>
              <a:t>: </a:t>
            </a:r>
            <a:r>
              <a:rPr lang="en-US" sz="4400" b="1" dirty="0" err="1" smtClean="0"/>
              <a:t>Peluang</a:t>
            </a:r>
            <a:endParaRPr lang="en-US" sz="4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513117"/>
            <a:ext cx="10972800" cy="4275296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US" sz="2800" dirty="0" err="1" smtClean="0"/>
              <a:t>Dimungkinkan</a:t>
            </a:r>
            <a:r>
              <a:rPr lang="en-US" sz="2800" dirty="0" smtClean="0"/>
              <a:t> </a:t>
            </a:r>
            <a:r>
              <a:rPr lang="en-US" sz="2800" dirty="0" err="1" smtClean="0"/>
              <a:t>mengembangkan</a:t>
            </a:r>
            <a:r>
              <a:rPr lang="en-US" sz="2800" dirty="0" smtClean="0"/>
              <a:t> </a:t>
            </a:r>
            <a:r>
              <a:rPr lang="en-US" sz="2800" i="1" dirty="0" smtClean="0"/>
              <a:t>joint supervision </a:t>
            </a:r>
            <a:r>
              <a:rPr lang="en-US" sz="2800" dirty="0" err="1" smtClean="0"/>
              <a:t>dan</a:t>
            </a:r>
            <a:r>
              <a:rPr lang="en-US" sz="2800" dirty="0" smtClean="0"/>
              <a:t>/</a:t>
            </a:r>
            <a:r>
              <a:rPr lang="en-US" sz="2800" dirty="0" err="1" smtClean="0"/>
              <a:t>atau</a:t>
            </a:r>
            <a:r>
              <a:rPr lang="en-US" sz="2800" dirty="0" smtClean="0"/>
              <a:t> </a:t>
            </a:r>
            <a:r>
              <a:rPr lang="en-US" sz="2800" i="1" dirty="0" smtClean="0"/>
              <a:t>joint degree</a:t>
            </a:r>
            <a:r>
              <a:rPr lang="en-US" sz="2800" dirty="0" smtClean="0"/>
              <a:t>/</a:t>
            </a:r>
            <a:r>
              <a:rPr lang="en-US" sz="2800" i="1" dirty="0" smtClean="0"/>
              <a:t>double degree </a:t>
            </a:r>
            <a:r>
              <a:rPr lang="en-US" sz="2800" dirty="0" err="1" smtClean="0"/>
              <a:t>dengan</a:t>
            </a:r>
            <a:r>
              <a:rPr lang="en-US" sz="2800" dirty="0" smtClean="0"/>
              <a:t> </a:t>
            </a:r>
            <a:r>
              <a:rPr lang="en-US" sz="2800" dirty="0" err="1" smtClean="0"/>
              <a:t>institusi</a:t>
            </a:r>
            <a:r>
              <a:rPr lang="en-US" sz="2800" dirty="0" smtClean="0"/>
              <a:t> LN</a:t>
            </a:r>
          </a:p>
          <a:p>
            <a:pPr>
              <a:spcBef>
                <a:spcPts val="0"/>
              </a:spcBef>
            </a:pPr>
            <a:r>
              <a:rPr lang="en-US" sz="2800" dirty="0" err="1" smtClean="0"/>
              <a:t>Peluang</a:t>
            </a:r>
            <a:r>
              <a:rPr lang="en-US" sz="2800" dirty="0" smtClean="0"/>
              <a:t> </a:t>
            </a:r>
            <a:r>
              <a:rPr lang="en-US" sz="2800" dirty="0" err="1"/>
              <a:t>karir</a:t>
            </a:r>
            <a:r>
              <a:rPr lang="en-US" sz="2800" dirty="0"/>
              <a:t> </a:t>
            </a:r>
            <a:r>
              <a:rPr lang="en-US" sz="2800" dirty="0" err="1"/>
              <a:t>untuk</a:t>
            </a:r>
            <a:r>
              <a:rPr lang="en-US" sz="2800" dirty="0"/>
              <a:t> alumni/</a:t>
            </a:r>
            <a:r>
              <a:rPr lang="en-US" sz="2800" dirty="0" err="1"/>
              <a:t>lulusan</a:t>
            </a:r>
            <a:r>
              <a:rPr lang="en-US" sz="2800" dirty="0"/>
              <a:t> </a:t>
            </a:r>
            <a:r>
              <a:rPr lang="en-US" sz="2800" dirty="0" err="1"/>
              <a:t>cukup</a:t>
            </a:r>
            <a:r>
              <a:rPr lang="en-US" sz="2800" dirty="0"/>
              <a:t> </a:t>
            </a:r>
            <a:r>
              <a:rPr lang="en-US" sz="2800" dirty="0" err="1"/>
              <a:t>banyak</a:t>
            </a:r>
            <a:endParaRPr lang="en-US" sz="2800" dirty="0"/>
          </a:p>
          <a:p>
            <a:pPr>
              <a:spcBef>
                <a:spcPts val="0"/>
              </a:spcBef>
            </a:pPr>
            <a:r>
              <a:rPr lang="en-US" sz="2800" dirty="0" err="1" smtClean="0"/>
              <a:t>Gelar</a:t>
            </a:r>
            <a:r>
              <a:rPr lang="en-US" sz="2800" dirty="0" smtClean="0"/>
              <a:t> </a:t>
            </a:r>
            <a:r>
              <a:rPr lang="en-US" sz="2800" dirty="0" err="1" smtClean="0"/>
              <a:t>akademik</a:t>
            </a:r>
            <a:r>
              <a:rPr lang="en-US" sz="2800" dirty="0" smtClean="0"/>
              <a:t> S2 </a:t>
            </a:r>
            <a:r>
              <a:rPr lang="en-US" sz="2800" dirty="0" err="1" smtClean="0"/>
              <a:t>menjadi</a:t>
            </a:r>
            <a:r>
              <a:rPr lang="en-US" sz="2800" dirty="0" smtClean="0"/>
              <a:t> </a:t>
            </a:r>
            <a:r>
              <a:rPr lang="en-US" sz="2800" dirty="0" err="1" smtClean="0"/>
              <a:t>batasan</a:t>
            </a:r>
            <a:r>
              <a:rPr lang="en-US" sz="2800" dirty="0" smtClean="0"/>
              <a:t> minimum </a:t>
            </a:r>
            <a:r>
              <a:rPr lang="en-US" sz="2800" dirty="0" err="1" smtClean="0"/>
              <a:t>kualifikasi</a:t>
            </a:r>
            <a:r>
              <a:rPr lang="en-US" sz="2800" dirty="0" smtClean="0"/>
              <a:t> </a:t>
            </a:r>
            <a:r>
              <a:rPr lang="en-US" sz="2800" dirty="0" err="1" smtClean="0"/>
              <a:t>dosen</a:t>
            </a:r>
            <a:r>
              <a:rPr lang="en-US" sz="2800" dirty="0" smtClean="0"/>
              <a:t> </a:t>
            </a:r>
            <a:r>
              <a:rPr lang="en-US" sz="2800" dirty="0" err="1" smtClean="0"/>
              <a:t>sehingga</a:t>
            </a:r>
            <a:r>
              <a:rPr lang="en-US" sz="2800" dirty="0" smtClean="0"/>
              <a:t> combined degree MSPPDS </a:t>
            </a:r>
            <a:r>
              <a:rPr lang="en-US" sz="2800" dirty="0" err="1" smtClean="0"/>
              <a:t>sangat</a:t>
            </a:r>
            <a:r>
              <a:rPr lang="en-US" sz="2800" dirty="0" smtClean="0"/>
              <a:t> </a:t>
            </a:r>
            <a:r>
              <a:rPr lang="en-US" sz="2800" dirty="0" err="1" smtClean="0"/>
              <a:t>relevan</a:t>
            </a:r>
            <a:r>
              <a:rPr lang="en-US" sz="2800" dirty="0" smtClean="0"/>
              <a:t> </a:t>
            </a:r>
            <a:r>
              <a:rPr lang="en-US" sz="2800" dirty="0" err="1" smtClean="0"/>
              <a:t>bagi</a:t>
            </a:r>
            <a:r>
              <a:rPr lang="en-US" sz="2800" dirty="0" smtClean="0"/>
              <a:t> </a:t>
            </a:r>
            <a:r>
              <a:rPr lang="en-US" sz="2800" dirty="0" err="1" smtClean="0"/>
              <a:t>mahasiswa</a:t>
            </a:r>
            <a:r>
              <a:rPr lang="en-US" sz="2800" dirty="0" smtClean="0"/>
              <a:t> PPDS yang </a:t>
            </a:r>
            <a:r>
              <a:rPr lang="en-US" sz="2800" dirty="0" err="1" smtClean="0"/>
              <a:t>berstatus</a:t>
            </a:r>
            <a:r>
              <a:rPr lang="en-US" sz="2800" dirty="0" smtClean="0"/>
              <a:t> </a:t>
            </a:r>
            <a:r>
              <a:rPr lang="en-US" sz="2800" dirty="0" err="1" smtClean="0"/>
              <a:t>dosen</a:t>
            </a:r>
            <a:r>
              <a:rPr lang="en-US" sz="2800" dirty="0" smtClean="0"/>
              <a:t> </a:t>
            </a:r>
            <a:r>
              <a:rPr lang="en-US" sz="2800" dirty="0" err="1" smtClean="0"/>
              <a:t>atau</a:t>
            </a:r>
            <a:r>
              <a:rPr lang="en-US" sz="2800" dirty="0" smtClean="0"/>
              <a:t> </a:t>
            </a:r>
            <a:r>
              <a:rPr lang="en-US" sz="2800" dirty="0" err="1" smtClean="0"/>
              <a:t>berencana</a:t>
            </a:r>
            <a:r>
              <a:rPr lang="en-US" sz="2800" dirty="0" smtClean="0"/>
              <a:t> </a:t>
            </a:r>
            <a:r>
              <a:rPr lang="en-US" sz="2800" dirty="0" err="1" smtClean="0"/>
              <a:t>menjadi</a:t>
            </a:r>
            <a:r>
              <a:rPr lang="en-US" sz="2800" dirty="0" smtClean="0"/>
              <a:t> </a:t>
            </a:r>
            <a:r>
              <a:rPr lang="en-US" sz="2800" dirty="0" err="1" smtClean="0"/>
              <a:t>dosen</a:t>
            </a:r>
            <a:endParaRPr lang="en-US" sz="2800" dirty="0"/>
          </a:p>
          <a:p>
            <a:pPr>
              <a:spcBef>
                <a:spcPts val="0"/>
              </a:spcBef>
            </a:pPr>
            <a:r>
              <a:rPr lang="en-US" sz="2800" dirty="0" err="1" smtClean="0"/>
              <a:t>Gelar</a:t>
            </a:r>
            <a:r>
              <a:rPr lang="en-US" sz="2800" dirty="0" smtClean="0"/>
              <a:t> S2 </a:t>
            </a:r>
            <a:r>
              <a:rPr lang="en-US" sz="2800" dirty="0" err="1" smtClean="0"/>
              <a:t>sangat</a:t>
            </a:r>
            <a:r>
              <a:rPr lang="en-US" sz="2800" dirty="0" smtClean="0"/>
              <a:t> </a:t>
            </a:r>
            <a:r>
              <a:rPr lang="en-US" sz="2800" dirty="0" err="1" smtClean="0"/>
              <a:t>diperhitungkan</a:t>
            </a:r>
            <a:r>
              <a:rPr lang="en-US" sz="2800" dirty="0" smtClean="0"/>
              <a:t> </a:t>
            </a:r>
            <a:r>
              <a:rPr lang="en-US" sz="2800" dirty="0" err="1" smtClean="0"/>
              <a:t>dalam</a:t>
            </a:r>
            <a:r>
              <a:rPr lang="en-US" sz="2800" dirty="0" smtClean="0"/>
              <a:t> </a:t>
            </a:r>
            <a:r>
              <a:rPr lang="en-US" sz="2800" dirty="0" err="1" smtClean="0"/>
              <a:t>pengangkatan</a:t>
            </a:r>
            <a:r>
              <a:rPr lang="en-US" sz="2800" dirty="0" smtClean="0"/>
              <a:t> </a:t>
            </a:r>
            <a:r>
              <a:rPr lang="en-US" sz="2800" dirty="0" err="1" smtClean="0"/>
              <a:t>dokter</a:t>
            </a:r>
            <a:r>
              <a:rPr lang="en-US" sz="2800" dirty="0" smtClean="0"/>
              <a:t> </a:t>
            </a:r>
            <a:r>
              <a:rPr lang="en-US" sz="2800" dirty="0" err="1" smtClean="0"/>
              <a:t>spesialis</a:t>
            </a:r>
            <a:r>
              <a:rPr lang="en-US" sz="2800" dirty="0" smtClean="0"/>
              <a:t> </a:t>
            </a:r>
            <a:r>
              <a:rPr lang="en-US" sz="2800" dirty="0" err="1" smtClean="0"/>
              <a:t>dalam</a:t>
            </a:r>
            <a:r>
              <a:rPr lang="en-US" sz="2800" dirty="0" smtClean="0"/>
              <a:t> </a:t>
            </a:r>
            <a:r>
              <a:rPr lang="en-US" sz="2800" dirty="0" err="1" smtClean="0"/>
              <a:t>jabatan</a:t>
            </a:r>
            <a:r>
              <a:rPr lang="en-US" sz="2800" dirty="0" smtClean="0"/>
              <a:t> </a:t>
            </a:r>
            <a:r>
              <a:rPr lang="en-US" sz="2800" dirty="0" err="1" smtClean="0"/>
              <a:t>struktural</a:t>
            </a:r>
            <a:r>
              <a:rPr lang="en-US" sz="2800" dirty="0" smtClean="0"/>
              <a:t> </a:t>
            </a:r>
            <a:r>
              <a:rPr lang="en-US" sz="2800" dirty="0" err="1" smtClean="0"/>
              <a:t>rumah</a:t>
            </a:r>
            <a:r>
              <a:rPr lang="en-US" sz="2800" dirty="0" smtClean="0"/>
              <a:t> </a:t>
            </a:r>
            <a:r>
              <a:rPr lang="en-US" sz="2800" dirty="0" err="1" smtClean="0"/>
              <a:t>sakit</a:t>
            </a:r>
            <a:r>
              <a:rPr lang="en-US" sz="2800" dirty="0" smtClean="0"/>
              <a:t> </a:t>
            </a:r>
            <a:r>
              <a:rPr lang="en-US" sz="2800" dirty="0" err="1" smtClean="0"/>
              <a:t>atau</a:t>
            </a:r>
            <a:r>
              <a:rPr lang="en-US" sz="2800" dirty="0" smtClean="0"/>
              <a:t> </a:t>
            </a:r>
            <a:r>
              <a:rPr lang="en-US" sz="2800" dirty="0" err="1" smtClean="0"/>
              <a:t>kemkes</a:t>
            </a:r>
            <a:r>
              <a:rPr lang="en-US" sz="2800" dirty="0" smtClean="0"/>
              <a:t>/</a:t>
            </a:r>
            <a:r>
              <a:rPr lang="en-US" sz="2800" dirty="0" err="1" smtClean="0"/>
              <a:t>Dinkes</a:t>
            </a:r>
            <a:r>
              <a:rPr lang="en-US" sz="2800" dirty="0" smtClean="0"/>
              <a:t>/</a:t>
            </a:r>
            <a:r>
              <a:rPr lang="en-US" sz="2800" dirty="0" err="1" smtClean="0"/>
              <a:t>instansi</a:t>
            </a:r>
            <a:r>
              <a:rPr lang="en-US" sz="2800" dirty="0" smtClean="0"/>
              <a:t> </a:t>
            </a:r>
            <a:r>
              <a:rPr lang="en-US" sz="2800" dirty="0" err="1" smtClean="0"/>
              <a:t>terkait</a:t>
            </a:r>
            <a:endParaRPr lang="en-US" sz="2800" dirty="0" smtClean="0"/>
          </a:p>
          <a:p>
            <a:pPr>
              <a:spcBef>
                <a:spcPts val="0"/>
              </a:spcBef>
            </a:pPr>
            <a:endParaRPr lang="en-US" sz="2800" dirty="0"/>
          </a:p>
          <a:p>
            <a:pPr marL="0" indent="0">
              <a:spcBef>
                <a:spcPts val="0"/>
              </a:spcBef>
              <a:buNone/>
            </a:pPr>
            <a:endParaRPr lang="en-US" sz="2800" dirty="0" smtClean="0"/>
          </a:p>
          <a:p>
            <a:pPr marL="0" indent="0">
              <a:spcBef>
                <a:spcPts val="0"/>
              </a:spcBef>
              <a:buNone/>
            </a:pPr>
            <a:endParaRPr 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269572732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321810" cy="1086001"/>
          </a:xfrm>
        </p:spPr>
        <p:txBody>
          <a:bodyPr/>
          <a:lstStyle/>
          <a:p>
            <a:pPr algn="r"/>
            <a:r>
              <a:rPr lang="en-US" sz="2400" i="1" dirty="0" smtClean="0"/>
              <a:t>…</a:t>
            </a:r>
            <a:r>
              <a:rPr lang="en-US" sz="2400" i="1" dirty="0" err="1" smtClean="0"/>
              <a:t>Kondisi</a:t>
            </a:r>
            <a:r>
              <a:rPr lang="en-US" sz="2400" i="1" dirty="0" smtClean="0"/>
              <a:t> </a:t>
            </a:r>
            <a:r>
              <a:rPr lang="en-US" sz="2400" i="1" dirty="0" err="1"/>
              <a:t>Eksternal</a:t>
            </a:r>
            <a:r>
              <a:rPr lang="en-US" sz="2400" i="1" dirty="0"/>
              <a:t>: </a:t>
            </a:r>
            <a:r>
              <a:rPr lang="en-US" sz="2400" i="1" dirty="0" err="1"/>
              <a:t>Peluang</a:t>
            </a:r>
            <a:endParaRPr lang="en-US" sz="2400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0"/>
              </a:spcBef>
            </a:pPr>
            <a:r>
              <a:rPr lang="en-US" sz="3600" dirty="0" err="1"/>
              <a:t>Penggunaan</a:t>
            </a:r>
            <a:r>
              <a:rPr lang="en-US" sz="3600" dirty="0"/>
              <a:t> basis </a:t>
            </a:r>
            <a:r>
              <a:rPr lang="en-US" sz="3600" dirty="0" err="1"/>
              <a:t>ilmiah</a:t>
            </a:r>
            <a:r>
              <a:rPr lang="en-US" sz="3600" dirty="0"/>
              <a:t> </a:t>
            </a:r>
            <a:r>
              <a:rPr lang="en-US" sz="3600" dirty="0" err="1"/>
              <a:t>semakin</a:t>
            </a:r>
            <a:r>
              <a:rPr lang="en-US" sz="3600" dirty="0"/>
              <a:t> </a:t>
            </a:r>
            <a:r>
              <a:rPr lang="en-US" sz="3600" dirty="0" err="1"/>
              <a:t>diperlukan</a:t>
            </a:r>
            <a:r>
              <a:rPr lang="en-US" sz="3600" dirty="0"/>
              <a:t> </a:t>
            </a:r>
            <a:r>
              <a:rPr lang="en-US" sz="3600" dirty="0" err="1"/>
              <a:t>dalam</a:t>
            </a:r>
            <a:r>
              <a:rPr lang="en-US" sz="3600" dirty="0"/>
              <a:t> </a:t>
            </a:r>
            <a:r>
              <a:rPr lang="en-US" sz="3600" dirty="0" err="1"/>
              <a:t>setiap</a:t>
            </a:r>
            <a:r>
              <a:rPr lang="en-US" sz="3600" dirty="0"/>
              <a:t> </a:t>
            </a:r>
            <a:r>
              <a:rPr lang="en-US" sz="3600" dirty="0" err="1"/>
              <a:t>permasalahan</a:t>
            </a:r>
            <a:r>
              <a:rPr lang="en-US" sz="3600" dirty="0"/>
              <a:t> </a:t>
            </a:r>
            <a:r>
              <a:rPr lang="en-US" sz="3600" dirty="0" err="1"/>
              <a:t>klinik</a:t>
            </a:r>
            <a:r>
              <a:rPr lang="en-US" sz="3600" dirty="0"/>
              <a:t> di Indonesia </a:t>
            </a:r>
            <a:r>
              <a:rPr lang="en-US" sz="3600" dirty="0" err="1"/>
              <a:t>dan</a:t>
            </a:r>
            <a:r>
              <a:rPr lang="en-US" sz="3600" dirty="0"/>
              <a:t> </a:t>
            </a:r>
            <a:r>
              <a:rPr lang="en-US" sz="3600" dirty="0" err="1"/>
              <a:t>dunia</a:t>
            </a:r>
            <a:endParaRPr lang="en-US" sz="3600" dirty="0"/>
          </a:p>
          <a:p>
            <a:pPr>
              <a:spcBef>
                <a:spcPts val="0"/>
              </a:spcBef>
            </a:pPr>
            <a:r>
              <a:rPr lang="en-US" sz="3600" i="1" dirty="0"/>
              <a:t>Benchmarking </a:t>
            </a:r>
            <a:r>
              <a:rPr lang="en-US" sz="3600" dirty="0" err="1"/>
              <a:t>dengan</a:t>
            </a:r>
            <a:r>
              <a:rPr lang="en-US" sz="3600" dirty="0"/>
              <a:t> </a:t>
            </a:r>
            <a:r>
              <a:rPr lang="en-US" sz="3600" dirty="0" err="1"/>
              <a:t>prodi</a:t>
            </a:r>
            <a:r>
              <a:rPr lang="en-US" sz="3600" dirty="0"/>
              <a:t> </a:t>
            </a:r>
            <a:r>
              <a:rPr lang="en-US" sz="3600" dirty="0" err="1"/>
              <a:t>sejenis</a:t>
            </a:r>
            <a:r>
              <a:rPr lang="en-US" sz="3600" dirty="0"/>
              <a:t> di </a:t>
            </a:r>
            <a:r>
              <a:rPr lang="en-US" sz="3600" dirty="0" smtClean="0"/>
              <a:t>LN, </a:t>
            </a:r>
            <a:r>
              <a:rPr lang="en-US" sz="3600" dirty="0" err="1" smtClean="0"/>
              <a:t>terutama</a:t>
            </a:r>
            <a:r>
              <a:rPr lang="en-US" sz="3600" dirty="0" smtClean="0"/>
              <a:t> </a:t>
            </a:r>
            <a:r>
              <a:rPr lang="en-US" sz="3600" dirty="0" err="1" smtClean="0"/>
              <a:t>untuk</a:t>
            </a:r>
            <a:r>
              <a:rPr lang="en-US" sz="3600" dirty="0" smtClean="0"/>
              <a:t> </a:t>
            </a:r>
            <a:r>
              <a:rPr lang="en-US" sz="3600" i="1" dirty="0" smtClean="0"/>
              <a:t>combined program </a:t>
            </a:r>
            <a:r>
              <a:rPr lang="en-US" sz="3600" dirty="0" smtClean="0"/>
              <a:t>MSPPDS</a:t>
            </a:r>
            <a:endParaRPr lang="en-US" sz="3600" dirty="0"/>
          </a:p>
          <a:p>
            <a:pPr>
              <a:spcBef>
                <a:spcPts val="0"/>
              </a:spcBef>
            </a:pPr>
            <a:r>
              <a:rPr lang="en-US" sz="3600" dirty="0" err="1" smtClean="0"/>
              <a:t>Adanya</a:t>
            </a:r>
            <a:r>
              <a:rPr lang="en-US" sz="3600" dirty="0" smtClean="0"/>
              <a:t> </a:t>
            </a:r>
            <a:r>
              <a:rPr lang="en-US" sz="3600" dirty="0" err="1" smtClean="0"/>
              <a:t>kesempatan</a:t>
            </a:r>
            <a:r>
              <a:rPr lang="en-US" sz="3600" dirty="0" smtClean="0"/>
              <a:t>  </a:t>
            </a:r>
            <a:r>
              <a:rPr lang="en-US" sz="3600" i="1" dirty="0"/>
              <a:t>v</a:t>
            </a:r>
            <a:r>
              <a:rPr lang="en-US" sz="3600" i="1" dirty="0" smtClean="0"/>
              <a:t>isiting </a:t>
            </a:r>
            <a:r>
              <a:rPr lang="en-US" sz="3600" i="1" dirty="0"/>
              <a:t>scholar </a:t>
            </a:r>
            <a:r>
              <a:rPr lang="en-US" sz="3600" dirty="0" err="1"/>
              <a:t>dan</a:t>
            </a:r>
            <a:r>
              <a:rPr lang="en-US" sz="3600" dirty="0"/>
              <a:t> </a:t>
            </a:r>
            <a:r>
              <a:rPr lang="en-US" sz="3600" i="1" dirty="0"/>
              <a:t>student exchange </a:t>
            </a:r>
          </a:p>
        </p:txBody>
      </p:sp>
    </p:spTree>
    <p:extLst>
      <p:ext uri="{BB962C8B-B14F-4D97-AF65-F5344CB8AC3E}">
        <p14:creationId xmlns:p14="http://schemas.microsoft.com/office/powerpoint/2010/main" val="29301742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-90132"/>
            <a:ext cx="10972800" cy="1143000"/>
          </a:xfrm>
        </p:spPr>
        <p:txBody>
          <a:bodyPr/>
          <a:lstStyle/>
          <a:p>
            <a:pPr algn="l"/>
            <a:r>
              <a:rPr lang="en-US" sz="4800" b="1" dirty="0" err="1" smtClean="0"/>
              <a:t>Kondisi</a:t>
            </a:r>
            <a:r>
              <a:rPr lang="en-US" sz="4800" b="1" dirty="0" smtClean="0"/>
              <a:t> </a:t>
            </a:r>
            <a:r>
              <a:rPr lang="en-US" sz="4800" b="1" dirty="0" err="1" smtClean="0"/>
              <a:t>eksternal</a:t>
            </a:r>
            <a:r>
              <a:rPr lang="en-US" sz="4800" b="1" dirty="0" smtClean="0"/>
              <a:t>: </a:t>
            </a:r>
            <a:r>
              <a:rPr lang="en-US" sz="4800" b="1" dirty="0" err="1" smtClean="0"/>
              <a:t>Ancaman</a:t>
            </a:r>
            <a:endParaRPr lang="en-US" sz="4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err="1" smtClean="0"/>
              <a:t>Ditetapkannya</a:t>
            </a:r>
            <a:r>
              <a:rPr lang="en-US" sz="2800" dirty="0" smtClean="0"/>
              <a:t> </a:t>
            </a:r>
            <a:r>
              <a:rPr lang="en-US" sz="2800" dirty="0" err="1" smtClean="0"/>
              <a:t>masa</a:t>
            </a:r>
            <a:r>
              <a:rPr lang="en-US" sz="2800" dirty="0" smtClean="0"/>
              <a:t> </a:t>
            </a:r>
            <a:r>
              <a:rPr lang="en-US" sz="2800" dirty="0" err="1" smtClean="0"/>
              <a:t>studi</a:t>
            </a:r>
            <a:r>
              <a:rPr lang="en-US" sz="2800" dirty="0" smtClean="0"/>
              <a:t> </a:t>
            </a:r>
            <a:r>
              <a:rPr lang="en-US" sz="2800" dirty="0" err="1" smtClean="0"/>
              <a:t>studi</a:t>
            </a:r>
            <a:r>
              <a:rPr lang="en-US" sz="2800" dirty="0" smtClean="0"/>
              <a:t> </a:t>
            </a:r>
            <a:r>
              <a:rPr lang="en-US" sz="2800" dirty="0" err="1" smtClean="0"/>
              <a:t>maksimal</a:t>
            </a:r>
            <a:r>
              <a:rPr lang="en-US" sz="2800" dirty="0" smtClean="0"/>
              <a:t> </a:t>
            </a:r>
            <a:r>
              <a:rPr lang="en-US" sz="2800" dirty="0" err="1" smtClean="0"/>
              <a:t>prodi</a:t>
            </a:r>
            <a:r>
              <a:rPr lang="en-US" sz="2800" dirty="0" smtClean="0"/>
              <a:t> S2 di UGM </a:t>
            </a:r>
            <a:r>
              <a:rPr lang="en-US" sz="2800" dirty="0" err="1" smtClean="0"/>
              <a:t>selama</a:t>
            </a:r>
            <a:r>
              <a:rPr lang="en-US" sz="2800" dirty="0" smtClean="0"/>
              <a:t> 6 semester, </a:t>
            </a:r>
            <a:r>
              <a:rPr lang="en-US" sz="2800" dirty="0" err="1" smtClean="0"/>
              <a:t>sementara</a:t>
            </a:r>
            <a:r>
              <a:rPr lang="en-US" sz="2800" dirty="0" smtClean="0"/>
              <a:t> standard </a:t>
            </a:r>
            <a:r>
              <a:rPr lang="en-US" sz="2800" dirty="0" err="1" smtClean="0"/>
              <a:t>nasional</a:t>
            </a:r>
            <a:r>
              <a:rPr lang="en-US" sz="2800" dirty="0" smtClean="0"/>
              <a:t> </a:t>
            </a:r>
            <a:r>
              <a:rPr lang="en-US" sz="2800" dirty="0" err="1" smtClean="0"/>
              <a:t>lebih</a:t>
            </a:r>
            <a:r>
              <a:rPr lang="en-US" sz="2800" dirty="0" smtClean="0"/>
              <a:t> </a:t>
            </a:r>
            <a:r>
              <a:rPr lang="en-US" sz="2800" dirty="0" err="1" smtClean="0"/>
              <a:t>panjang</a:t>
            </a:r>
            <a:r>
              <a:rPr lang="en-US" sz="2800" dirty="0" smtClean="0"/>
              <a:t> (8 semester)</a:t>
            </a:r>
          </a:p>
          <a:p>
            <a:r>
              <a:rPr lang="en-US" sz="2800" dirty="0" err="1" smtClean="0"/>
              <a:t>Kebijakan</a:t>
            </a:r>
            <a:r>
              <a:rPr lang="en-US" sz="2800" dirty="0" smtClean="0"/>
              <a:t> </a:t>
            </a:r>
            <a:r>
              <a:rPr lang="en-US" sz="2800" dirty="0" err="1" smtClean="0"/>
              <a:t>nasional</a:t>
            </a:r>
            <a:r>
              <a:rPr lang="en-US" sz="2800" dirty="0" smtClean="0"/>
              <a:t> </a:t>
            </a:r>
            <a:r>
              <a:rPr lang="en-US" sz="2800" dirty="0" err="1" smtClean="0"/>
              <a:t>belum</a:t>
            </a:r>
            <a:r>
              <a:rPr lang="en-US" sz="2800" dirty="0" smtClean="0"/>
              <a:t> </a:t>
            </a:r>
            <a:r>
              <a:rPr lang="en-US" sz="2800" dirty="0" err="1" smtClean="0"/>
              <a:t>memungkinkan</a:t>
            </a:r>
            <a:r>
              <a:rPr lang="en-US" sz="2800" dirty="0" smtClean="0"/>
              <a:t> program </a:t>
            </a:r>
            <a:r>
              <a:rPr lang="en-US" sz="2800" i="1" dirty="0" smtClean="0"/>
              <a:t>part-timer </a:t>
            </a:r>
            <a:r>
              <a:rPr lang="en-US" sz="2800" dirty="0" smtClean="0"/>
              <a:t>yang </a:t>
            </a:r>
            <a:r>
              <a:rPr lang="en-US" sz="2800" dirty="0" err="1" smtClean="0"/>
              <a:t>lebih</a:t>
            </a:r>
            <a:r>
              <a:rPr lang="en-US" sz="2800" dirty="0" smtClean="0"/>
              <a:t> </a:t>
            </a:r>
            <a:r>
              <a:rPr lang="en-US" sz="2800" dirty="0" err="1" smtClean="0"/>
              <a:t>fleksibel</a:t>
            </a:r>
            <a:r>
              <a:rPr lang="en-US" sz="2800" dirty="0" smtClean="0"/>
              <a:t> </a:t>
            </a:r>
            <a:r>
              <a:rPr lang="en-US" sz="2800" dirty="0" err="1" smtClean="0"/>
              <a:t>bagi</a:t>
            </a:r>
            <a:r>
              <a:rPr lang="en-US" sz="2800" dirty="0" smtClean="0"/>
              <a:t> </a:t>
            </a:r>
            <a:r>
              <a:rPr lang="en-US" sz="2800" dirty="0" err="1" smtClean="0"/>
              <a:t>mahasiswa</a:t>
            </a:r>
            <a:r>
              <a:rPr lang="en-US" sz="2800" dirty="0" smtClean="0"/>
              <a:t> </a:t>
            </a:r>
            <a:r>
              <a:rPr lang="en-US" sz="2800" dirty="0" err="1" smtClean="0"/>
              <a:t>pascasarjana</a:t>
            </a:r>
            <a:endParaRPr lang="en-US" sz="2800" dirty="0" smtClean="0"/>
          </a:p>
          <a:p>
            <a:r>
              <a:rPr lang="en-US" sz="2800" i="1" dirty="0" smtClean="0"/>
              <a:t>Combined program</a:t>
            </a:r>
            <a:r>
              <a:rPr lang="en-US" sz="2800" dirty="0" smtClean="0"/>
              <a:t> MSPPDS yang </a:t>
            </a:r>
            <a:r>
              <a:rPr lang="en-US" sz="2800" dirty="0" err="1" smtClean="0"/>
              <a:t>hanya</a:t>
            </a:r>
            <a:r>
              <a:rPr lang="en-US" sz="2800" dirty="0" smtClean="0"/>
              <a:t> </a:t>
            </a:r>
            <a:r>
              <a:rPr lang="en-US" sz="2800" dirty="0" err="1" smtClean="0"/>
              <a:t>diselenggarakan</a:t>
            </a:r>
            <a:r>
              <a:rPr lang="en-US" sz="2800" dirty="0" smtClean="0"/>
              <a:t> di UGM  </a:t>
            </a:r>
            <a:r>
              <a:rPr lang="en-US" sz="2800" dirty="0" err="1" smtClean="0"/>
              <a:t>pada</a:t>
            </a:r>
            <a:r>
              <a:rPr lang="en-US" sz="2800" dirty="0" smtClean="0"/>
              <a:t> </a:t>
            </a:r>
            <a:r>
              <a:rPr lang="en-US" sz="2800" dirty="0" err="1" smtClean="0"/>
              <a:t>satu</a:t>
            </a:r>
            <a:r>
              <a:rPr lang="en-US" sz="2800" dirty="0" smtClean="0"/>
              <a:t> </a:t>
            </a:r>
            <a:r>
              <a:rPr lang="en-US" sz="2800" dirty="0" err="1" smtClean="0"/>
              <a:t>sisi</a:t>
            </a:r>
            <a:r>
              <a:rPr lang="en-US" sz="2800" dirty="0" smtClean="0"/>
              <a:t> </a:t>
            </a:r>
            <a:r>
              <a:rPr lang="en-US" sz="2800" dirty="0" err="1" smtClean="0"/>
              <a:t>merupakan</a:t>
            </a:r>
            <a:r>
              <a:rPr lang="en-US" sz="2800" dirty="0" smtClean="0"/>
              <a:t> </a:t>
            </a:r>
            <a:r>
              <a:rPr lang="en-US" sz="2800" dirty="0" err="1" smtClean="0"/>
              <a:t>nilai</a:t>
            </a:r>
            <a:r>
              <a:rPr lang="en-US" sz="2800" dirty="0" smtClean="0"/>
              <a:t> </a:t>
            </a:r>
            <a:r>
              <a:rPr lang="en-US" sz="2800" dirty="0" err="1" smtClean="0"/>
              <a:t>tambah</a:t>
            </a:r>
            <a:r>
              <a:rPr lang="en-US" sz="2800" dirty="0" smtClean="0"/>
              <a:t> </a:t>
            </a:r>
            <a:r>
              <a:rPr lang="en-US" sz="2800" dirty="0" err="1" smtClean="0"/>
              <a:t>namun</a:t>
            </a:r>
            <a:r>
              <a:rPr lang="en-US" sz="2800" dirty="0" smtClean="0"/>
              <a:t> di </a:t>
            </a:r>
            <a:r>
              <a:rPr lang="en-US" sz="2800" dirty="0" err="1" smtClean="0"/>
              <a:t>sisi</a:t>
            </a:r>
            <a:r>
              <a:rPr lang="en-US" sz="2800" dirty="0" smtClean="0"/>
              <a:t> lain </a:t>
            </a:r>
            <a:r>
              <a:rPr lang="en-US" sz="2800" dirty="0" err="1" smtClean="0"/>
              <a:t>merupakan</a:t>
            </a:r>
            <a:r>
              <a:rPr lang="en-US" sz="2800" dirty="0" smtClean="0"/>
              <a:t> </a:t>
            </a:r>
            <a:r>
              <a:rPr lang="en-US" sz="2800" dirty="0" err="1" smtClean="0"/>
              <a:t>tantangan</a:t>
            </a:r>
            <a:r>
              <a:rPr lang="en-US" sz="2800" dirty="0" smtClean="0"/>
              <a:t> </a:t>
            </a:r>
            <a:r>
              <a:rPr lang="en-US" sz="2800" dirty="0" err="1" smtClean="0"/>
              <a:t>karena</a:t>
            </a:r>
            <a:r>
              <a:rPr lang="en-US" sz="2800" dirty="0" smtClean="0"/>
              <a:t> </a:t>
            </a:r>
            <a:r>
              <a:rPr lang="en-US" sz="2800" dirty="0" err="1" smtClean="0"/>
              <a:t>berpotensi</a:t>
            </a:r>
            <a:r>
              <a:rPr lang="en-US" sz="2800" dirty="0" smtClean="0"/>
              <a:t> “</a:t>
            </a:r>
            <a:r>
              <a:rPr lang="en-US" sz="2800" dirty="0" err="1" smtClean="0"/>
              <a:t>dipertanyakan</a:t>
            </a:r>
            <a:r>
              <a:rPr lang="en-US" sz="2800" dirty="0" smtClean="0"/>
              <a:t>” </a:t>
            </a:r>
            <a:r>
              <a:rPr lang="en-US" sz="2800" dirty="0" err="1" smtClean="0"/>
              <a:t>oleh</a:t>
            </a:r>
            <a:r>
              <a:rPr lang="en-US" sz="2800" dirty="0" smtClean="0"/>
              <a:t> </a:t>
            </a:r>
            <a:r>
              <a:rPr lang="en-US" sz="2800" dirty="0" err="1" smtClean="0"/>
              <a:t>pihak</a:t>
            </a:r>
            <a:r>
              <a:rPr lang="en-US" sz="2800" dirty="0" smtClean="0"/>
              <a:t> di </a:t>
            </a:r>
            <a:r>
              <a:rPr lang="en-US" sz="2800" dirty="0" err="1" smtClean="0"/>
              <a:t>luar</a:t>
            </a:r>
            <a:r>
              <a:rPr lang="en-US" sz="2800" dirty="0" smtClean="0"/>
              <a:t> UGM</a:t>
            </a:r>
          </a:p>
          <a:p>
            <a:r>
              <a:rPr lang="en-US" sz="2800" dirty="0" err="1" smtClean="0"/>
              <a:t>Adanya</a:t>
            </a:r>
            <a:r>
              <a:rPr lang="en-US" sz="2800" dirty="0" smtClean="0"/>
              <a:t> Program Magister </a:t>
            </a:r>
            <a:r>
              <a:rPr lang="en-US" sz="2800" dirty="0" err="1" smtClean="0"/>
              <a:t>sejenis</a:t>
            </a:r>
            <a:r>
              <a:rPr lang="en-US" sz="2800" dirty="0" smtClean="0"/>
              <a:t> di </a:t>
            </a:r>
            <a:r>
              <a:rPr lang="en-US" sz="2800" dirty="0" err="1" smtClean="0"/>
              <a:t>beberapa</a:t>
            </a:r>
            <a:r>
              <a:rPr lang="en-US" sz="2800" dirty="0" smtClean="0"/>
              <a:t> </a:t>
            </a:r>
            <a:r>
              <a:rPr lang="en-US" sz="2800" dirty="0" err="1" smtClean="0"/>
              <a:t>universitas</a:t>
            </a:r>
            <a:r>
              <a:rPr lang="en-US" sz="2800" dirty="0" smtClean="0"/>
              <a:t> lain</a:t>
            </a:r>
          </a:p>
        </p:txBody>
      </p:sp>
    </p:spTree>
    <p:extLst>
      <p:ext uri="{BB962C8B-B14F-4D97-AF65-F5344CB8AC3E}">
        <p14:creationId xmlns:p14="http://schemas.microsoft.com/office/powerpoint/2010/main" val="166716275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1513" y="2497015"/>
            <a:ext cx="10972800" cy="1143000"/>
          </a:xfrm>
        </p:spPr>
        <p:txBody>
          <a:bodyPr/>
          <a:lstStyle/>
          <a:p>
            <a:r>
              <a:rPr lang="en-US" b="1" dirty="0" smtClean="0"/>
              <a:t>Bab III. </a:t>
            </a:r>
            <a:r>
              <a:rPr lang="en-US" b="1" dirty="0" err="1" smtClean="0"/>
              <a:t>Kebijakan</a:t>
            </a:r>
            <a:r>
              <a:rPr lang="en-US" b="1" dirty="0" smtClean="0"/>
              <a:t> </a:t>
            </a:r>
            <a:r>
              <a:rPr lang="en-US" b="1" dirty="0" err="1" smtClean="0"/>
              <a:t>Strategis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7659802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7"/>
            <a:ext cx="10972800" cy="1358129"/>
          </a:xfrm>
        </p:spPr>
        <p:txBody>
          <a:bodyPr anchor="ctr"/>
          <a:lstStyle/>
          <a:p>
            <a:r>
              <a:rPr lang="en-US" sz="4800" b="1" i="1" dirty="0" smtClean="0"/>
              <a:t>Brainstorming</a:t>
            </a:r>
            <a:r>
              <a:rPr lang="en-US" sz="4800" b="1" dirty="0" smtClean="0"/>
              <a:t> </a:t>
            </a:r>
            <a:br>
              <a:rPr lang="en-US" sz="4800" b="1" dirty="0" smtClean="0"/>
            </a:br>
            <a:r>
              <a:rPr lang="en-US" sz="4800" b="1" dirty="0" err="1" smtClean="0"/>
              <a:t>strategi</a:t>
            </a:r>
            <a:r>
              <a:rPr lang="en-US" sz="4800" b="1" dirty="0" smtClean="0"/>
              <a:t> </a:t>
            </a:r>
            <a:r>
              <a:rPr lang="en-US" sz="4800" b="1" dirty="0" err="1" smtClean="0"/>
              <a:t>berbasis</a:t>
            </a:r>
            <a:r>
              <a:rPr lang="en-US" sz="4800" b="1" dirty="0" smtClean="0"/>
              <a:t> </a:t>
            </a:r>
            <a:r>
              <a:rPr lang="en-US" sz="4800" b="1" dirty="0" err="1" smtClean="0"/>
              <a:t>analisis</a:t>
            </a:r>
            <a:r>
              <a:rPr lang="en-US" sz="4800" b="1" dirty="0" smtClean="0"/>
              <a:t> SWOT</a:t>
            </a:r>
            <a:endParaRPr lang="en-US" sz="4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826971"/>
            <a:ext cx="10972800" cy="3933070"/>
          </a:xfrm>
        </p:spPr>
        <p:txBody>
          <a:bodyPr/>
          <a:lstStyle/>
          <a:p>
            <a:r>
              <a:rPr lang="en-US" sz="3600" dirty="0" err="1" smtClean="0"/>
              <a:t>Bagaimana</a:t>
            </a:r>
            <a:r>
              <a:rPr lang="en-US" sz="3600" dirty="0" smtClean="0"/>
              <a:t> </a:t>
            </a:r>
            <a:r>
              <a:rPr lang="en-US" sz="3600" dirty="0" err="1" smtClean="0"/>
              <a:t>mengoptimalkan</a:t>
            </a:r>
            <a:r>
              <a:rPr lang="en-US" sz="3600" dirty="0" smtClean="0"/>
              <a:t> </a:t>
            </a:r>
            <a:r>
              <a:rPr lang="en-US" sz="3600" dirty="0" err="1" smtClean="0"/>
              <a:t>kekuatan</a:t>
            </a:r>
            <a:r>
              <a:rPr lang="en-US" sz="3600" dirty="0" smtClean="0"/>
              <a:t> </a:t>
            </a:r>
            <a:r>
              <a:rPr lang="en-US" sz="3600" dirty="0" err="1" smtClean="0"/>
              <a:t>kita</a:t>
            </a:r>
            <a:r>
              <a:rPr lang="en-US" sz="3600" dirty="0" smtClean="0"/>
              <a:t>?</a:t>
            </a:r>
          </a:p>
          <a:p>
            <a:r>
              <a:rPr lang="en-US" sz="3600" dirty="0" err="1" smtClean="0"/>
              <a:t>Bagaimana</a:t>
            </a:r>
            <a:r>
              <a:rPr lang="en-US" sz="3600" dirty="0" smtClean="0"/>
              <a:t> </a:t>
            </a:r>
            <a:r>
              <a:rPr lang="en-US" sz="3600" dirty="0" err="1" smtClean="0"/>
              <a:t>mengatasi</a:t>
            </a:r>
            <a:r>
              <a:rPr lang="en-US" sz="3600" dirty="0" smtClean="0"/>
              <a:t> </a:t>
            </a:r>
            <a:r>
              <a:rPr lang="en-US" sz="3600" dirty="0" err="1" smtClean="0"/>
              <a:t>kelemahan</a:t>
            </a:r>
            <a:r>
              <a:rPr lang="en-US" sz="3600" dirty="0" smtClean="0"/>
              <a:t> </a:t>
            </a:r>
            <a:r>
              <a:rPr lang="en-US" sz="3600" dirty="0" err="1" smtClean="0"/>
              <a:t>kita</a:t>
            </a:r>
            <a:r>
              <a:rPr lang="en-US" sz="3600" dirty="0" smtClean="0"/>
              <a:t>?</a:t>
            </a:r>
          </a:p>
          <a:p>
            <a:r>
              <a:rPr lang="en-US" sz="3600" dirty="0" err="1" smtClean="0"/>
              <a:t>Bagaimana</a:t>
            </a:r>
            <a:r>
              <a:rPr lang="en-US" sz="3600" dirty="0" smtClean="0"/>
              <a:t> </a:t>
            </a:r>
            <a:r>
              <a:rPr lang="en-US" sz="3600" dirty="0" err="1" smtClean="0"/>
              <a:t>mengantisipasi</a:t>
            </a:r>
            <a:r>
              <a:rPr lang="en-US" sz="3600" dirty="0" smtClean="0"/>
              <a:t> </a:t>
            </a:r>
            <a:r>
              <a:rPr lang="en-US" sz="3600" dirty="0" err="1" smtClean="0"/>
              <a:t>ancaman</a:t>
            </a:r>
            <a:r>
              <a:rPr lang="en-US" sz="3600" dirty="0" smtClean="0"/>
              <a:t>?</a:t>
            </a:r>
          </a:p>
          <a:p>
            <a:r>
              <a:rPr lang="en-US" sz="3600" dirty="0" err="1" smtClean="0"/>
              <a:t>Bagaimana</a:t>
            </a:r>
            <a:r>
              <a:rPr lang="en-US" sz="3600" dirty="0" smtClean="0"/>
              <a:t> </a:t>
            </a:r>
            <a:r>
              <a:rPr lang="en-US" sz="3600" dirty="0" err="1" smtClean="0"/>
              <a:t>meningkatkan</a:t>
            </a:r>
            <a:r>
              <a:rPr lang="en-US" sz="3600" dirty="0" smtClean="0"/>
              <a:t> </a:t>
            </a:r>
            <a:r>
              <a:rPr lang="en-US" sz="3600" dirty="0" err="1" smtClean="0"/>
              <a:t>peluang</a:t>
            </a:r>
            <a:r>
              <a:rPr lang="en-US" sz="3600" dirty="0" smtClean="0"/>
              <a:t> </a:t>
            </a:r>
            <a:r>
              <a:rPr lang="en-US" sz="3600" dirty="0" err="1" smtClean="0"/>
              <a:t>dengan</a:t>
            </a:r>
            <a:r>
              <a:rPr lang="en-US" sz="3600" dirty="0" smtClean="0"/>
              <a:t> </a:t>
            </a:r>
            <a:r>
              <a:rPr lang="en-US" sz="3600" dirty="0" err="1" smtClean="0"/>
              <a:t>baik</a:t>
            </a:r>
            <a:r>
              <a:rPr lang="en-US" sz="3600" dirty="0" smtClean="0"/>
              <a:t>?</a:t>
            </a:r>
          </a:p>
          <a:p>
            <a:r>
              <a:rPr lang="en-US" sz="3600" dirty="0" err="1" smtClean="0"/>
              <a:t>Perumusan</a:t>
            </a:r>
            <a:r>
              <a:rPr lang="en-US" sz="3600" dirty="0" smtClean="0"/>
              <a:t> </a:t>
            </a:r>
            <a:r>
              <a:rPr lang="en-US" sz="3600" dirty="0" err="1" smtClean="0"/>
              <a:t>Kebijakan</a:t>
            </a:r>
            <a:r>
              <a:rPr lang="en-US" sz="3600" dirty="0" smtClean="0"/>
              <a:t> </a:t>
            </a:r>
            <a:r>
              <a:rPr lang="en-US" sz="3600" dirty="0" err="1" smtClean="0"/>
              <a:t>Strategis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76579313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b="1" dirty="0" err="1" smtClean="0"/>
              <a:t>Bagaimana</a:t>
            </a:r>
            <a:r>
              <a:rPr lang="en-US" sz="4400" b="1" dirty="0" smtClean="0"/>
              <a:t> </a:t>
            </a:r>
            <a:r>
              <a:rPr lang="en-US" sz="4400" b="1" dirty="0" err="1" smtClean="0"/>
              <a:t>mengoptimalkan</a:t>
            </a:r>
            <a:r>
              <a:rPr lang="en-US" sz="4400" b="1" dirty="0"/>
              <a:t> </a:t>
            </a:r>
            <a:r>
              <a:rPr lang="en-US" sz="4400" b="1" dirty="0" err="1" smtClean="0"/>
              <a:t>kekuatan</a:t>
            </a:r>
            <a:r>
              <a:rPr lang="en-US" sz="4400" b="1" dirty="0" smtClean="0"/>
              <a:t> </a:t>
            </a:r>
            <a:r>
              <a:rPr lang="en-US" sz="4400" b="1" dirty="0" err="1" smtClean="0"/>
              <a:t>kita</a:t>
            </a:r>
            <a:r>
              <a:rPr lang="en-US" sz="4400" b="1" dirty="0" smtClean="0"/>
              <a:t>?</a:t>
            </a:r>
            <a:endParaRPr lang="en-US" sz="4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err="1" smtClean="0"/>
              <a:t>Mempertahankan</a:t>
            </a:r>
            <a:r>
              <a:rPr lang="en-US" sz="2800" dirty="0" smtClean="0"/>
              <a:t> </a:t>
            </a:r>
            <a:r>
              <a:rPr lang="en-US" sz="2800" dirty="0" err="1" smtClean="0"/>
              <a:t>kerjasama</a:t>
            </a:r>
            <a:r>
              <a:rPr lang="en-US" sz="2800" dirty="0" smtClean="0"/>
              <a:t> yang </a:t>
            </a:r>
            <a:r>
              <a:rPr lang="en-US" sz="2800" dirty="0" err="1" smtClean="0"/>
              <a:t>sudah</a:t>
            </a:r>
            <a:r>
              <a:rPr lang="en-US" sz="2800" dirty="0" smtClean="0"/>
              <a:t> </a:t>
            </a:r>
            <a:r>
              <a:rPr lang="en-US" sz="2800" dirty="0" err="1" smtClean="0"/>
              <a:t>ada</a:t>
            </a:r>
            <a:r>
              <a:rPr lang="en-US" sz="2800" dirty="0" smtClean="0"/>
              <a:t> </a:t>
            </a:r>
            <a:r>
              <a:rPr lang="en-US" sz="2800" dirty="0" err="1" smtClean="0"/>
              <a:t>dengan</a:t>
            </a:r>
            <a:r>
              <a:rPr lang="en-US" sz="2800" dirty="0" smtClean="0"/>
              <a:t> </a:t>
            </a:r>
            <a:r>
              <a:rPr lang="en-US" sz="2800" dirty="0" err="1" smtClean="0"/>
              <a:t>berbagai</a:t>
            </a:r>
            <a:r>
              <a:rPr lang="en-US" sz="2800" dirty="0" smtClean="0"/>
              <a:t> </a:t>
            </a:r>
            <a:r>
              <a:rPr lang="en-US" sz="2800" dirty="0" err="1" smtClean="0"/>
              <a:t>pihak</a:t>
            </a:r>
            <a:r>
              <a:rPr lang="en-US" sz="2800" dirty="0" smtClean="0"/>
              <a:t> </a:t>
            </a:r>
            <a:r>
              <a:rPr lang="en-US" sz="2800" dirty="0" err="1" smtClean="0"/>
              <a:t>baik</a:t>
            </a:r>
            <a:r>
              <a:rPr lang="en-US" sz="2800" dirty="0" smtClean="0"/>
              <a:t> </a:t>
            </a:r>
            <a:r>
              <a:rPr lang="en-US" sz="2800" dirty="0" err="1" smtClean="0"/>
              <a:t>lintas</a:t>
            </a:r>
            <a:r>
              <a:rPr lang="en-US" sz="2800" dirty="0" smtClean="0"/>
              <a:t> </a:t>
            </a:r>
            <a:r>
              <a:rPr lang="en-US" sz="2800" dirty="0" err="1" smtClean="0"/>
              <a:t>departemen</a:t>
            </a:r>
            <a:r>
              <a:rPr lang="en-US" sz="2800" dirty="0" smtClean="0"/>
              <a:t> </a:t>
            </a:r>
            <a:r>
              <a:rPr lang="en-US" sz="2800" dirty="0" err="1" smtClean="0"/>
              <a:t>dari</a:t>
            </a:r>
            <a:r>
              <a:rPr lang="en-US" sz="2800" dirty="0" smtClean="0"/>
              <a:t> </a:t>
            </a:r>
            <a:r>
              <a:rPr lang="en-US" sz="2800" dirty="0" err="1" smtClean="0"/>
              <a:t>Fakultas</a:t>
            </a:r>
            <a:r>
              <a:rPr lang="en-US" sz="2800" dirty="0" smtClean="0"/>
              <a:t> di </a:t>
            </a:r>
            <a:r>
              <a:rPr lang="en-US" sz="2800" dirty="0" err="1" smtClean="0"/>
              <a:t>lingkungan</a:t>
            </a:r>
            <a:r>
              <a:rPr lang="en-US" sz="2800" dirty="0" smtClean="0"/>
              <a:t> UGM, </a:t>
            </a:r>
            <a:r>
              <a:rPr lang="en-US" sz="2800" dirty="0" err="1" smtClean="0"/>
              <a:t>instansi</a:t>
            </a:r>
            <a:r>
              <a:rPr lang="en-US" sz="2800" dirty="0" smtClean="0"/>
              <a:t> </a:t>
            </a:r>
            <a:r>
              <a:rPr lang="en-US" sz="2800" dirty="0" err="1" smtClean="0"/>
              <a:t>nasional</a:t>
            </a:r>
            <a:r>
              <a:rPr lang="en-US" sz="2800" dirty="0" smtClean="0"/>
              <a:t> </a:t>
            </a:r>
            <a:r>
              <a:rPr lang="en-US" sz="2800" dirty="0" err="1" smtClean="0"/>
              <a:t>dan</a:t>
            </a:r>
            <a:r>
              <a:rPr lang="en-US" sz="2800" dirty="0" smtClean="0"/>
              <a:t> </a:t>
            </a:r>
            <a:r>
              <a:rPr lang="en-US" sz="2800" dirty="0" err="1" smtClean="0"/>
              <a:t>internasional</a:t>
            </a:r>
            <a:endParaRPr lang="en-US" sz="2800" dirty="0" smtClean="0"/>
          </a:p>
          <a:p>
            <a:r>
              <a:rPr lang="en-US" sz="2800" dirty="0" err="1" smtClean="0"/>
              <a:t>Menambah</a:t>
            </a:r>
            <a:r>
              <a:rPr lang="en-US" sz="2800" dirty="0" smtClean="0"/>
              <a:t> </a:t>
            </a:r>
            <a:r>
              <a:rPr lang="en-US" sz="2800" dirty="0" err="1" smtClean="0"/>
              <a:t>kerjasama</a:t>
            </a:r>
            <a:r>
              <a:rPr lang="en-US" sz="2800" dirty="0" smtClean="0"/>
              <a:t> </a:t>
            </a:r>
            <a:r>
              <a:rPr lang="en-US" sz="2800" dirty="0" err="1" smtClean="0"/>
              <a:t>baru</a:t>
            </a:r>
            <a:r>
              <a:rPr lang="en-US" sz="2800" dirty="0" smtClean="0"/>
              <a:t> </a:t>
            </a:r>
            <a:r>
              <a:rPr lang="en-US" sz="2800" dirty="0" err="1" smtClean="0"/>
              <a:t>dari</a:t>
            </a:r>
            <a:r>
              <a:rPr lang="en-US" sz="2800" dirty="0" smtClean="0"/>
              <a:t> </a:t>
            </a:r>
            <a:r>
              <a:rPr lang="en-US" sz="2800" dirty="0" err="1" smtClean="0"/>
              <a:t>luar</a:t>
            </a:r>
            <a:r>
              <a:rPr lang="en-US" sz="2800" dirty="0" smtClean="0"/>
              <a:t> UGM</a:t>
            </a:r>
          </a:p>
          <a:p>
            <a:r>
              <a:rPr lang="en-US" sz="2800" dirty="0" err="1" smtClean="0"/>
              <a:t>Meningkatkan</a:t>
            </a:r>
            <a:r>
              <a:rPr lang="en-US" sz="2800" dirty="0" smtClean="0"/>
              <a:t> </a:t>
            </a:r>
            <a:r>
              <a:rPr lang="en-US" sz="2800" dirty="0" err="1" smtClean="0"/>
              <a:t>daya</a:t>
            </a:r>
            <a:r>
              <a:rPr lang="en-US" sz="2800" dirty="0" smtClean="0"/>
              <a:t> </a:t>
            </a:r>
            <a:r>
              <a:rPr lang="en-US" sz="2800" dirty="0" err="1" smtClean="0"/>
              <a:t>tarik</a:t>
            </a:r>
            <a:r>
              <a:rPr lang="en-US" sz="2800" dirty="0" smtClean="0"/>
              <a:t> </a:t>
            </a:r>
            <a:r>
              <a:rPr lang="en-US" sz="2800" dirty="0" err="1" smtClean="0"/>
              <a:t>dan</a:t>
            </a:r>
            <a:r>
              <a:rPr lang="en-US" sz="2800" dirty="0" smtClean="0"/>
              <a:t> </a:t>
            </a:r>
            <a:r>
              <a:rPr lang="en-US" sz="2800" dirty="0" err="1" smtClean="0"/>
              <a:t>daya</a:t>
            </a:r>
            <a:r>
              <a:rPr lang="en-US" sz="2800" dirty="0" smtClean="0"/>
              <a:t> </a:t>
            </a:r>
            <a:r>
              <a:rPr lang="en-US" sz="2800" dirty="0" err="1" smtClean="0"/>
              <a:t>saing</a:t>
            </a:r>
            <a:r>
              <a:rPr lang="en-US" sz="2800" dirty="0" smtClean="0"/>
              <a:t> </a:t>
            </a:r>
            <a:r>
              <a:rPr lang="en-US" sz="2800" dirty="0" err="1" smtClean="0"/>
              <a:t>dengan</a:t>
            </a:r>
            <a:r>
              <a:rPr lang="en-US" sz="2800" dirty="0" smtClean="0"/>
              <a:t> </a:t>
            </a:r>
            <a:r>
              <a:rPr lang="en-US" sz="2800" dirty="0" err="1" smtClean="0"/>
              <a:t>cara</a:t>
            </a:r>
            <a:r>
              <a:rPr lang="en-US" sz="2800" dirty="0" smtClean="0"/>
              <a:t> </a:t>
            </a:r>
            <a:r>
              <a:rPr lang="en-US" sz="2800" dirty="0" err="1" smtClean="0"/>
              <a:t>membuat</a:t>
            </a:r>
            <a:r>
              <a:rPr lang="en-US" sz="2800" dirty="0" smtClean="0"/>
              <a:t> program-program </a:t>
            </a:r>
            <a:r>
              <a:rPr lang="en-US" sz="2800" dirty="0" err="1" smtClean="0"/>
              <a:t>ungggulan</a:t>
            </a:r>
            <a:endParaRPr lang="en-US" sz="2800" dirty="0" smtClean="0"/>
          </a:p>
          <a:p>
            <a:r>
              <a:rPr lang="en-US" sz="2800" dirty="0" err="1" smtClean="0"/>
              <a:t>Bersama</a:t>
            </a:r>
            <a:r>
              <a:rPr lang="en-US" sz="2800" dirty="0" smtClean="0"/>
              <a:t> alumni </a:t>
            </a:r>
            <a:r>
              <a:rPr lang="en-US" sz="2800" dirty="0" err="1" smtClean="0"/>
              <a:t>membuat</a:t>
            </a:r>
            <a:r>
              <a:rPr lang="en-US" sz="2800" dirty="0" smtClean="0"/>
              <a:t> program </a:t>
            </a:r>
            <a:r>
              <a:rPr lang="en-US" sz="2800" dirty="0" err="1" smtClean="0"/>
              <a:t>untuk</a:t>
            </a:r>
            <a:r>
              <a:rPr lang="en-US" sz="2800" dirty="0" smtClean="0"/>
              <a:t> </a:t>
            </a:r>
            <a:r>
              <a:rPr lang="en-US" sz="2800" dirty="0" err="1" smtClean="0"/>
              <a:t>mempromosikan</a:t>
            </a:r>
            <a:r>
              <a:rPr lang="en-US" sz="2800" dirty="0" smtClean="0"/>
              <a:t> </a:t>
            </a:r>
            <a:r>
              <a:rPr lang="en-US" sz="2800" dirty="0" err="1" smtClean="0"/>
              <a:t>prodi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5149574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9"/>
            <a:ext cx="10972800" cy="776508"/>
          </a:xfrm>
        </p:spPr>
        <p:txBody>
          <a:bodyPr/>
          <a:lstStyle/>
          <a:p>
            <a:pPr algn="l"/>
            <a:r>
              <a:rPr lang="en-US" sz="4800" b="1" dirty="0"/>
              <a:t>Bab 1. </a:t>
            </a:r>
            <a:r>
              <a:rPr lang="en-US" sz="4800" b="1" dirty="0" err="1"/>
              <a:t>Kebijakan</a:t>
            </a:r>
            <a:r>
              <a:rPr lang="en-US" sz="4800" b="1" dirty="0"/>
              <a:t> </a:t>
            </a:r>
            <a:r>
              <a:rPr lang="en-US" sz="4800" b="1" dirty="0" err="1" smtClean="0"/>
              <a:t>Umum</a:t>
            </a:r>
            <a:endParaRPr lang="en-US" sz="4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bg1"/>
          </a:solidFill>
        </p:spPr>
        <p:txBody>
          <a:bodyPr/>
          <a:lstStyle/>
          <a:p>
            <a:r>
              <a:rPr lang="fi-FI" dirty="0"/>
              <a:t>Pendahuluan</a:t>
            </a:r>
          </a:p>
          <a:p>
            <a:r>
              <a:rPr lang="fi-FI" b="1" dirty="0"/>
              <a:t>Nilai-nilai dasar</a:t>
            </a:r>
          </a:p>
          <a:p>
            <a:r>
              <a:rPr lang="fi-FI" b="1" dirty="0"/>
              <a:t>Visi </a:t>
            </a:r>
          </a:p>
          <a:p>
            <a:r>
              <a:rPr lang="fi-FI" b="1" dirty="0"/>
              <a:t>Misi</a:t>
            </a:r>
          </a:p>
          <a:p>
            <a:r>
              <a:rPr lang="fi-FI" b="1" dirty="0"/>
              <a:t>Komitmen</a:t>
            </a:r>
          </a:p>
          <a:p>
            <a:r>
              <a:rPr lang="fi-FI" b="1" dirty="0"/>
              <a:t>Tujuan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314153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b="1" dirty="0" err="1" smtClean="0"/>
              <a:t>Bagaimana</a:t>
            </a:r>
            <a:r>
              <a:rPr lang="en-US" sz="4800" b="1" dirty="0" smtClean="0"/>
              <a:t> </a:t>
            </a:r>
            <a:r>
              <a:rPr lang="en-US" sz="4800" b="1" dirty="0" err="1" smtClean="0"/>
              <a:t>mengatasi</a:t>
            </a:r>
            <a:r>
              <a:rPr lang="en-US" sz="4800" b="1" dirty="0" smtClean="0"/>
              <a:t> </a:t>
            </a:r>
            <a:r>
              <a:rPr lang="en-US" sz="4800" b="1" dirty="0" err="1" smtClean="0"/>
              <a:t>kelemahan</a:t>
            </a:r>
            <a:r>
              <a:rPr lang="en-US" sz="4800" b="1" dirty="0" smtClean="0"/>
              <a:t> </a:t>
            </a:r>
            <a:r>
              <a:rPr lang="en-US" sz="4800" b="1" dirty="0" err="1" smtClean="0"/>
              <a:t>kita</a:t>
            </a:r>
            <a:r>
              <a:rPr lang="en-US" sz="4800" b="1" dirty="0" smtClean="0"/>
              <a:t>?</a:t>
            </a:r>
            <a:endParaRPr lang="en-US" sz="4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600" dirty="0" err="1" smtClean="0"/>
              <a:t>Menggalang</a:t>
            </a:r>
            <a:r>
              <a:rPr lang="en-US" sz="3600" dirty="0" smtClean="0"/>
              <a:t> data </a:t>
            </a:r>
            <a:r>
              <a:rPr lang="en-US" sz="3600" dirty="0" err="1" smtClean="0"/>
              <a:t>dari</a:t>
            </a:r>
            <a:r>
              <a:rPr lang="en-US" sz="3600" dirty="0" smtClean="0"/>
              <a:t> alumni </a:t>
            </a:r>
            <a:r>
              <a:rPr lang="en-US" sz="3600" dirty="0" err="1" smtClean="0"/>
              <a:t>dan</a:t>
            </a:r>
            <a:r>
              <a:rPr lang="en-US" sz="3600" dirty="0" smtClean="0"/>
              <a:t> </a:t>
            </a:r>
            <a:r>
              <a:rPr lang="en-US" sz="3600" dirty="0" err="1" smtClean="0"/>
              <a:t>aktivitas</a:t>
            </a:r>
            <a:r>
              <a:rPr lang="en-US" sz="3600" dirty="0" smtClean="0"/>
              <a:t> alumni</a:t>
            </a:r>
          </a:p>
          <a:p>
            <a:r>
              <a:rPr lang="en-US" sz="3600" dirty="0" err="1" smtClean="0"/>
              <a:t>Menyediakan</a:t>
            </a:r>
            <a:r>
              <a:rPr lang="en-US" sz="3600" dirty="0" smtClean="0"/>
              <a:t> </a:t>
            </a:r>
            <a:r>
              <a:rPr lang="en-US" sz="3600" dirty="0" err="1" smtClean="0"/>
              <a:t>kursus</a:t>
            </a:r>
            <a:r>
              <a:rPr lang="en-US" sz="3600" dirty="0" smtClean="0"/>
              <a:t> </a:t>
            </a:r>
            <a:r>
              <a:rPr lang="en-US" sz="3600" dirty="0" err="1" smtClean="0"/>
              <a:t>dan</a:t>
            </a:r>
            <a:r>
              <a:rPr lang="en-US" sz="3600" dirty="0" smtClean="0"/>
              <a:t> </a:t>
            </a:r>
            <a:r>
              <a:rPr lang="en-US" sz="3600" dirty="0" err="1" smtClean="0"/>
              <a:t>pelatihan</a:t>
            </a:r>
            <a:r>
              <a:rPr lang="en-US" sz="3600" dirty="0" smtClean="0"/>
              <a:t> yang </a:t>
            </a:r>
            <a:r>
              <a:rPr lang="en-US" sz="3600" dirty="0" err="1" smtClean="0"/>
              <a:t>sesuai</a:t>
            </a:r>
            <a:r>
              <a:rPr lang="en-US" sz="3600" dirty="0" smtClean="0"/>
              <a:t> </a:t>
            </a:r>
            <a:r>
              <a:rPr lang="en-US" sz="3600" dirty="0" err="1" smtClean="0"/>
              <a:t>dengan</a:t>
            </a:r>
            <a:r>
              <a:rPr lang="en-US" sz="3600" dirty="0" smtClean="0"/>
              <a:t> </a:t>
            </a:r>
            <a:r>
              <a:rPr lang="en-US" sz="3600" dirty="0" err="1" smtClean="0"/>
              <a:t>kebutuhan</a:t>
            </a:r>
            <a:endParaRPr lang="en-US" sz="3600" dirty="0" smtClean="0"/>
          </a:p>
          <a:p>
            <a:r>
              <a:rPr lang="en-US" sz="3600" dirty="0" err="1" smtClean="0"/>
              <a:t>Miningkatan</a:t>
            </a:r>
            <a:r>
              <a:rPr lang="en-US" sz="3600" dirty="0" smtClean="0"/>
              <a:t> </a:t>
            </a:r>
            <a:r>
              <a:rPr lang="en-US" sz="3600" dirty="0" err="1" smtClean="0"/>
              <a:t>kerjasama</a:t>
            </a:r>
            <a:r>
              <a:rPr lang="en-US" sz="3600" dirty="0" smtClean="0"/>
              <a:t> </a:t>
            </a:r>
            <a:r>
              <a:rPr lang="en-US" sz="3600" dirty="0" err="1" smtClean="0"/>
              <a:t>antar</a:t>
            </a:r>
            <a:r>
              <a:rPr lang="en-US" sz="3600" dirty="0" smtClean="0"/>
              <a:t> </a:t>
            </a:r>
            <a:r>
              <a:rPr lang="en-US" sz="3600" dirty="0" err="1" smtClean="0"/>
              <a:t>antar</a:t>
            </a:r>
            <a:r>
              <a:rPr lang="en-US" sz="3600" dirty="0" smtClean="0"/>
              <a:t> </a:t>
            </a:r>
            <a:r>
              <a:rPr lang="en-US" sz="3600" dirty="0" err="1" smtClean="0"/>
              <a:t>pakar</a:t>
            </a:r>
            <a:r>
              <a:rPr lang="en-US" sz="3600" dirty="0" smtClean="0"/>
              <a:t> (SDM) </a:t>
            </a:r>
            <a:r>
              <a:rPr lang="en-US" sz="3600" dirty="0" err="1" smtClean="0"/>
              <a:t>dalam</a:t>
            </a:r>
            <a:r>
              <a:rPr lang="en-US" sz="3600" dirty="0" smtClean="0"/>
              <a:t> </a:t>
            </a:r>
            <a:r>
              <a:rPr lang="en-US" sz="3600" dirty="0" err="1" smtClean="0"/>
              <a:t>hal</a:t>
            </a:r>
            <a:r>
              <a:rPr lang="en-US" sz="3600" dirty="0" smtClean="0"/>
              <a:t> </a:t>
            </a:r>
            <a:r>
              <a:rPr lang="en-US" sz="3600" dirty="0" err="1" smtClean="0"/>
              <a:t>akademik</a:t>
            </a:r>
            <a:r>
              <a:rPr lang="en-US" sz="3600" dirty="0" smtClean="0"/>
              <a:t> </a:t>
            </a:r>
            <a:r>
              <a:rPr lang="en-US" sz="3600" dirty="0" err="1" smtClean="0"/>
              <a:t>dan</a:t>
            </a:r>
            <a:r>
              <a:rPr lang="en-US" sz="3600" dirty="0" smtClean="0"/>
              <a:t> </a:t>
            </a:r>
            <a:r>
              <a:rPr lang="en-US" sz="3600" dirty="0" err="1" smtClean="0"/>
              <a:t>penelitian</a:t>
            </a:r>
            <a:endParaRPr lang="en-US" sz="3600" dirty="0" smtClean="0"/>
          </a:p>
        </p:txBody>
      </p:sp>
    </p:spTree>
    <p:extLst>
      <p:ext uri="{BB962C8B-B14F-4D97-AF65-F5344CB8AC3E}">
        <p14:creationId xmlns:p14="http://schemas.microsoft.com/office/powerpoint/2010/main" val="203793666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b="1" dirty="0" err="1" smtClean="0"/>
              <a:t>Bagaimana</a:t>
            </a:r>
            <a:r>
              <a:rPr lang="en-US" sz="4800" b="1" dirty="0" smtClean="0"/>
              <a:t> </a:t>
            </a:r>
            <a:r>
              <a:rPr lang="en-US" sz="4800" b="1" dirty="0" err="1" smtClean="0"/>
              <a:t>mengantisipasi</a:t>
            </a:r>
            <a:r>
              <a:rPr lang="en-US" sz="4800" b="1" dirty="0" smtClean="0"/>
              <a:t> </a:t>
            </a:r>
            <a:r>
              <a:rPr lang="en-US" sz="4800" b="1" dirty="0" err="1" smtClean="0"/>
              <a:t>ancaman</a:t>
            </a:r>
            <a:r>
              <a:rPr lang="en-US" sz="4800" b="1" dirty="0" smtClean="0"/>
              <a:t>?</a:t>
            </a:r>
            <a:endParaRPr lang="en-US" sz="4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60672"/>
            <a:ext cx="10972800" cy="3267865"/>
          </a:xfrm>
        </p:spPr>
        <p:txBody>
          <a:bodyPr/>
          <a:lstStyle/>
          <a:p>
            <a:r>
              <a:rPr lang="en-US" sz="3200" dirty="0" smtClean="0"/>
              <a:t>Monitoring </a:t>
            </a:r>
            <a:r>
              <a:rPr lang="en-US" sz="3200" dirty="0" err="1" smtClean="0"/>
              <a:t>dan</a:t>
            </a:r>
            <a:r>
              <a:rPr lang="en-US" sz="3200" dirty="0" smtClean="0"/>
              <a:t> </a:t>
            </a:r>
            <a:r>
              <a:rPr lang="en-US" sz="3200" i="1" dirty="0"/>
              <a:t>assessment </a:t>
            </a:r>
            <a:r>
              <a:rPr lang="en-US" sz="3200" dirty="0" err="1" smtClean="0"/>
              <a:t>berkala</a:t>
            </a:r>
            <a:r>
              <a:rPr lang="en-US" sz="3200" dirty="0" smtClean="0"/>
              <a:t> </a:t>
            </a:r>
            <a:r>
              <a:rPr lang="en-US" sz="3200" dirty="0" err="1" smtClean="0"/>
              <a:t>kemajuan</a:t>
            </a:r>
            <a:r>
              <a:rPr lang="en-US" sz="3200" dirty="0" smtClean="0"/>
              <a:t> </a:t>
            </a:r>
            <a:r>
              <a:rPr lang="en-US" sz="3200" dirty="0" err="1" smtClean="0"/>
              <a:t>studi</a:t>
            </a:r>
            <a:endParaRPr lang="en-US" sz="3200" dirty="0" smtClean="0"/>
          </a:p>
          <a:p>
            <a:r>
              <a:rPr lang="en-US" sz="3200" dirty="0"/>
              <a:t>Monitoring </a:t>
            </a:r>
            <a:r>
              <a:rPr lang="en-US" sz="3200" dirty="0" err="1"/>
              <a:t>dan</a:t>
            </a:r>
            <a:r>
              <a:rPr lang="en-US" sz="3200" dirty="0"/>
              <a:t> </a:t>
            </a:r>
            <a:r>
              <a:rPr lang="en-US" sz="3200" i="1" dirty="0"/>
              <a:t>assessment </a:t>
            </a:r>
            <a:r>
              <a:rPr lang="en-US" sz="3200" dirty="0" err="1"/>
              <a:t>berkala</a:t>
            </a:r>
            <a:r>
              <a:rPr lang="en-US" sz="3200" dirty="0"/>
              <a:t> </a:t>
            </a:r>
            <a:r>
              <a:rPr lang="en-US" sz="3200" dirty="0" err="1" smtClean="0"/>
              <a:t>kemajuan</a:t>
            </a:r>
            <a:r>
              <a:rPr lang="en-US" sz="3200" dirty="0" smtClean="0"/>
              <a:t> </a:t>
            </a:r>
            <a:r>
              <a:rPr lang="en-US" sz="3200" dirty="0" err="1" smtClean="0"/>
              <a:t>penelitian</a:t>
            </a:r>
            <a:r>
              <a:rPr lang="en-US" sz="3200" dirty="0" smtClean="0"/>
              <a:t> </a:t>
            </a:r>
          </a:p>
          <a:p>
            <a:r>
              <a:rPr lang="en-US" sz="3200" dirty="0" err="1" smtClean="0"/>
              <a:t>Memberi</a:t>
            </a:r>
            <a:r>
              <a:rPr lang="en-US" sz="3200" dirty="0" smtClean="0"/>
              <a:t> </a:t>
            </a:r>
            <a:r>
              <a:rPr lang="en-US" sz="3200" dirty="0" err="1" smtClean="0"/>
              <a:t>dukungan</a:t>
            </a:r>
            <a:r>
              <a:rPr lang="en-US" sz="3200" dirty="0" smtClean="0"/>
              <a:t> </a:t>
            </a:r>
            <a:r>
              <a:rPr lang="en-US" sz="3200" dirty="0" err="1" smtClean="0"/>
              <a:t>publikasi</a:t>
            </a:r>
            <a:r>
              <a:rPr lang="en-US" sz="3200" dirty="0" smtClean="0"/>
              <a:t> </a:t>
            </a:r>
            <a:r>
              <a:rPr lang="en-US" sz="3200" dirty="0" err="1" smtClean="0"/>
              <a:t>dan</a:t>
            </a:r>
            <a:r>
              <a:rPr lang="en-US" sz="3200" dirty="0" smtClean="0"/>
              <a:t> </a:t>
            </a:r>
            <a:r>
              <a:rPr lang="en-US" sz="3200" dirty="0" err="1" smtClean="0"/>
              <a:t>diseminasi</a:t>
            </a:r>
            <a:r>
              <a:rPr lang="en-US" sz="3200" dirty="0" smtClean="0"/>
              <a:t> </a:t>
            </a:r>
            <a:r>
              <a:rPr lang="en-US" sz="3200" dirty="0" err="1" smtClean="0"/>
              <a:t>penelitian</a:t>
            </a:r>
            <a:r>
              <a:rPr lang="en-US" sz="3200" dirty="0" smtClean="0"/>
              <a:t> </a:t>
            </a:r>
            <a:r>
              <a:rPr lang="en-US" sz="3200" dirty="0" err="1" smtClean="0"/>
              <a:t>mahasiswa</a:t>
            </a:r>
            <a:r>
              <a:rPr lang="en-US" sz="3200" dirty="0" smtClean="0"/>
              <a:t> </a:t>
            </a:r>
            <a:r>
              <a:rPr lang="en-US" sz="3200" dirty="0" err="1" smtClean="0"/>
              <a:t>kepada</a:t>
            </a:r>
            <a:r>
              <a:rPr lang="en-US" sz="3200" dirty="0" smtClean="0"/>
              <a:t> program </a:t>
            </a:r>
            <a:r>
              <a:rPr lang="en-US" sz="3200" dirty="0" err="1" smtClean="0"/>
              <a:t>terkait</a:t>
            </a:r>
            <a:r>
              <a:rPr lang="en-US" sz="3200" dirty="0" smtClean="0"/>
              <a:t> (</a:t>
            </a:r>
            <a:r>
              <a:rPr lang="en-US" sz="3200" dirty="0" err="1" smtClean="0"/>
              <a:t>Dinas</a:t>
            </a:r>
            <a:r>
              <a:rPr lang="en-US" sz="3200" dirty="0" smtClean="0"/>
              <a:t> </a:t>
            </a:r>
            <a:r>
              <a:rPr lang="en-US" sz="3200" dirty="0" err="1" smtClean="0"/>
              <a:t>kesehatan</a:t>
            </a:r>
            <a:r>
              <a:rPr lang="en-US" sz="3200" dirty="0" smtClean="0"/>
              <a:t>, KKP, </a:t>
            </a:r>
            <a:r>
              <a:rPr lang="en-US" sz="3200" dirty="0" err="1" smtClean="0"/>
              <a:t>Lokalibang</a:t>
            </a:r>
            <a:r>
              <a:rPr lang="en-US" sz="3200" dirty="0" smtClean="0"/>
              <a:t>), </a:t>
            </a:r>
            <a:r>
              <a:rPr lang="en-US" sz="3200" dirty="0" err="1" smtClean="0"/>
              <a:t>jurnal</a:t>
            </a:r>
            <a:r>
              <a:rPr lang="en-US" sz="3200" dirty="0" smtClean="0"/>
              <a:t> </a:t>
            </a:r>
            <a:r>
              <a:rPr lang="en-US" sz="3200" dirty="0" err="1" smtClean="0"/>
              <a:t>ilmiah</a:t>
            </a:r>
            <a:r>
              <a:rPr lang="en-US" sz="3200" dirty="0" smtClean="0"/>
              <a:t>, </a:t>
            </a:r>
            <a:r>
              <a:rPr lang="en-US" sz="3200" dirty="0" err="1" smtClean="0"/>
              <a:t>dan</a:t>
            </a:r>
            <a:r>
              <a:rPr lang="en-US" sz="3200" dirty="0" smtClean="0"/>
              <a:t> seminar / </a:t>
            </a:r>
            <a:r>
              <a:rPr lang="en-US" sz="3200" dirty="0" err="1" smtClean="0"/>
              <a:t>konferensi</a:t>
            </a:r>
            <a:r>
              <a:rPr lang="en-US" sz="3200" dirty="0" smtClean="0"/>
              <a:t> </a:t>
            </a:r>
            <a:r>
              <a:rPr lang="en-US" sz="3200" dirty="0" err="1" smtClean="0"/>
              <a:t>baik</a:t>
            </a:r>
            <a:r>
              <a:rPr lang="en-US" sz="3200" dirty="0" smtClean="0"/>
              <a:t> </a:t>
            </a:r>
            <a:r>
              <a:rPr lang="en-US" sz="3200" dirty="0" err="1" smtClean="0"/>
              <a:t>nasional</a:t>
            </a:r>
            <a:r>
              <a:rPr lang="en-US" sz="3200" dirty="0" smtClean="0"/>
              <a:t> </a:t>
            </a:r>
            <a:r>
              <a:rPr lang="en-US" sz="3200" dirty="0" err="1" smtClean="0"/>
              <a:t>dan</a:t>
            </a:r>
            <a:r>
              <a:rPr lang="en-US" sz="3200" dirty="0" smtClean="0"/>
              <a:t> </a:t>
            </a:r>
            <a:r>
              <a:rPr lang="en-US" sz="3200" dirty="0" err="1" smtClean="0"/>
              <a:t>internasional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56079284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b="1" dirty="0" err="1" smtClean="0"/>
              <a:t>Bagaimana</a:t>
            </a:r>
            <a:r>
              <a:rPr lang="en-US" sz="4400" b="1" dirty="0" smtClean="0"/>
              <a:t> </a:t>
            </a:r>
            <a:r>
              <a:rPr lang="en-US" sz="4400" b="1" dirty="0" err="1" smtClean="0"/>
              <a:t>menangkap</a:t>
            </a:r>
            <a:r>
              <a:rPr lang="en-US" sz="4400" b="1" dirty="0" smtClean="0"/>
              <a:t> </a:t>
            </a:r>
            <a:r>
              <a:rPr lang="en-US" sz="4400" b="1" dirty="0" err="1" smtClean="0"/>
              <a:t>peluang</a:t>
            </a:r>
            <a:r>
              <a:rPr lang="en-US" sz="4400" b="1" dirty="0" smtClean="0"/>
              <a:t> </a:t>
            </a:r>
            <a:r>
              <a:rPr lang="en-US" sz="4400" b="1" dirty="0" err="1" smtClean="0"/>
              <a:t>dengan</a:t>
            </a:r>
            <a:r>
              <a:rPr lang="en-US" sz="4400" b="1" dirty="0" smtClean="0"/>
              <a:t> </a:t>
            </a:r>
            <a:r>
              <a:rPr lang="en-US" sz="4400" b="1" dirty="0" err="1" smtClean="0"/>
              <a:t>baik</a:t>
            </a:r>
            <a:r>
              <a:rPr lang="en-US" sz="4400" b="1" dirty="0" smtClean="0"/>
              <a:t>?</a:t>
            </a:r>
            <a:endParaRPr lang="en-US" sz="4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600" i="1" dirty="0" smtClean="0"/>
              <a:t>Joint degree </a:t>
            </a:r>
            <a:r>
              <a:rPr lang="en-US" sz="3600" dirty="0" err="1" smtClean="0"/>
              <a:t>lintas</a:t>
            </a:r>
            <a:r>
              <a:rPr lang="en-US" sz="3600" dirty="0" smtClean="0"/>
              <a:t> </a:t>
            </a:r>
            <a:r>
              <a:rPr lang="en-US" sz="3600" dirty="0" err="1" smtClean="0"/>
              <a:t>prodi</a:t>
            </a:r>
            <a:r>
              <a:rPr lang="en-US" sz="3600" dirty="0" smtClean="0"/>
              <a:t> </a:t>
            </a:r>
            <a:r>
              <a:rPr lang="en-US" sz="3600" dirty="0" err="1" smtClean="0"/>
              <a:t>kesehatan</a:t>
            </a:r>
            <a:r>
              <a:rPr lang="en-US" sz="3600" dirty="0" smtClean="0"/>
              <a:t>/</a:t>
            </a:r>
            <a:r>
              <a:rPr lang="en-US" sz="3600" dirty="0" err="1" smtClean="0"/>
              <a:t>kedokteran</a:t>
            </a:r>
            <a:r>
              <a:rPr lang="en-US" sz="3600" dirty="0" smtClean="0"/>
              <a:t> (</a:t>
            </a:r>
            <a:r>
              <a:rPr lang="en-US" sz="3600" dirty="0" err="1" smtClean="0"/>
              <a:t>Klinik</a:t>
            </a:r>
            <a:r>
              <a:rPr lang="en-US" sz="3600" dirty="0" smtClean="0"/>
              <a:t>)</a:t>
            </a:r>
          </a:p>
          <a:p>
            <a:r>
              <a:rPr lang="en-US" sz="3600" dirty="0" err="1" smtClean="0"/>
              <a:t>Mempersiapkan</a:t>
            </a:r>
            <a:r>
              <a:rPr lang="en-US" sz="3600" dirty="0" smtClean="0"/>
              <a:t> </a:t>
            </a:r>
            <a:r>
              <a:rPr lang="en-US" sz="3600" dirty="0" err="1" smtClean="0"/>
              <a:t>peluang</a:t>
            </a:r>
            <a:r>
              <a:rPr lang="en-US" sz="3600" dirty="0" smtClean="0"/>
              <a:t> </a:t>
            </a:r>
            <a:r>
              <a:rPr lang="en-US" sz="3600" i="1" dirty="0" smtClean="0"/>
              <a:t>visiting scholar </a:t>
            </a:r>
            <a:r>
              <a:rPr lang="en-US" sz="3600" dirty="0" err="1" smtClean="0"/>
              <a:t>bagi</a:t>
            </a:r>
            <a:r>
              <a:rPr lang="en-US" sz="3600" dirty="0" smtClean="0"/>
              <a:t> </a:t>
            </a:r>
            <a:r>
              <a:rPr lang="en-US" sz="3600" dirty="0" err="1" smtClean="0"/>
              <a:t>staf</a:t>
            </a:r>
            <a:r>
              <a:rPr lang="en-US" sz="3600" dirty="0" smtClean="0"/>
              <a:t> </a:t>
            </a:r>
            <a:r>
              <a:rPr lang="en-US" sz="3600" dirty="0" err="1" smtClean="0"/>
              <a:t>dan</a:t>
            </a:r>
            <a:r>
              <a:rPr lang="en-US" sz="3600" dirty="0" smtClean="0"/>
              <a:t> </a:t>
            </a:r>
            <a:r>
              <a:rPr lang="en-US" sz="3600" i="1" dirty="0" smtClean="0"/>
              <a:t>student exchange</a:t>
            </a:r>
          </a:p>
        </p:txBody>
      </p:sp>
    </p:spTree>
    <p:extLst>
      <p:ext uri="{BB962C8B-B14F-4D97-AF65-F5344CB8AC3E}">
        <p14:creationId xmlns:p14="http://schemas.microsoft.com/office/powerpoint/2010/main" val="51888760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b="1" dirty="0" err="1" smtClean="0"/>
              <a:t>Perumusan</a:t>
            </a:r>
            <a:r>
              <a:rPr lang="en-US" sz="4800" b="1" dirty="0" smtClean="0"/>
              <a:t> </a:t>
            </a:r>
            <a:r>
              <a:rPr lang="en-US" sz="4800" b="1" dirty="0" err="1" smtClean="0"/>
              <a:t>Kebijakan</a:t>
            </a:r>
            <a:r>
              <a:rPr lang="en-US" sz="4800" b="1" dirty="0" smtClean="0"/>
              <a:t> </a:t>
            </a:r>
            <a:r>
              <a:rPr lang="en-US" sz="4800" b="1" dirty="0" err="1" smtClean="0"/>
              <a:t>Strategis</a:t>
            </a:r>
            <a:endParaRPr lang="en-US" sz="4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600" b="1" dirty="0" err="1" smtClean="0"/>
              <a:t>Kebijakan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Jangka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Pendek</a:t>
            </a:r>
            <a:endParaRPr lang="en-US" sz="3600" b="1" dirty="0" smtClean="0"/>
          </a:p>
          <a:p>
            <a:pPr lvl="1"/>
            <a:r>
              <a:rPr lang="en-US" sz="3200" dirty="0" err="1" smtClean="0"/>
              <a:t>Mempertahankan</a:t>
            </a:r>
            <a:r>
              <a:rPr lang="en-US" sz="3200" dirty="0" smtClean="0"/>
              <a:t> </a:t>
            </a:r>
            <a:r>
              <a:rPr lang="en-US" sz="3200" dirty="0" err="1" smtClean="0"/>
              <a:t>kerjasama</a:t>
            </a:r>
            <a:r>
              <a:rPr lang="en-US" sz="3200" dirty="0" smtClean="0"/>
              <a:t> yang </a:t>
            </a:r>
            <a:r>
              <a:rPr lang="en-US" sz="3200" dirty="0" err="1" smtClean="0"/>
              <a:t>sudah</a:t>
            </a:r>
            <a:r>
              <a:rPr lang="en-US" sz="3200" dirty="0" smtClean="0"/>
              <a:t> </a:t>
            </a:r>
            <a:r>
              <a:rPr lang="en-US" sz="3200" dirty="0" err="1" smtClean="0"/>
              <a:t>ada</a:t>
            </a:r>
            <a:r>
              <a:rPr lang="en-US" sz="3200" dirty="0" smtClean="0"/>
              <a:t> </a:t>
            </a:r>
            <a:r>
              <a:rPr lang="en-US" sz="3200" dirty="0" err="1" smtClean="0"/>
              <a:t>dengan</a:t>
            </a:r>
            <a:r>
              <a:rPr lang="en-US" sz="3200" dirty="0" smtClean="0"/>
              <a:t> </a:t>
            </a:r>
            <a:r>
              <a:rPr lang="en-US" sz="3200" dirty="0" err="1" smtClean="0"/>
              <a:t>berbagai</a:t>
            </a:r>
            <a:r>
              <a:rPr lang="en-US" sz="3200" dirty="0" smtClean="0"/>
              <a:t> </a:t>
            </a:r>
            <a:r>
              <a:rPr lang="en-US" sz="3200" dirty="0" err="1" smtClean="0"/>
              <a:t>pihak</a:t>
            </a:r>
            <a:r>
              <a:rPr lang="en-US" sz="3200" dirty="0" smtClean="0"/>
              <a:t> </a:t>
            </a:r>
            <a:r>
              <a:rPr lang="en-US" sz="3200" dirty="0" err="1" smtClean="0"/>
              <a:t>yaitu</a:t>
            </a:r>
            <a:r>
              <a:rPr lang="en-US" sz="3200" dirty="0" smtClean="0"/>
              <a:t> </a:t>
            </a:r>
            <a:r>
              <a:rPr lang="en-US" sz="3200" dirty="0" err="1" smtClean="0"/>
              <a:t>lintas</a:t>
            </a:r>
            <a:r>
              <a:rPr lang="en-US" sz="3200" dirty="0" smtClean="0"/>
              <a:t> </a:t>
            </a:r>
            <a:r>
              <a:rPr lang="en-US" sz="3200" dirty="0" err="1" smtClean="0"/>
              <a:t>departemen</a:t>
            </a:r>
            <a:r>
              <a:rPr lang="en-US" sz="3200" dirty="0" smtClean="0"/>
              <a:t> </a:t>
            </a:r>
            <a:r>
              <a:rPr lang="en-US" sz="3200" dirty="0" err="1" smtClean="0"/>
              <a:t>dan</a:t>
            </a:r>
            <a:r>
              <a:rPr lang="en-US" sz="3200" dirty="0" smtClean="0"/>
              <a:t> </a:t>
            </a:r>
            <a:r>
              <a:rPr lang="en-US" sz="3200" dirty="0" err="1" smtClean="0"/>
              <a:t>fakultas</a:t>
            </a:r>
            <a:r>
              <a:rPr lang="en-US" sz="3200" dirty="0" smtClean="0"/>
              <a:t> di </a:t>
            </a:r>
            <a:r>
              <a:rPr lang="en-US" sz="3200" dirty="0" err="1" smtClean="0"/>
              <a:t>lingkungan</a:t>
            </a:r>
            <a:r>
              <a:rPr lang="en-US" sz="3200" dirty="0" smtClean="0"/>
              <a:t> </a:t>
            </a:r>
            <a:r>
              <a:rPr lang="en-US" sz="3200" dirty="0" err="1" smtClean="0"/>
              <a:t>untuk</a:t>
            </a:r>
            <a:r>
              <a:rPr lang="en-US" sz="3200" dirty="0" smtClean="0"/>
              <a:t> </a:t>
            </a:r>
            <a:r>
              <a:rPr lang="en-US" sz="3200" dirty="0" err="1" smtClean="0"/>
              <a:t>instansi</a:t>
            </a:r>
            <a:r>
              <a:rPr lang="en-US" sz="3200" dirty="0" smtClean="0"/>
              <a:t> </a:t>
            </a:r>
            <a:r>
              <a:rPr lang="en-US" sz="3200" dirty="0" err="1" smtClean="0"/>
              <a:t>nasional</a:t>
            </a:r>
            <a:r>
              <a:rPr lang="en-US" sz="3200" dirty="0" smtClean="0"/>
              <a:t> </a:t>
            </a:r>
            <a:r>
              <a:rPr lang="en-US" sz="3200" dirty="0" err="1" smtClean="0"/>
              <a:t>dan</a:t>
            </a:r>
            <a:r>
              <a:rPr lang="en-US" sz="3200" dirty="0" smtClean="0"/>
              <a:t> </a:t>
            </a:r>
            <a:r>
              <a:rPr lang="en-US" sz="3200" dirty="0" err="1" smtClean="0"/>
              <a:t>internasional</a:t>
            </a:r>
            <a:endParaRPr lang="en-US" sz="3200" dirty="0" smtClean="0"/>
          </a:p>
          <a:p>
            <a:pPr lvl="1"/>
            <a:r>
              <a:rPr lang="en-US" sz="3200" dirty="0" err="1" smtClean="0"/>
              <a:t>Bersama</a:t>
            </a:r>
            <a:r>
              <a:rPr lang="en-US" sz="3200" dirty="0" smtClean="0"/>
              <a:t> alumni </a:t>
            </a:r>
            <a:r>
              <a:rPr lang="en-US" sz="3200" dirty="0" err="1" smtClean="0"/>
              <a:t>membuat</a:t>
            </a:r>
            <a:r>
              <a:rPr lang="en-US" sz="3200" dirty="0" smtClean="0"/>
              <a:t> program </a:t>
            </a:r>
            <a:r>
              <a:rPr lang="en-US" sz="3200" dirty="0" err="1" smtClean="0"/>
              <a:t>untuk</a:t>
            </a:r>
            <a:r>
              <a:rPr lang="en-US" sz="3200" dirty="0"/>
              <a:t> </a:t>
            </a:r>
            <a:r>
              <a:rPr lang="en-US" sz="3200" dirty="0" err="1" smtClean="0"/>
              <a:t>mempromosikan</a:t>
            </a:r>
            <a:r>
              <a:rPr lang="en-US" sz="3200" dirty="0" smtClean="0"/>
              <a:t> </a:t>
            </a:r>
            <a:r>
              <a:rPr lang="en-US" sz="3200" dirty="0" err="1" smtClean="0"/>
              <a:t>prodi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99099681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2920146"/>
          </a:xfrm>
        </p:spPr>
        <p:txBody>
          <a:bodyPr/>
          <a:lstStyle/>
          <a:p>
            <a:r>
              <a:rPr lang="en-US" sz="3600" b="1" dirty="0" err="1" smtClean="0"/>
              <a:t>Jangka</a:t>
            </a:r>
            <a:r>
              <a:rPr lang="en-US" sz="3600" b="1" dirty="0"/>
              <a:t> </a:t>
            </a:r>
            <a:r>
              <a:rPr lang="en-US" sz="3600" b="1" dirty="0" err="1" smtClean="0"/>
              <a:t>panjang</a:t>
            </a:r>
            <a:r>
              <a:rPr lang="en-US" sz="3600" b="1" dirty="0" smtClean="0"/>
              <a:t>:</a:t>
            </a:r>
          </a:p>
          <a:p>
            <a:pPr lvl="1"/>
            <a:r>
              <a:rPr lang="en-US" sz="3200" dirty="0" err="1" smtClean="0"/>
              <a:t>Menciptakan</a:t>
            </a:r>
            <a:r>
              <a:rPr lang="en-US" sz="3200" dirty="0" smtClean="0"/>
              <a:t> program </a:t>
            </a:r>
            <a:r>
              <a:rPr lang="en-US" sz="3200" dirty="0" err="1" smtClean="0"/>
              <a:t>unggulan</a:t>
            </a:r>
            <a:r>
              <a:rPr lang="en-US" sz="3200" dirty="0" smtClean="0"/>
              <a:t> </a:t>
            </a:r>
            <a:r>
              <a:rPr lang="en-US" sz="3200" dirty="0" err="1" smtClean="0"/>
              <a:t>secara</a:t>
            </a:r>
            <a:r>
              <a:rPr lang="en-US" sz="3200" dirty="0" smtClean="0"/>
              <a:t> </a:t>
            </a:r>
            <a:r>
              <a:rPr lang="en-US" sz="3200" dirty="0" err="1" smtClean="0"/>
              <a:t>nasional</a:t>
            </a:r>
            <a:r>
              <a:rPr lang="en-US" sz="3200" dirty="0" smtClean="0"/>
              <a:t> </a:t>
            </a:r>
            <a:r>
              <a:rPr lang="en-US" sz="3200" dirty="0" err="1" smtClean="0"/>
              <a:t>dan</a:t>
            </a:r>
            <a:r>
              <a:rPr lang="en-US" sz="3200" dirty="0" smtClean="0"/>
              <a:t> </a:t>
            </a:r>
            <a:r>
              <a:rPr lang="en-US" sz="3200" dirty="0" err="1" smtClean="0"/>
              <a:t>internasional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5697535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sz="5400" b="1" dirty="0" err="1" smtClean="0"/>
              <a:t>Nilai-nilai</a:t>
            </a:r>
            <a:r>
              <a:rPr lang="en-US" sz="5400" b="1" dirty="0" smtClean="0"/>
              <a:t> </a:t>
            </a:r>
            <a:r>
              <a:rPr lang="en-US" sz="5400" b="1" dirty="0" err="1" smtClean="0"/>
              <a:t>dasar</a:t>
            </a:r>
            <a:endParaRPr lang="en-US" sz="5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64921" y="1824907"/>
            <a:ext cx="5629479" cy="4598765"/>
          </a:xfrm>
          <a:solidFill>
            <a:srgbClr val="FFFFFF"/>
          </a:solidFill>
        </p:spPr>
        <p:txBody>
          <a:bodyPr/>
          <a:lstStyle/>
          <a:p>
            <a:r>
              <a:rPr lang="en-US" sz="4000" dirty="0" err="1" smtClean="0"/>
              <a:t>Nilai-nilai</a:t>
            </a:r>
            <a:r>
              <a:rPr lang="en-US" sz="4000" dirty="0" smtClean="0"/>
              <a:t> </a:t>
            </a:r>
            <a:r>
              <a:rPr lang="en-US" sz="4000" dirty="0" err="1" smtClean="0"/>
              <a:t>Pancasila</a:t>
            </a:r>
            <a:endParaRPr lang="en-US" sz="4000" dirty="0"/>
          </a:p>
          <a:p>
            <a:r>
              <a:rPr lang="en-US" sz="4000" dirty="0" err="1" smtClean="0"/>
              <a:t>Nilai-nilai</a:t>
            </a:r>
            <a:r>
              <a:rPr lang="en-US" sz="4000" dirty="0" smtClean="0"/>
              <a:t> </a:t>
            </a:r>
            <a:r>
              <a:rPr lang="en-US" sz="4000" dirty="0" err="1" smtClean="0"/>
              <a:t>ke</a:t>
            </a:r>
            <a:r>
              <a:rPr lang="en-US" sz="4000" dirty="0" smtClean="0"/>
              <a:t>-UGM-an</a:t>
            </a:r>
          </a:p>
          <a:p>
            <a:r>
              <a:rPr lang="en-US" sz="4000" dirty="0" err="1" smtClean="0"/>
              <a:t>Integritas</a:t>
            </a:r>
            <a:endParaRPr lang="en-US" sz="4000" dirty="0" smtClean="0"/>
          </a:p>
          <a:p>
            <a:r>
              <a:rPr lang="en-US" sz="4000" dirty="0" err="1" smtClean="0"/>
              <a:t>Inovatif</a:t>
            </a:r>
            <a:endParaRPr lang="en-US" sz="4000" dirty="0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80990" y="1824907"/>
            <a:ext cx="5101409" cy="4301257"/>
          </a:xfrm>
        </p:spPr>
        <p:txBody>
          <a:bodyPr/>
          <a:lstStyle/>
          <a:p>
            <a:r>
              <a:rPr lang="en-US" sz="4000" dirty="0" err="1"/>
              <a:t>Unggul</a:t>
            </a:r>
            <a:endParaRPr lang="en-US" sz="4000" dirty="0"/>
          </a:p>
          <a:p>
            <a:r>
              <a:rPr lang="en-US" sz="4000" dirty="0" err="1"/>
              <a:t>Akuntabel</a:t>
            </a:r>
            <a:endParaRPr lang="en-US" sz="4000" dirty="0"/>
          </a:p>
          <a:p>
            <a:r>
              <a:rPr lang="en-US" sz="4000" dirty="0" err="1"/>
              <a:t>Profesional</a:t>
            </a:r>
            <a:endParaRPr lang="en-US" sz="4000" dirty="0"/>
          </a:p>
          <a:p>
            <a:r>
              <a:rPr lang="en-US" sz="4000" dirty="0" err="1" smtClean="0"/>
              <a:t>Humanis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8883321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417536"/>
            <a:ext cx="10363200" cy="895205"/>
          </a:xfrm>
        </p:spPr>
        <p:txBody>
          <a:bodyPr/>
          <a:lstStyle/>
          <a:p>
            <a:pPr algn="l"/>
            <a:r>
              <a:rPr lang="en-US" b="1" dirty="0" smtClean="0"/>
              <a:t>VISI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53792" y="1983346"/>
            <a:ext cx="11178862" cy="4095481"/>
          </a:xfrm>
          <a:solidFill>
            <a:schemeClr val="bg1"/>
          </a:solidFill>
        </p:spPr>
        <p:txBody>
          <a:bodyPr/>
          <a:lstStyle/>
          <a:p>
            <a:pPr lvl="0" indent="12700" algn="just" defTabSz="75565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</a:pPr>
            <a:r>
              <a:rPr lang="en-US" sz="4000" dirty="0" err="1">
                <a:solidFill>
                  <a:schemeClr val="tx1"/>
                </a:solidFill>
                <a:latin typeface="Calibri"/>
                <a:ea typeface="Cambria" charset="0"/>
                <a:cs typeface="Calibri"/>
              </a:rPr>
              <a:t>Menjadi</a:t>
            </a:r>
            <a:r>
              <a:rPr lang="en-US" sz="4000" dirty="0">
                <a:solidFill>
                  <a:schemeClr val="tx1"/>
                </a:solidFill>
                <a:latin typeface="Calibri"/>
                <a:ea typeface="Cambria" charset="0"/>
                <a:cs typeface="Calibri"/>
              </a:rPr>
              <a:t> </a:t>
            </a:r>
            <a:r>
              <a:rPr lang="en-US" sz="4000" dirty="0" err="1">
                <a:solidFill>
                  <a:schemeClr val="tx1"/>
                </a:solidFill>
                <a:latin typeface="Calibri"/>
                <a:ea typeface="Cambria" charset="0"/>
                <a:cs typeface="Calibri"/>
              </a:rPr>
              <a:t>institusi</a:t>
            </a:r>
            <a:r>
              <a:rPr lang="en-US" sz="4000" dirty="0">
                <a:solidFill>
                  <a:schemeClr val="tx1"/>
                </a:solidFill>
                <a:latin typeface="Calibri"/>
                <a:ea typeface="Cambria" charset="0"/>
                <a:cs typeface="Calibri"/>
              </a:rPr>
              <a:t> yang </a:t>
            </a:r>
            <a:r>
              <a:rPr lang="en-US" sz="4000" dirty="0" err="1">
                <a:solidFill>
                  <a:schemeClr val="tx1"/>
                </a:solidFill>
                <a:latin typeface="Calibri"/>
                <a:ea typeface="Cambria" charset="0"/>
                <a:cs typeface="Calibri"/>
              </a:rPr>
              <a:t>unggul</a:t>
            </a:r>
            <a:r>
              <a:rPr lang="en-US" sz="4000" dirty="0">
                <a:solidFill>
                  <a:schemeClr val="tx1"/>
                </a:solidFill>
                <a:latin typeface="Calibri"/>
                <a:ea typeface="Cambria" charset="0"/>
                <a:cs typeface="Calibri"/>
              </a:rPr>
              <a:t> </a:t>
            </a:r>
            <a:r>
              <a:rPr lang="en-US" sz="4000" dirty="0" err="1">
                <a:solidFill>
                  <a:schemeClr val="tx1"/>
                </a:solidFill>
                <a:latin typeface="Calibri"/>
                <a:ea typeface="Cambria" charset="0"/>
                <a:cs typeface="Calibri"/>
              </a:rPr>
              <a:t>dan</a:t>
            </a:r>
            <a:r>
              <a:rPr lang="en-US" sz="4000" dirty="0">
                <a:solidFill>
                  <a:schemeClr val="tx1"/>
                </a:solidFill>
                <a:latin typeface="Calibri"/>
                <a:ea typeface="Cambria" charset="0"/>
                <a:cs typeface="Calibri"/>
              </a:rPr>
              <a:t> </a:t>
            </a:r>
            <a:r>
              <a:rPr lang="en-US" sz="4000" dirty="0" err="1">
                <a:solidFill>
                  <a:schemeClr val="tx1"/>
                </a:solidFill>
                <a:latin typeface="Calibri"/>
                <a:ea typeface="Cambria" charset="0"/>
                <a:cs typeface="Calibri"/>
              </a:rPr>
              <a:t>terkemuka</a:t>
            </a:r>
            <a:r>
              <a:rPr lang="en-US" sz="4000" dirty="0">
                <a:solidFill>
                  <a:schemeClr val="tx1"/>
                </a:solidFill>
                <a:latin typeface="Calibri"/>
                <a:ea typeface="Cambria" charset="0"/>
                <a:cs typeface="Calibri"/>
              </a:rPr>
              <a:t> </a:t>
            </a:r>
            <a:r>
              <a:rPr lang="en-US" sz="4000" dirty="0" err="1">
                <a:solidFill>
                  <a:schemeClr val="tx1"/>
                </a:solidFill>
                <a:latin typeface="Calibri"/>
                <a:ea typeface="Cambria" charset="0"/>
                <a:cs typeface="Calibri"/>
              </a:rPr>
              <a:t>dalam</a:t>
            </a:r>
            <a:r>
              <a:rPr lang="en-US" sz="4000" dirty="0">
                <a:solidFill>
                  <a:schemeClr val="tx1"/>
                </a:solidFill>
                <a:latin typeface="Calibri"/>
                <a:ea typeface="Cambria" charset="0"/>
                <a:cs typeface="Calibri"/>
              </a:rPr>
              <a:t> </a:t>
            </a:r>
            <a:r>
              <a:rPr lang="en-US" sz="4000" dirty="0" err="1">
                <a:solidFill>
                  <a:schemeClr val="tx1"/>
                </a:solidFill>
                <a:latin typeface="Calibri"/>
                <a:ea typeface="Cambria" charset="0"/>
                <a:cs typeface="Calibri"/>
              </a:rPr>
              <a:t>bidang</a:t>
            </a:r>
            <a:r>
              <a:rPr lang="en-US" sz="4000" dirty="0">
                <a:solidFill>
                  <a:schemeClr val="tx1"/>
                </a:solidFill>
                <a:latin typeface="Calibri"/>
                <a:ea typeface="Cambria" charset="0"/>
                <a:cs typeface="Calibri"/>
              </a:rPr>
              <a:t> </a:t>
            </a:r>
            <a:r>
              <a:rPr lang="en-US" sz="4000" dirty="0" err="1">
                <a:solidFill>
                  <a:schemeClr val="tx1"/>
                </a:solidFill>
                <a:latin typeface="Calibri"/>
                <a:ea typeface="Cambria" charset="0"/>
                <a:cs typeface="Calibri"/>
              </a:rPr>
              <a:t>Ilmu</a:t>
            </a:r>
            <a:r>
              <a:rPr lang="en-US" sz="4000" dirty="0">
                <a:solidFill>
                  <a:schemeClr val="tx1"/>
                </a:solidFill>
                <a:latin typeface="Calibri"/>
                <a:ea typeface="Cambria" charset="0"/>
                <a:cs typeface="Calibri"/>
              </a:rPr>
              <a:t> </a:t>
            </a:r>
            <a:r>
              <a:rPr lang="en-US" sz="4000" dirty="0" err="1">
                <a:solidFill>
                  <a:schemeClr val="tx1"/>
                </a:solidFill>
                <a:latin typeface="Calibri"/>
                <a:ea typeface="Cambria" charset="0"/>
                <a:cs typeface="Calibri"/>
              </a:rPr>
              <a:t>Kedokteran</a:t>
            </a:r>
            <a:r>
              <a:rPr lang="en-US" sz="4000" dirty="0">
                <a:solidFill>
                  <a:schemeClr val="tx1"/>
                </a:solidFill>
                <a:latin typeface="Calibri"/>
                <a:ea typeface="Cambria" charset="0"/>
                <a:cs typeface="Calibri"/>
              </a:rPr>
              <a:t> </a:t>
            </a:r>
            <a:r>
              <a:rPr lang="en-US" sz="4000" dirty="0" err="1">
                <a:solidFill>
                  <a:schemeClr val="tx1"/>
                </a:solidFill>
                <a:latin typeface="Calibri"/>
                <a:ea typeface="Cambria" charset="0"/>
                <a:cs typeface="Calibri"/>
              </a:rPr>
              <a:t>Klinis</a:t>
            </a:r>
            <a:r>
              <a:rPr lang="en-US" sz="4000" dirty="0">
                <a:solidFill>
                  <a:schemeClr val="tx1"/>
                </a:solidFill>
                <a:latin typeface="Calibri"/>
                <a:ea typeface="Cambria" charset="0"/>
                <a:cs typeface="Calibri"/>
              </a:rPr>
              <a:t> di </a:t>
            </a:r>
            <a:r>
              <a:rPr lang="en-US" sz="4000" dirty="0" err="1">
                <a:solidFill>
                  <a:schemeClr val="tx1"/>
                </a:solidFill>
                <a:latin typeface="Calibri"/>
                <a:ea typeface="Cambria" charset="0"/>
                <a:cs typeface="Calibri"/>
              </a:rPr>
              <a:t>tingkat</a:t>
            </a:r>
            <a:r>
              <a:rPr lang="en-US" sz="4000" dirty="0">
                <a:solidFill>
                  <a:schemeClr val="tx1"/>
                </a:solidFill>
                <a:latin typeface="Calibri"/>
                <a:ea typeface="Cambria" charset="0"/>
                <a:cs typeface="Calibri"/>
              </a:rPr>
              <a:t> </a:t>
            </a:r>
            <a:r>
              <a:rPr lang="en-US" sz="4000" dirty="0" err="1">
                <a:solidFill>
                  <a:schemeClr val="tx1"/>
                </a:solidFill>
                <a:latin typeface="Calibri"/>
                <a:ea typeface="Cambria" charset="0"/>
                <a:cs typeface="Calibri"/>
              </a:rPr>
              <a:t>nasional</a:t>
            </a:r>
            <a:r>
              <a:rPr lang="en-US" sz="4000" dirty="0">
                <a:solidFill>
                  <a:schemeClr val="tx1"/>
                </a:solidFill>
                <a:latin typeface="Calibri"/>
                <a:ea typeface="Cambria" charset="0"/>
                <a:cs typeface="Calibri"/>
              </a:rPr>
              <a:t> </a:t>
            </a:r>
            <a:r>
              <a:rPr lang="en-US" sz="4000" dirty="0" err="1">
                <a:solidFill>
                  <a:schemeClr val="tx1"/>
                </a:solidFill>
                <a:latin typeface="Calibri"/>
                <a:ea typeface="Cambria" charset="0"/>
                <a:cs typeface="Calibri"/>
              </a:rPr>
              <a:t>maupun</a:t>
            </a:r>
            <a:r>
              <a:rPr lang="en-US" sz="4000" dirty="0">
                <a:solidFill>
                  <a:schemeClr val="tx1"/>
                </a:solidFill>
                <a:latin typeface="Calibri"/>
                <a:ea typeface="Cambria" charset="0"/>
                <a:cs typeface="Calibri"/>
              </a:rPr>
              <a:t> </a:t>
            </a:r>
            <a:r>
              <a:rPr lang="en-US" sz="4000" dirty="0" err="1">
                <a:solidFill>
                  <a:schemeClr val="tx1"/>
                </a:solidFill>
                <a:latin typeface="Calibri"/>
                <a:ea typeface="Cambria" charset="0"/>
                <a:cs typeface="Calibri"/>
              </a:rPr>
              <a:t>internasional</a:t>
            </a:r>
            <a:r>
              <a:rPr lang="en-US" sz="4000" dirty="0">
                <a:solidFill>
                  <a:schemeClr val="tx1"/>
                </a:solidFill>
                <a:latin typeface="Calibri"/>
                <a:ea typeface="Cambria" charset="0"/>
                <a:cs typeface="Calibri"/>
              </a:rPr>
              <a:t> </a:t>
            </a:r>
            <a:r>
              <a:rPr lang="en-US" sz="4000" dirty="0" err="1">
                <a:solidFill>
                  <a:schemeClr val="tx1"/>
                </a:solidFill>
                <a:latin typeface="Calibri"/>
                <a:ea typeface="Cambria" charset="0"/>
                <a:cs typeface="Calibri"/>
              </a:rPr>
              <a:t>serta</a:t>
            </a:r>
            <a:r>
              <a:rPr lang="en-US" sz="4000" dirty="0">
                <a:solidFill>
                  <a:schemeClr val="tx1"/>
                </a:solidFill>
                <a:latin typeface="Calibri"/>
                <a:ea typeface="Cambria" charset="0"/>
                <a:cs typeface="Calibri"/>
              </a:rPr>
              <a:t> </a:t>
            </a:r>
            <a:r>
              <a:rPr lang="en-US" sz="4000" dirty="0" err="1">
                <a:solidFill>
                  <a:schemeClr val="tx1"/>
                </a:solidFill>
                <a:latin typeface="Calibri"/>
                <a:ea typeface="Cambria" charset="0"/>
                <a:cs typeface="Calibri"/>
              </a:rPr>
              <a:t>mengabdi</a:t>
            </a:r>
            <a:r>
              <a:rPr lang="en-US" sz="4000" dirty="0">
                <a:solidFill>
                  <a:schemeClr val="tx1"/>
                </a:solidFill>
                <a:latin typeface="Calibri"/>
                <a:ea typeface="Cambria" charset="0"/>
                <a:cs typeface="Calibri"/>
              </a:rPr>
              <a:t> </a:t>
            </a:r>
            <a:r>
              <a:rPr lang="en-US" sz="4000" dirty="0" err="1">
                <a:solidFill>
                  <a:schemeClr val="tx1"/>
                </a:solidFill>
                <a:latin typeface="Calibri"/>
                <a:ea typeface="Cambria" charset="0"/>
                <a:cs typeface="Calibri"/>
              </a:rPr>
              <a:t>untuk</a:t>
            </a:r>
            <a:r>
              <a:rPr lang="en-US" sz="4000" dirty="0">
                <a:solidFill>
                  <a:schemeClr val="tx1"/>
                </a:solidFill>
                <a:latin typeface="Calibri"/>
                <a:ea typeface="Cambria" charset="0"/>
                <a:cs typeface="Calibri"/>
              </a:rPr>
              <a:t> </a:t>
            </a:r>
            <a:r>
              <a:rPr lang="en-US" sz="4000" dirty="0" err="1">
                <a:solidFill>
                  <a:schemeClr val="tx1"/>
                </a:solidFill>
                <a:latin typeface="Calibri"/>
                <a:ea typeface="Cambria" charset="0"/>
                <a:cs typeface="Calibri"/>
              </a:rPr>
              <a:t>kepentingan</a:t>
            </a:r>
            <a:r>
              <a:rPr lang="en-US" sz="4000" dirty="0">
                <a:solidFill>
                  <a:schemeClr val="tx1"/>
                </a:solidFill>
                <a:latin typeface="Calibri"/>
                <a:ea typeface="Cambria" charset="0"/>
                <a:cs typeface="Calibri"/>
              </a:rPr>
              <a:t> </a:t>
            </a:r>
            <a:r>
              <a:rPr lang="en-US" sz="4000" dirty="0" err="1">
                <a:solidFill>
                  <a:schemeClr val="tx1"/>
                </a:solidFill>
                <a:latin typeface="Calibri"/>
                <a:ea typeface="Cambria" charset="0"/>
                <a:cs typeface="Calibri"/>
              </a:rPr>
              <a:t>bangsa</a:t>
            </a:r>
            <a:r>
              <a:rPr lang="en-US" sz="4000" dirty="0">
                <a:solidFill>
                  <a:schemeClr val="tx1"/>
                </a:solidFill>
                <a:latin typeface="Calibri"/>
                <a:ea typeface="Cambria" charset="0"/>
                <a:cs typeface="Calibri"/>
              </a:rPr>
              <a:t> </a:t>
            </a:r>
            <a:r>
              <a:rPr lang="en-US" sz="4000" dirty="0" err="1">
                <a:solidFill>
                  <a:schemeClr val="tx1"/>
                </a:solidFill>
                <a:latin typeface="Calibri"/>
                <a:ea typeface="Cambria" charset="0"/>
                <a:cs typeface="Calibri"/>
              </a:rPr>
              <a:t>dan</a:t>
            </a:r>
            <a:r>
              <a:rPr lang="en-US" sz="4000" dirty="0">
                <a:solidFill>
                  <a:schemeClr val="tx1"/>
                </a:solidFill>
                <a:latin typeface="Calibri"/>
                <a:ea typeface="Cambria" charset="0"/>
                <a:cs typeface="Calibri"/>
              </a:rPr>
              <a:t> </a:t>
            </a:r>
            <a:r>
              <a:rPr lang="en-US" sz="4000" dirty="0" err="1">
                <a:solidFill>
                  <a:schemeClr val="tx1"/>
                </a:solidFill>
                <a:latin typeface="Calibri"/>
                <a:ea typeface="Cambria" charset="0"/>
                <a:cs typeface="Calibri"/>
              </a:rPr>
              <a:t>kemanusiaan</a:t>
            </a:r>
            <a:r>
              <a:rPr lang="en-US" sz="4000" dirty="0">
                <a:solidFill>
                  <a:schemeClr val="tx1"/>
                </a:solidFill>
                <a:latin typeface="Calibri"/>
                <a:ea typeface="Cambria" charset="0"/>
                <a:cs typeface="Calibri"/>
              </a:rPr>
              <a:t>  yang </a:t>
            </a:r>
            <a:r>
              <a:rPr lang="en-US" sz="4000" dirty="0" err="1">
                <a:solidFill>
                  <a:schemeClr val="tx1"/>
                </a:solidFill>
                <a:latin typeface="Calibri"/>
                <a:ea typeface="Cambria" charset="0"/>
                <a:cs typeface="Calibri"/>
              </a:rPr>
              <a:t>dijiwai</a:t>
            </a:r>
            <a:r>
              <a:rPr lang="en-US" sz="4000" dirty="0">
                <a:solidFill>
                  <a:schemeClr val="tx1"/>
                </a:solidFill>
                <a:latin typeface="Calibri"/>
                <a:ea typeface="Cambria" charset="0"/>
                <a:cs typeface="Calibri"/>
              </a:rPr>
              <a:t> </a:t>
            </a:r>
            <a:r>
              <a:rPr lang="en-US" sz="4000" dirty="0" err="1">
                <a:solidFill>
                  <a:schemeClr val="tx1"/>
                </a:solidFill>
                <a:latin typeface="Calibri"/>
                <a:ea typeface="Cambria" charset="0"/>
                <a:cs typeface="Calibri"/>
              </a:rPr>
              <a:t>oleh</a:t>
            </a:r>
            <a:r>
              <a:rPr lang="en-US" sz="4000" dirty="0">
                <a:solidFill>
                  <a:schemeClr val="tx1"/>
                </a:solidFill>
                <a:latin typeface="Calibri"/>
                <a:ea typeface="Cambria" charset="0"/>
                <a:cs typeface="Calibri"/>
              </a:rPr>
              <a:t> </a:t>
            </a:r>
            <a:r>
              <a:rPr lang="en-US" sz="4000" dirty="0" err="1">
                <a:solidFill>
                  <a:schemeClr val="tx1"/>
                </a:solidFill>
                <a:latin typeface="Calibri"/>
                <a:ea typeface="Cambria" charset="0"/>
                <a:cs typeface="Calibri"/>
              </a:rPr>
              <a:t>Pancasila</a:t>
            </a:r>
            <a:endParaRPr lang="en-US" sz="4000" dirty="0">
              <a:solidFill>
                <a:schemeClr val="tx1"/>
              </a:solidFill>
              <a:latin typeface="Calibri"/>
              <a:ea typeface="Cambria" charset="0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757925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37233"/>
            <a:ext cx="10363200" cy="875744"/>
          </a:xfrm>
        </p:spPr>
        <p:txBody>
          <a:bodyPr/>
          <a:lstStyle/>
          <a:p>
            <a:pPr algn="l"/>
            <a:r>
              <a:rPr lang="en-US" b="1" dirty="0" smtClean="0"/>
              <a:t>MISI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6517" y="1707257"/>
            <a:ext cx="11165983" cy="4770816"/>
          </a:xfrm>
          <a:solidFill>
            <a:schemeClr val="bg1"/>
          </a:solidFill>
        </p:spPr>
        <p:txBody>
          <a:bodyPr/>
          <a:lstStyle/>
          <a:p>
            <a:pPr lvl="0" algn="just"/>
            <a:r>
              <a:rPr lang="en-US" sz="4000" dirty="0" err="1">
                <a:solidFill>
                  <a:schemeClr val="tx1"/>
                </a:solidFill>
                <a:latin typeface="Calibri"/>
                <a:ea typeface="Cambria" charset="0"/>
                <a:cs typeface="Calibri"/>
              </a:rPr>
              <a:t>Menyelenggarakan</a:t>
            </a:r>
            <a:r>
              <a:rPr lang="en-US" sz="4000" dirty="0">
                <a:solidFill>
                  <a:schemeClr val="tx1"/>
                </a:solidFill>
                <a:latin typeface="Calibri"/>
                <a:ea typeface="Cambria" charset="0"/>
                <a:cs typeface="Calibri"/>
              </a:rPr>
              <a:t> </a:t>
            </a:r>
            <a:r>
              <a:rPr lang="en-US" sz="4000" dirty="0" err="1">
                <a:solidFill>
                  <a:schemeClr val="tx1"/>
                </a:solidFill>
                <a:latin typeface="Calibri"/>
                <a:ea typeface="Cambria" charset="0"/>
                <a:cs typeface="Calibri"/>
              </a:rPr>
              <a:t>prodi</a:t>
            </a:r>
            <a:r>
              <a:rPr lang="en-US" sz="4000" dirty="0">
                <a:solidFill>
                  <a:schemeClr val="tx1"/>
                </a:solidFill>
                <a:latin typeface="Calibri"/>
                <a:ea typeface="Cambria" charset="0"/>
                <a:cs typeface="Calibri"/>
              </a:rPr>
              <a:t> S2 yang </a:t>
            </a:r>
            <a:r>
              <a:rPr lang="en-US" sz="4000" dirty="0" err="1">
                <a:solidFill>
                  <a:schemeClr val="tx1"/>
                </a:solidFill>
                <a:latin typeface="Calibri"/>
                <a:ea typeface="Cambria" charset="0"/>
                <a:cs typeface="Calibri"/>
              </a:rPr>
              <a:t>unggul</a:t>
            </a:r>
            <a:r>
              <a:rPr lang="en-US" sz="4000" dirty="0">
                <a:solidFill>
                  <a:schemeClr val="tx1"/>
                </a:solidFill>
                <a:latin typeface="Calibri"/>
                <a:ea typeface="Cambria" charset="0"/>
                <a:cs typeface="Calibri"/>
              </a:rPr>
              <a:t> </a:t>
            </a:r>
            <a:r>
              <a:rPr lang="en-US" sz="4000" dirty="0" err="1">
                <a:solidFill>
                  <a:schemeClr val="tx1"/>
                </a:solidFill>
                <a:latin typeface="Calibri"/>
                <a:ea typeface="Cambria" charset="0"/>
                <a:cs typeface="Calibri"/>
              </a:rPr>
              <a:t>dalam</a:t>
            </a:r>
            <a:r>
              <a:rPr lang="en-US" sz="4000" dirty="0">
                <a:solidFill>
                  <a:schemeClr val="tx1"/>
                </a:solidFill>
                <a:latin typeface="Calibri"/>
                <a:ea typeface="Cambria" charset="0"/>
                <a:cs typeface="Calibri"/>
              </a:rPr>
              <a:t> </a:t>
            </a:r>
            <a:r>
              <a:rPr lang="en-US" sz="4000" dirty="0" err="1">
                <a:solidFill>
                  <a:schemeClr val="tx1"/>
                </a:solidFill>
                <a:latin typeface="Calibri"/>
                <a:ea typeface="Cambria" charset="0"/>
                <a:cs typeface="Calibri"/>
              </a:rPr>
              <a:t>bidang</a:t>
            </a:r>
            <a:r>
              <a:rPr lang="en-US" sz="4000" dirty="0">
                <a:solidFill>
                  <a:schemeClr val="tx1"/>
                </a:solidFill>
                <a:latin typeface="Calibri"/>
                <a:ea typeface="Cambria" charset="0"/>
                <a:cs typeface="Calibri"/>
              </a:rPr>
              <a:t> </a:t>
            </a:r>
            <a:r>
              <a:rPr lang="en-US" sz="4000" dirty="0" err="1">
                <a:solidFill>
                  <a:schemeClr val="tx1"/>
                </a:solidFill>
                <a:latin typeface="Calibri"/>
                <a:ea typeface="Cambria" charset="0"/>
                <a:cs typeface="Calibri"/>
              </a:rPr>
              <a:t>ilmu</a:t>
            </a:r>
            <a:r>
              <a:rPr lang="en-US" sz="4000" dirty="0">
                <a:solidFill>
                  <a:schemeClr val="tx1"/>
                </a:solidFill>
                <a:latin typeface="Calibri"/>
                <a:ea typeface="Cambria" charset="0"/>
                <a:cs typeface="Calibri"/>
              </a:rPr>
              <a:t> </a:t>
            </a:r>
            <a:r>
              <a:rPr lang="en-US" sz="4000" dirty="0" err="1">
                <a:solidFill>
                  <a:schemeClr val="tx1"/>
                </a:solidFill>
                <a:latin typeface="Calibri"/>
                <a:ea typeface="Cambria" charset="0"/>
                <a:cs typeface="Calibri"/>
              </a:rPr>
              <a:t>kedokteran</a:t>
            </a:r>
            <a:r>
              <a:rPr lang="en-US" sz="4000" dirty="0">
                <a:solidFill>
                  <a:schemeClr val="tx1"/>
                </a:solidFill>
                <a:latin typeface="Calibri"/>
                <a:ea typeface="Cambria" charset="0"/>
                <a:cs typeface="Calibri"/>
              </a:rPr>
              <a:t> </a:t>
            </a:r>
            <a:r>
              <a:rPr lang="en-US" sz="4000" dirty="0" err="1">
                <a:solidFill>
                  <a:schemeClr val="tx1"/>
                </a:solidFill>
                <a:latin typeface="Calibri"/>
                <a:ea typeface="Cambria" charset="0"/>
                <a:cs typeface="Calibri"/>
              </a:rPr>
              <a:t>klinis</a:t>
            </a:r>
            <a:r>
              <a:rPr lang="en-US" sz="4000" dirty="0">
                <a:solidFill>
                  <a:schemeClr val="tx1"/>
                </a:solidFill>
                <a:latin typeface="Calibri"/>
                <a:ea typeface="Cambria" charset="0"/>
                <a:cs typeface="Calibri"/>
              </a:rPr>
              <a:t> </a:t>
            </a:r>
            <a:r>
              <a:rPr lang="en-US" sz="4000" dirty="0" err="1">
                <a:solidFill>
                  <a:schemeClr val="tx1"/>
                </a:solidFill>
                <a:latin typeface="Calibri"/>
                <a:ea typeface="Cambria" charset="0"/>
                <a:cs typeface="Calibri"/>
              </a:rPr>
              <a:t>melalui</a:t>
            </a:r>
            <a:r>
              <a:rPr lang="en-US" sz="4000" dirty="0">
                <a:solidFill>
                  <a:schemeClr val="tx1"/>
                </a:solidFill>
                <a:latin typeface="Calibri"/>
                <a:ea typeface="Cambria" charset="0"/>
                <a:cs typeface="Calibri"/>
              </a:rPr>
              <a:t> </a:t>
            </a:r>
            <a:r>
              <a:rPr lang="en-US" sz="4000" dirty="0" err="1">
                <a:solidFill>
                  <a:schemeClr val="tx1"/>
                </a:solidFill>
                <a:latin typeface="Calibri"/>
                <a:ea typeface="Cambria" charset="0"/>
                <a:cs typeface="Calibri"/>
              </a:rPr>
              <a:t>pendidikan</a:t>
            </a:r>
            <a:r>
              <a:rPr lang="en-US" sz="4000" dirty="0">
                <a:solidFill>
                  <a:schemeClr val="tx1"/>
                </a:solidFill>
                <a:latin typeface="Calibri"/>
                <a:ea typeface="Cambria" charset="0"/>
                <a:cs typeface="Calibri"/>
              </a:rPr>
              <a:t>, </a:t>
            </a:r>
            <a:r>
              <a:rPr lang="en-US" sz="4000" dirty="0" err="1">
                <a:solidFill>
                  <a:schemeClr val="tx1"/>
                </a:solidFill>
                <a:latin typeface="Calibri"/>
                <a:ea typeface="Cambria" charset="0"/>
                <a:cs typeface="Calibri"/>
              </a:rPr>
              <a:t>penelitian</a:t>
            </a:r>
            <a:r>
              <a:rPr lang="en-US" sz="4000" dirty="0">
                <a:solidFill>
                  <a:schemeClr val="tx1"/>
                </a:solidFill>
                <a:latin typeface="Calibri"/>
                <a:ea typeface="Cambria" charset="0"/>
                <a:cs typeface="Calibri"/>
              </a:rPr>
              <a:t> &amp; </a:t>
            </a:r>
            <a:r>
              <a:rPr lang="en-US" sz="4000" dirty="0" err="1">
                <a:solidFill>
                  <a:schemeClr val="tx1"/>
                </a:solidFill>
                <a:latin typeface="Calibri"/>
                <a:ea typeface="Cambria" charset="0"/>
                <a:cs typeface="Calibri"/>
              </a:rPr>
              <a:t>pengabdian</a:t>
            </a:r>
            <a:r>
              <a:rPr lang="en-US" sz="4000" dirty="0">
                <a:solidFill>
                  <a:schemeClr val="tx1"/>
                </a:solidFill>
                <a:latin typeface="Calibri"/>
                <a:ea typeface="Cambria" charset="0"/>
                <a:cs typeface="Calibri"/>
              </a:rPr>
              <a:t> </a:t>
            </a:r>
            <a:r>
              <a:rPr lang="en-US" sz="4000" dirty="0" err="1">
                <a:solidFill>
                  <a:schemeClr val="tx1"/>
                </a:solidFill>
                <a:latin typeface="Calibri"/>
                <a:ea typeface="Cambria" charset="0"/>
                <a:cs typeface="Calibri"/>
              </a:rPr>
              <a:t>masyarakat</a:t>
            </a:r>
            <a:r>
              <a:rPr lang="en-US" sz="4000" dirty="0">
                <a:solidFill>
                  <a:schemeClr val="tx1"/>
                </a:solidFill>
                <a:latin typeface="Calibri"/>
                <a:ea typeface="Cambria" charset="0"/>
                <a:cs typeface="Calibri"/>
              </a:rPr>
              <a:t> dg proses yang </a:t>
            </a:r>
            <a:r>
              <a:rPr lang="en-US" sz="4000" dirty="0" err="1">
                <a:solidFill>
                  <a:schemeClr val="tx1"/>
                </a:solidFill>
                <a:latin typeface="Calibri"/>
                <a:ea typeface="Cambria" charset="0"/>
                <a:cs typeface="Calibri"/>
              </a:rPr>
              <a:t>efisien</a:t>
            </a:r>
            <a:r>
              <a:rPr lang="en-US" sz="4000" dirty="0">
                <a:solidFill>
                  <a:schemeClr val="tx1"/>
                </a:solidFill>
                <a:latin typeface="Calibri"/>
                <a:ea typeface="Cambria" charset="0"/>
                <a:cs typeface="Calibri"/>
              </a:rPr>
              <a:t> </a:t>
            </a:r>
            <a:r>
              <a:rPr lang="en-US" sz="4000" dirty="0" err="1">
                <a:solidFill>
                  <a:schemeClr val="tx1"/>
                </a:solidFill>
                <a:latin typeface="Calibri"/>
                <a:ea typeface="Cambria" charset="0"/>
                <a:cs typeface="Calibri"/>
              </a:rPr>
              <a:t>dan</a:t>
            </a:r>
            <a:r>
              <a:rPr lang="en-US" sz="4000" dirty="0">
                <a:solidFill>
                  <a:schemeClr val="tx1"/>
                </a:solidFill>
                <a:latin typeface="Calibri"/>
                <a:ea typeface="Cambria" charset="0"/>
                <a:cs typeface="Calibri"/>
              </a:rPr>
              <a:t> </a:t>
            </a:r>
            <a:r>
              <a:rPr lang="en-US" sz="4000" dirty="0" err="1">
                <a:solidFill>
                  <a:schemeClr val="tx1"/>
                </a:solidFill>
                <a:latin typeface="Calibri"/>
                <a:ea typeface="Cambria" charset="0"/>
                <a:cs typeface="Calibri"/>
              </a:rPr>
              <a:t>terintegrasi</a:t>
            </a:r>
            <a:r>
              <a:rPr lang="en-US" sz="4000" dirty="0">
                <a:solidFill>
                  <a:schemeClr val="tx1"/>
                </a:solidFill>
                <a:latin typeface="Calibri"/>
                <a:ea typeface="Cambria" charset="0"/>
                <a:cs typeface="Calibri"/>
              </a:rPr>
              <a:t>, </a:t>
            </a:r>
            <a:r>
              <a:rPr lang="en-US" sz="4000" dirty="0" err="1">
                <a:solidFill>
                  <a:schemeClr val="tx1"/>
                </a:solidFill>
                <a:latin typeface="Calibri"/>
                <a:ea typeface="Cambria" charset="0"/>
                <a:cs typeface="Calibri"/>
              </a:rPr>
              <a:t>untuk</a:t>
            </a:r>
            <a:r>
              <a:rPr lang="en-US" sz="4000" dirty="0">
                <a:solidFill>
                  <a:schemeClr val="tx1"/>
                </a:solidFill>
                <a:latin typeface="Calibri"/>
                <a:ea typeface="Cambria" charset="0"/>
                <a:cs typeface="Calibri"/>
              </a:rPr>
              <a:t> </a:t>
            </a:r>
            <a:r>
              <a:rPr lang="en-US" sz="4000" dirty="0" err="1">
                <a:solidFill>
                  <a:schemeClr val="tx1"/>
                </a:solidFill>
                <a:latin typeface="Calibri"/>
                <a:ea typeface="Cambria" charset="0"/>
                <a:cs typeface="Calibri"/>
              </a:rPr>
              <a:t>menghasilkan</a:t>
            </a:r>
            <a:r>
              <a:rPr lang="en-US" sz="4000" dirty="0">
                <a:solidFill>
                  <a:schemeClr val="tx1"/>
                </a:solidFill>
                <a:latin typeface="Calibri"/>
                <a:ea typeface="Cambria" charset="0"/>
                <a:cs typeface="Calibri"/>
              </a:rPr>
              <a:t> </a:t>
            </a:r>
            <a:r>
              <a:rPr lang="en-US" sz="4000" dirty="0" err="1">
                <a:solidFill>
                  <a:schemeClr val="tx1"/>
                </a:solidFill>
                <a:latin typeface="Calibri"/>
                <a:ea typeface="Cambria" charset="0"/>
                <a:cs typeface="Calibri"/>
              </a:rPr>
              <a:t>lulusan</a:t>
            </a:r>
            <a:r>
              <a:rPr lang="en-US" sz="4000" dirty="0">
                <a:solidFill>
                  <a:schemeClr val="tx1"/>
                </a:solidFill>
                <a:latin typeface="Calibri"/>
                <a:ea typeface="Cambria" charset="0"/>
                <a:cs typeface="Calibri"/>
              </a:rPr>
              <a:t> yang </a:t>
            </a:r>
            <a:r>
              <a:rPr lang="en-US" sz="4000" dirty="0" err="1">
                <a:solidFill>
                  <a:schemeClr val="tx1"/>
                </a:solidFill>
                <a:latin typeface="Calibri"/>
                <a:ea typeface="Cambria" charset="0"/>
                <a:cs typeface="Calibri"/>
              </a:rPr>
              <a:t>berkualitas</a:t>
            </a:r>
            <a:r>
              <a:rPr lang="en-US" sz="4000" dirty="0">
                <a:solidFill>
                  <a:schemeClr val="tx1"/>
                </a:solidFill>
                <a:latin typeface="Calibri"/>
                <a:ea typeface="Cambria" charset="0"/>
                <a:cs typeface="Calibri"/>
              </a:rPr>
              <a:t>, </a:t>
            </a:r>
            <a:r>
              <a:rPr lang="en-US" sz="4000" dirty="0" err="1">
                <a:solidFill>
                  <a:schemeClr val="tx1"/>
                </a:solidFill>
                <a:latin typeface="Calibri"/>
                <a:ea typeface="Cambria" charset="0"/>
                <a:cs typeface="Calibri"/>
              </a:rPr>
              <a:t>profesional</a:t>
            </a:r>
            <a:r>
              <a:rPr lang="en-US" sz="4000" dirty="0">
                <a:solidFill>
                  <a:schemeClr val="tx1"/>
                </a:solidFill>
                <a:latin typeface="Calibri"/>
                <a:ea typeface="Cambria" charset="0"/>
                <a:cs typeface="Calibri"/>
              </a:rPr>
              <a:t>, </a:t>
            </a:r>
            <a:r>
              <a:rPr lang="en-US" sz="4000" dirty="0" err="1">
                <a:solidFill>
                  <a:schemeClr val="tx1"/>
                </a:solidFill>
                <a:latin typeface="Calibri"/>
                <a:ea typeface="Cambria" charset="0"/>
                <a:cs typeface="Calibri"/>
              </a:rPr>
              <a:t>dan</a:t>
            </a:r>
            <a:r>
              <a:rPr lang="en-US" sz="4000" dirty="0">
                <a:solidFill>
                  <a:schemeClr val="tx1"/>
                </a:solidFill>
                <a:latin typeface="Calibri"/>
                <a:ea typeface="Cambria" charset="0"/>
                <a:cs typeface="Calibri"/>
              </a:rPr>
              <a:t> </a:t>
            </a:r>
            <a:r>
              <a:rPr lang="en-US" sz="4000" dirty="0" err="1">
                <a:solidFill>
                  <a:schemeClr val="tx1"/>
                </a:solidFill>
                <a:latin typeface="Calibri"/>
                <a:ea typeface="Cambria" charset="0"/>
                <a:cs typeface="Calibri"/>
              </a:rPr>
              <a:t>humanis</a:t>
            </a:r>
            <a:r>
              <a:rPr lang="en-US" sz="4000" dirty="0">
                <a:solidFill>
                  <a:schemeClr val="tx1"/>
                </a:solidFill>
                <a:latin typeface="Calibri"/>
                <a:ea typeface="Cambria" charset="0"/>
                <a:cs typeface="Calibri"/>
              </a:rPr>
              <a:t>, </a:t>
            </a:r>
            <a:r>
              <a:rPr lang="en-US" sz="4000" dirty="0" err="1">
                <a:solidFill>
                  <a:schemeClr val="tx1"/>
                </a:solidFill>
                <a:latin typeface="Calibri"/>
                <a:ea typeface="Cambria" charset="0"/>
                <a:cs typeface="Calibri"/>
              </a:rPr>
              <a:t>serta</a:t>
            </a:r>
            <a:r>
              <a:rPr lang="en-US" sz="4000" dirty="0">
                <a:solidFill>
                  <a:schemeClr val="tx1"/>
                </a:solidFill>
                <a:latin typeface="Calibri"/>
                <a:ea typeface="Cambria" charset="0"/>
                <a:cs typeface="Calibri"/>
              </a:rPr>
              <a:t> </a:t>
            </a:r>
            <a:r>
              <a:rPr lang="en-US" sz="4000" dirty="0" err="1">
                <a:solidFill>
                  <a:schemeClr val="tx1"/>
                </a:solidFill>
                <a:latin typeface="Calibri"/>
                <a:ea typeface="Cambria" charset="0"/>
                <a:cs typeface="Calibri"/>
              </a:rPr>
              <a:t>mampu</a:t>
            </a:r>
            <a:r>
              <a:rPr lang="en-US" sz="4000" dirty="0">
                <a:solidFill>
                  <a:schemeClr val="tx1"/>
                </a:solidFill>
                <a:latin typeface="Calibri"/>
                <a:ea typeface="Cambria" charset="0"/>
                <a:cs typeface="Calibri"/>
              </a:rPr>
              <a:t> </a:t>
            </a:r>
            <a:r>
              <a:rPr lang="en-US" sz="4000" dirty="0" err="1">
                <a:solidFill>
                  <a:schemeClr val="tx1"/>
                </a:solidFill>
                <a:latin typeface="Calibri"/>
                <a:ea typeface="Cambria" charset="0"/>
                <a:cs typeface="Calibri"/>
              </a:rPr>
              <a:t>bersaing</a:t>
            </a:r>
            <a:r>
              <a:rPr lang="en-US" sz="4000" dirty="0">
                <a:solidFill>
                  <a:schemeClr val="tx1"/>
                </a:solidFill>
                <a:latin typeface="Calibri"/>
                <a:ea typeface="Cambria" charset="0"/>
                <a:cs typeface="Calibri"/>
              </a:rPr>
              <a:t> di era global</a:t>
            </a:r>
          </a:p>
          <a:p>
            <a:pPr algn="just"/>
            <a:endParaRPr lang="en-US" sz="4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78315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0"/>
            <a:ext cx="10972800" cy="1143000"/>
          </a:xfrm>
        </p:spPr>
        <p:txBody>
          <a:bodyPr/>
          <a:lstStyle/>
          <a:p>
            <a:pPr algn="l"/>
            <a:r>
              <a:rPr lang="en-US" b="1" dirty="0" err="1" smtClean="0"/>
              <a:t>Komitmen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8942" y="1469699"/>
            <a:ext cx="11765054" cy="4656464"/>
          </a:xfrm>
          <a:solidFill>
            <a:schemeClr val="bg1"/>
          </a:solidFill>
        </p:spPr>
        <p:txBody>
          <a:bodyPr/>
          <a:lstStyle/>
          <a:p>
            <a:r>
              <a:rPr lang="en-US" sz="2800" dirty="0" err="1" smtClean="0"/>
              <a:t>Menerapkan</a:t>
            </a:r>
            <a:r>
              <a:rPr lang="en-US" sz="2800" dirty="0" smtClean="0"/>
              <a:t> proses </a:t>
            </a:r>
            <a:r>
              <a:rPr lang="en-US" sz="2800" dirty="0" err="1" smtClean="0"/>
              <a:t>pembelajaran</a:t>
            </a:r>
            <a:r>
              <a:rPr lang="en-US" sz="2800" dirty="0" smtClean="0"/>
              <a:t> yang </a:t>
            </a:r>
            <a:r>
              <a:rPr lang="en-US" sz="2800" dirty="0" err="1" smtClean="0"/>
              <a:t>responsif</a:t>
            </a:r>
            <a:r>
              <a:rPr lang="en-US" sz="2800" dirty="0" smtClean="0"/>
              <a:t> </a:t>
            </a:r>
            <a:r>
              <a:rPr lang="en-US" sz="2800" dirty="0" err="1" smtClean="0"/>
              <a:t>terhadap</a:t>
            </a:r>
            <a:r>
              <a:rPr lang="en-US" sz="2800" dirty="0" smtClean="0"/>
              <a:t> </a:t>
            </a:r>
            <a:r>
              <a:rPr lang="en-US" sz="2800" dirty="0" err="1" smtClean="0"/>
              <a:t>kemajuan</a:t>
            </a:r>
            <a:r>
              <a:rPr lang="en-US" sz="2800" dirty="0" smtClean="0"/>
              <a:t> </a:t>
            </a:r>
            <a:r>
              <a:rPr lang="en-US" sz="2800" dirty="0" err="1" smtClean="0"/>
              <a:t>ilmu</a:t>
            </a:r>
            <a:r>
              <a:rPr lang="en-US" sz="2800" dirty="0" smtClean="0"/>
              <a:t> </a:t>
            </a:r>
            <a:r>
              <a:rPr lang="en-US" sz="2800" dirty="0" err="1" smtClean="0"/>
              <a:t>dan</a:t>
            </a:r>
            <a:r>
              <a:rPr lang="en-US" sz="2800" dirty="0" smtClean="0"/>
              <a:t> </a:t>
            </a:r>
            <a:r>
              <a:rPr lang="en-US" sz="2800" dirty="0" err="1" smtClean="0"/>
              <a:t>teknologi</a:t>
            </a:r>
            <a:endParaRPr lang="en-US" sz="2800" dirty="0" smtClean="0"/>
          </a:p>
          <a:p>
            <a:r>
              <a:rPr lang="en-US" sz="2800" dirty="0" err="1" smtClean="0"/>
              <a:t>Mendukung</a:t>
            </a:r>
            <a:r>
              <a:rPr lang="en-US" sz="2800" dirty="0" smtClean="0"/>
              <a:t> </a:t>
            </a:r>
            <a:r>
              <a:rPr lang="en-US" sz="2800" dirty="0" err="1" smtClean="0"/>
              <a:t>penerapan</a:t>
            </a:r>
            <a:r>
              <a:rPr lang="en-US" sz="2800" dirty="0" smtClean="0"/>
              <a:t> </a:t>
            </a:r>
            <a:r>
              <a:rPr lang="en-US" sz="2800" dirty="0" err="1" smtClean="0"/>
              <a:t>praktik</a:t>
            </a:r>
            <a:r>
              <a:rPr lang="en-US" sz="2800" dirty="0" smtClean="0"/>
              <a:t> </a:t>
            </a:r>
            <a:r>
              <a:rPr lang="en-US" sz="2800" dirty="0" err="1" smtClean="0"/>
              <a:t>kedokteran</a:t>
            </a:r>
            <a:r>
              <a:rPr lang="en-US" sz="2800" dirty="0" smtClean="0"/>
              <a:t> </a:t>
            </a:r>
            <a:r>
              <a:rPr lang="en-US" sz="2800" dirty="0" err="1" smtClean="0"/>
              <a:t>klinis</a:t>
            </a:r>
            <a:r>
              <a:rPr lang="en-US" sz="2800" dirty="0" smtClean="0"/>
              <a:t> </a:t>
            </a:r>
            <a:r>
              <a:rPr lang="en-US" sz="2800" dirty="0" err="1" smtClean="0"/>
              <a:t>berbasis</a:t>
            </a:r>
            <a:r>
              <a:rPr lang="en-US" sz="2800" dirty="0" smtClean="0"/>
              <a:t> </a:t>
            </a:r>
            <a:r>
              <a:rPr lang="en-US" sz="2800" dirty="0" err="1" smtClean="0"/>
              <a:t>bukti</a:t>
            </a:r>
            <a:endParaRPr lang="en-US" sz="2800" dirty="0" smtClean="0"/>
          </a:p>
          <a:p>
            <a:r>
              <a:rPr lang="en-US" sz="2800" dirty="0" err="1" smtClean="0"/>
              <a:t>Meningkatkan</a:t>
            </a:r>
            <a:r>
              <a:rPr lang="en-US" sz="2800" dirty="0" smtClean="0"/>
              <a:t> </a:t>
            </a:r>
            <a:r>
              <a:rPr lang="en-US" sz="2800" dirty="0" err="1" smtClean="0"/>
              <a:t>kualitas</a:t>
            </a:r>
            <a:r>
              <a:rPr lang="en-US" sz="2800" dirty="0" smtClean="0"/>
              <a:t> </a:t>
            </a:r>
            <a:r>
              <a:rPr lang="en-US" sz="2800" dirty="0" err="1" smtClean="0"/>
              <a:t>penelitian</a:t>
            </a:r>
            <a:r>
              <a:rPr lang="en-US" sz="2800" dirty="0" smtClean="0"/>
              <a:t> </a:t>
            </a:r>
            <a:r>
              <a:rPr lang="en-US" sz="2800" dirty="0" err="1" smtClean="0"/>
              <a:t>tesis</a:t>
            </a:r>
            <a:r>
              <a:rPr lang="en-US" sz="2800" dirty="0" smtClean="0"/>
              <a:t> </a:t>
            </a:r>
            <a:r>
              <a:rPr lang="en-US" sz="2800" dirty="0" err="1" smtClean="0"/>
              <a:t>mahasiswa</a:t>
            </a:r>
            <a:endParaRPr lang="en-US" sz="2800" dirty="0" smtClean="0"/>
          </a:p>
          <a:p>
            <a:r>
              <a:rPr lang="en-US" sz="2800" dirty="0" err="1" smtClean="0"/>
              <a:t>Meningkatkan</a:t>
            </a:r>
            <a:r>
              <a:rPr lang="en-US" sz="2800" dirty="0" smtClean="0"/>
              <a:t> </a:t>
            </a:r>
            <a:r>
              <a:rPr lang="en-US" sz="2800" dirty="0" err="1" smtClean="0"/>
              <a:t>jumlah</a:t>
            </a:r>
            <a:r>
              <a:rPr lang="en-US" sz="2800" dirty="0" smtClean="0"/>
              <a:t> </a:t>
            </a:r>
            <a:r>
              <a:rPr lang="en-US" sz="2800" dirty="0" err="1" smtClean="0"/>
              <a:t>publikasi</a:t>
            </a:r>
            <a:r>
              <a:rPr lang="en-US" sz="2800" dirty="0" smtClean="0"/>
              <a:t> </a:t>
            </a:r>
            <a:r>
              <a:rPr lang="en-US" sz="2800" dirty="0" err="1" smtClean="0"/>
              <a:t>nasional</a:t>
            </a:r>
            <a:r>
              <a:rPr lang="en-US" sz="2800" dirty="0" smtClean="0"/>
              <a:t> </a:t>
            </a:r>
            <a:r>
              <a:rPr lang="en-US" sz="2800" dirty="0" err="1" smtClean="0"/>
              <a:t>dan</a:t>
            </a:r>
            <a:r>
              <a:rPr lang="en-US" sz="2800" dirty="0" smtClean="0"/>
              <a:t> </a:t>
            </a:r>
            <a:r>
              <a:rPr lang="en-US" sz="2800" dirty="0" err="1" smtClean="0"/>
              <a:t>internasional</a:t>
            </a:r>
            <a:endParaRPr lang="en-US" sz="2800" dirty="0" smtClean="0"/>
          </a:p>
          <a:p>
            <a:r>
              <a:rPr lang="en-US" sz="2800" dirty="0" err="1" smtClean="0"/>
              <a:t>Meningkatkan</a:t>
            </a:r>
            <a:r>
              <a:rPr lang="en-US" sz="2800" dirty="0" smtClean="0"/>
              <a:t> </a:t>
            </a:r>
            <a:r>
              <a:rPr lang="en-US" sz="2800" dirty="0" err="1" smtClean="0"/>
              <a:t>kerja</a:t>
            </a:r>
            <a:r>
              <a:rPr lang="en-US" sz="2800" dirty="0" smtClean="0"/>
              <a:t> </a:t>
            </a:r>
            <a:r>
              <a:rPr lang="en-US" sz="2800" dirty="0" err="1" smtClean="0"/>
              <a:t>sama</a:t>
            </a:r>
            <a:r>
              <a:rPr lang="en-US" sz="2800" dirty="0" smtClean="0"/>
              <a:t> </a:t>
            </a:r>
            <a:r>
              <a:rPr lang="en-US" sz="2800" dirty="0" err="1" smtClean="0"/>
              <a:t>dengan</a:t>
            </a:r>
            <a:r>
              <a:rPr lang="en-US" sz="2800" dirty="0" smtClean="0"/>
              <a:t> </a:t>
            </a:r>
            <a:r>
              <a:rPr lang="en-US" sz="2800" dirty="0" err="1" smtClean="0"/>
              <a:t>semua</a:t>
            </a:r>
            <a:r>
              <a:rPr lang="en-US" sz="2800" dirty="0" smtClean="0"/>
              <a:t> </a:t>
            </a:r>
            <a:r>
              <a:rPr lang="en-US" sz="2800" dirty="0" err="1" smtClean="0"/>
              <a:t>pemangku</a:t>
            </a:r>
            <a:r>
              <a:rPr lang="en-US" sz="2800" dirty="0" smtClean="0"/>
              <a:t> </a:t>
            </a:r>
            <a:r>
              <a:rPr lang="en-US" sz="2800" dirty="0" err="1" smtClean="0"/>
              <a:t>kepentingan</a:t>
            </a:r>
            <a:endParaRPr lang="en-US" sz="2800" dirty="0"/>
          </a:p>
          <a:p>
            <a:r>
              <a:rPr lang="en-US" sz="2800" dirty="0" err="1" smtClean="0"/>
              <a:t>Meningkatkan</a:t>
            </a:r>
            <a:r>
              <a:rPr lang="en-US" sz="2800" dirty="0" smtClean="0"/>
              <a:t> </a:t>
            </a:r>
            <a:r>
              <a:rPr lang="en-US" sz="2800" dirty="0" err="1" smtClean="0"/>
              <a:t>kualitas</a:t>
            </a:r>
            <a:r>
              <a:rPr lang="en-US" sz="2800" dirty="0" smtClean="0"/>
              <a:t> </a:t>
            </a:r>
            <a:r>
              <a:rPr lang="en-US" sz="2800" dirty="0" err="1" smtClean="0"/>
              <a:t>pelayananan</a:t>
            </a:r>
            <a:r>
              <a:rPr lang="en-US" sz="2800" dirty="0"/>
              <a:t> </a:t>
            </a:r>
            <a:r>
              <a:rPr lang="en-US" sz="2800" dirty="0" err="1" smtClean="0"/>
              <a:t>kepada</a:t>
            </a:r>
            <a:r>
              <a:rPr lang="en-US" sz="2800" dirty="0" smtClean="0"/>
              <a:t> </a:t>
            </a:r>
            <a:r>
              <a:rPr lang="en-US" sz="2800" dirty="0" err="1" smtClean="0"/>
              <a:t>mahasiswa</a:t>
            </a:r>
            <a:r>
              <a:rPr lang="en-US" sz="2800" dirty="0" smtClean="0"/>
              <a:t> </a:t>
            </a:r>
            <a:r>
              <a:rPr lang="en-US" sz="2800" dirty="0" err="1" smtClean="0"/>
              <a:t>dan</a:t>
            </a:r>
            <a:r>
              <a:rPr lang="en-US" sz="2800" dirty="0" smtClean="0"/>
              <a:t> </a:t>
            </a:r>
            <a:r>
              <a:rPr lang="en-US" sz="2800" dirty="0" err="1" smtClean="0"/>
              <a:t>dosen</a:t>
            </a:r>
            <a:endParaRPr lang="en-US" sz="2800" dirty="0" smtClean="0"/>
          </a:p>
          <a:p>
            <a:r>
              <a:rPr lang="en-US" sz="2800" dirty="0" err="1" smtClean="0"/>
              <a:t>Memperkuat</a:t>
            </a:r>
            <a:r>
              <a:rPr lang="en-US" sz="2800" dirty="0" smtClean="0"/>
              <a:t> </a:t>
            </a:r>
            <a:r>
              <a:rPr lang="en-US" sz="2800" dirty="0" err="1" smtClean="0"/>
              <a:t>penerapan</a:t>
            </a:r>
            <a:r>
              <a:rPr lang="en-US" sz="2800" dirty="0" smtClean="0"/>
              <a:t> </a:t>
            </a:r>
            <a:r>
              <a:rPr lang="en-US" sz="2800" dirty="0" err="1" smtClean="0"/>
              <a:t>manajemen</a:t>
            </a:r>
            <a:r>
              <a:rPr lang="en-US" sz="2800" dirty="0" smtClean="0"/>
              <a:t> program </a:t>
            </a:r>
            <a:r>
              <a:rPr lang="en-US" sz="2800" dirty="0" err="1" smtClean="0"/>
              <a:t>studi</a:t>
            </a:r>
            <a:r>
              <a:rPr lang="en-US" sz="2800" dirty="0" smtClean="0"/>
              <a:t> yang </a:t>
            </a:r>
            <a:r>
              <a:rPr lang="en-US" sz="2800" dirty="0" err="1" smtClean="0"/>
              <a:t>transparan</a:t>
            </a:r>
            <a:r>
              <a:rPr lang="en-US" sz="2800" dirty="0" smtClean="0"/>
              <a:t>, </a:t>
            </a:r>
            <a:r>
              <a:rPr lang="en-US" sz="2800" dirty="0" err="1" smtClean="0"/>
              <a:t>akuntabel</a:t>
            </a:r>
            <a:r>
              <a:rPr lang="en-US" sz="2800" dirty="0" smtClean="0"/>
              <a:t>, </a:t>
            </a:r>
            <a:r>
              <a:rPr lang="en-US" sz="2800" dirty="0" err="1" smtClean="0"/>
              <a:t>profesional</a:t>
            </a:r>
            <a:endParaRPr lang="en-US" sz="2800" dirty="0" smtClean="0"/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8146863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0"/>
            <a:ext cx="10972800" cy="1143000"/>
          </a:xfrm>
        </p:spPr>
        <p:txBody>
          <a:bodyPr/>
          <a:lstStyle/>
          <a:p>
            <a:pPr algn="l"/>
            <a:r>
              <a:rPr lang="en-US" sz="5400" b="1" dirty="0" err="1" smtClean="0"/>
              <a:t>Tujuan</a:t>
            </a:r>
            <a:endParaRPr lang="en-US" sz="5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7730" y="1416128"/>
            <a:ext cx="11234670" cy="5080540"/>
          </a:xfrm>
          <a:solidFill>
            <a:schemeClr val="bg1"/>
          </a:solidFill>
        </p:spPr>
        <p:txBody>
          <a:bodyPr/>
          <a:lstStyle/>
          <a:p>
            <a:pPr marL="514350" indent="-514350" algn="just">
              <a:buFont typeface="+mj-lt"/>
              <a:buAutoNum type="arabicParenR"/>
            </a:pPr>
            <a:r>
              <a:rPr lang="en-US" sz="2800" dirty="0" err="1"/>
              <a:t>Menjadi</a:t>
            </a:r>
            <a:r>
              <a:rPr lang="en-US" sz="2800" dirty="0"/>
              <a:t> Prodi S2 IK </a:t>
            </a:r>
            <a:r>
              <a:rPr lang="en-US" sz="2800" dirty="0" err="1"/>
              <a:t>Klinik</a:t>
            </a:r>
            <a:r>
              <a:rPr lang="en-US" sz="2800" dirty="0"/>
              <a:t> </a:t>
            </a:r>
            <a:r>
              <a:rPr lang="en-US" sz="2800" dirty="0" err="1"/>
              <a:t>kelas</a:t>
            </a:r>
            <a:r>
              <a:rPr lang="en-US" sz="2800" dirty="0"/>
              <a:t> </a:t>
            </a:r>
            <a:r>
              <a:rPr lang="en-US" sz="2800" dirty="0" err="1"/>
              <a:t>dunia</a:t>
            </a:r>
            <a:r>
              <a:rPr lang="en-US" sz="2800" dirty="0"/>
              <a:t> yang </a:t>
            </a:r>
            <a:r>
              <a:rPr lang="en-US" sz="2800" dirty="0" err="1"/>
              <a:t>berlandaskan</a:t>
            </a:r>
            <a:r>
              <a:rPr lang="en-US" sz="2800" dirty="0"/>
              <a:t> </a:t>
            </a:r>
            <a:r>
              <a:rPr lang="en-US" sz="2800" dirty="0" err="1"/>
              <a:t>profesionalitas</a:t>
            </a:r>
            <a:r>
              <a:rPr lang="en-US" sz="2800" dirty="0"/>
              <a:t>, </a:t>
            </a:r>
            <a:r>
              <a:rPr lang="en-US" sz="2800" dirty="0" err="1"/>
              <a:t>kearifan</a:t>
            </a:r>
            <a:r>
              <a:rPr lang="en-US" sz="2800" dirty="0"/>
              <a:t> </a:t>
            </a:r>
            <a:r>
              <a:rPr lang="en-US" sz="2800" dirty="0" err="1"/>
              <a:t>lokal</a:t>
            </a:r>
            <a:r>
              <a:rPr lang="en-US" sz="2800" dirty="0"/>
              <a:t> </a:t>
            </a:r>
            <a:r>
              <a:rPr lang="en-US" sz="2800" dirty="0" err="1"/>
              <a:t>guna</a:t>
            </a:r>
            <a:r>
              <a:rPr lang="en-US" sz="2800" dirty="0"/>
              <a:t> </a:t>
            </a:r>
            <a:r>
              <a:rPr lang="en-US" sz="2800" dirty="0" err="1"/>
              <a:t>memecahkan</a:t>
            </a:r>
            <a:r>
              <a:rPr lang="en-US" sz="2800" dirty="0"/>
              <a:t> </a:t>
            </a:r>
            <a:r>
              <a:rPr lang="en-US" sz="2800" dirty="0" err="1"/>
              <a:t>masalah</a:t>
            </a:r>
            <a:r>
              <a:rPr lang="en-US" sz="2800" dirty="0"/>
              <a:t> </a:t>
            </a:r>
            <a:r>
              <a:rPr lang="en-US" sz="2800" dirty="0" err="1"/>
              <a:t>lokal</a:t>
            </a:r>
            <a:r>
              <a:rPr lang="en-US" sz="2800" dirty="0"/>
              <a:t>, </a:t>
            </a:r>
            <a:r>
              <a:rPr lang="en-US" sz="2800" dirty="0" err="1"/>
              <a:t>nasional</a:t>
            </a:r>
            <a:r>
              <a:rPr lang="en-US" sz="2800" dirty="0"/>
              <a:t>, </a:t>
            </a:r>
            <a:r>
              <a:rPr lang="en-US" sz="2800" dirty="0" err="1"/>
              <a:t>dan</a:t>
            </a:r>
            <a:r>
              <a:rPr lang="en-US" sz="2800" dirty="0"/>
              <a:t> global</a:t>
            </a:r>
          </a:p>
          <a:p>
            <a:pPr marL="514350" lvl="0" indent="-514350" algn="just">
              <a:buFont typeface="+mj-lt"/>
              <a:buAutoNum type="arabicParenR"/>
            </a:pPr>
            <a:r>
              <a:rPr lang="en-US" sz="2800" dirty="0" err="1"/>
              <a:t>Menjadi</a:t>
            </a:r>
            <a:r>
              <a:rPr lang="en-US" sz="2800" dirty="0"/>
              <a:t> Prodi S2 IK </a:t>
            </a:r>
            <a:r>
              <a:rPr lang="en-US" sz="2800" dirty="0" err="1"/>
              <a:t>Klinik</a:t>
            </a:r>
            <a:r>
              <a:rPr lang="en-US" sz="2800" dirty="0"/>
              <a:t> yang </a:t>
            </a:r>
            <a:r>
              <a:rPr lang="en-US" sz="2800" dirty="0" err="1"/>
              <a:t>mandiri</a:t>
            </a:r>
            <a:r>
              <a:rPr lang="en-US" sz="2800" dirty="0"/>
              <a:t>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dirty="0" err="1"/>
              <a:t>bertata</a:t>
            </a:r>
            <a:r>
              <a:rPr lang="en-US" sz="2800" dirty="0"/>
              <a:t> </a:t>
            </a:r>
            <a:r>
              <a:rPr lang="en-US" sz="2800" dirty="0" err="1"/>
              <a:t>kelola</a:t>
            </a:r>
            <a:r>
              <a:rPr lang="en-US" sz="2800" dirty="0"/>
              <a:t> </a:t>
            </a:r>
            <a:r>
              <a:rPr lang="en-US" sz="2800" dirty="0" err="1"/>
              <a:t>baik</a:t>
            </a:r>
            <a:r>
              <a:rPr lang="en-US" sz="2800" dirty="0"/>
              <a:t> (</a:t>
            </a:r>
            <a:r>
              <a:rPr lang="en-US" sz="2800" i="1" dirty="0"/>
              <a:t>good governance</a:t>
            </a:r>
            <a:r>
              <a:rPr lang="en-US" sz="2800" dirty="0"/>
              <a:t>)</a:t>
            </a:r>
          </a:p>
          <a:p>
            <a:pPr marL="514350" lvl="0" indent="-514350" algn="just">
              <a:buFont typeface="+mj-lt"/>
              <a:buAutoNum type="arabicParenR"/>
            </a:pPr>
            <a:r>
              <a:rPr lang="en-US" sz="2800" dirty="0" err="1"/>
              <a:t>Menjadi</a:t>
            </a:r>
            <a:r>
              <a:rPr lang="en-US" sz="2800" dirty="0"/>
              <a:t> Prodi S2 IK </a:t>
            </a:r>
            <a:r>
              <a:rPr lang="en-US" sz="2800" dirty="0" err="1"/>
              <a:t>Klinik</a:t>
            </a:r>
            <a:r>
              <a:rPr lang="en-US" sz="2800" dirty="0"/>
              <a:t> yang </a:t>
            </a:r>
            <a:r>
              <a:rPr lang="en-US" sz="2800" dirty="0" err="1"/>
              <a:t>mengedepankan</a:t>
            </a:r>
            <a:r>
              <a:rPr lang="en-US" sz="2800" dirty="0"/>
              <a:t> </a:t>
            </a:r>
            <a:r>
              <a:rPr lang="en-US" sz="2800" dirty="0" err="1"/>
              <a:t>pendidikan</a:t>
            </a:r>
            <a:r>
              <a:rPr lang="en-US" sz="2800" dirty="0"/>
              <a:t> </a:t>
            </a:r>
            <a:r>
              <a:rPr lang="en-US" sz="2800" dirty="0" err="1"/>
              <a:t>berbasis</a:t>
            </a:r>
            <a:r>
              <a:rPr lang="en-US" sz="2800" dirty="0"/>
              <a:t> </a:t>
            </a:r>
            <a:r>
              <a:rPr lang="en-US" sz="2800" dirty="0" err="1"/>
              <a:t>bukti</a:t>
            </a:r>
            <a:r>
              <a:rPr lang="en-US" sz="2800" dirty="0"/>
              <a:t> </a:t>
            </a:r>
            <a:r>
              <a:rPr lang="en-US" sz="2800" dirty="0" err="1"/>
              <a:t>kedokteran</a:t>
            </a:r>
            <a:endParaRPr lang="en-US" sz="2800" dirty="0"/>
          </a:p>
          <a:p>
            <a:pPr marL="514350" lvl="0" indent="-514350" algn="just">
              <a:buFont typeface="+mj-lt"/>
              <a:buAutoNum type="arabicParenR"/>
            </a:pPr>
            <a:r>
              <a:rPr lang="en-US" sz="2800" dirty="0" err="1"/>
              <a:t>Menjadi</a:t>
            </a:r>
            <a:r>
              <a:rPr lang="en-US" sz="2800" dirty="0"/>
              <a:t> Prodi S2 IK </a:t>
            </a:r>
            <a:r>
              <a:rPr lang="en-US" sz="2800" dirty="0" err="1"/>
              <a:t>Klinik</a:t>
            </a:r>
            <a:r>
              <a:rPr lang="en-US" sz="2800" dirty="0"/>
              <a:t> yang </a:t>
            </a:r>
            <a:r>
              <a:rPr lang="en-US" sz="2800" dirty="0" err="1"/>
              <a:t>mampu</a:t>
            </a:r>
            <a:r>
              <a:rPr lang="en-US" sz="2800" dirty="0"/>
              <a:t> </a:t>
            </a:r>
            <a:r>
              <a:rPr lang="en-US" sz="2800" dirty="0" err="1"/>
              <a:t>memberi</a:t>
            </a:r>
            <a:r>
              <a:rPr lang="en-US" sz="2800" dirty="0"/>
              <a:t> </a:t>
            </a:r>
            <a:r>
              <a:rPr lang="en-US" sz="2800" dirty="0" err="1"/>
              <a:t>pelayanan</a:t>
            </a:r>
            <a:r>
              <a:rPr lang="en-US" sz="2800" dirty="0"/>
              <a:t>/</a:t>
            </a:r>
            <a:r>
              <a:rPr lang="en-US" sz="2800" dirty="0" err="1"/>
              <a:t>pengabdian</a:t>
            </a:r>
            <a:r>
              <a:rPr lang="en-US" sz="2800" dirty="0"/>
              <a:t> </a:t>
            </a:r>
            <a:r>
              <a:rPr lang="en-US" sz="2800" dirty="0" err="1"/>
              <a:t>pada</a:t>
            </a:r>
            <a:r>
              <a:rPr lang="en-US" sz="2800" dirty="0"/>
              <a:t> </a:t>
            </a:r>
            <a:r>
              <a:rPr lang="en-US" sz="2800" dirty="0" err="1" smtClean="0"/>
              <a:t>masyarakat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8252894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0"/>
            <a:ext cx="10972800" cy="1143000"/>
          </a:xfrm>
        </p:spPr>
        <p:txBody>
          <a:bodyPr/>
          <a:lstStyle/>
          <a:p>
            <a:pPr algn="l"/>
            <a:r>
              <a:rPr lang="en-US" sz="4800" b="1" dirty="0" smtClean="0"/>
              <a:t>Milestones 2018-2022</a:t>
            </a:r>
            <a:endParaRPr lang="en-US" sz="4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608" y="1693514"/>
            <a:ext cx="11221792" cy="4715558"/>
          </a:xfrm>
          <a:solidFill>
            <a:srgbClr val="FFFFFF"/>
          </a:solidFill>
        </p:spPr>
        <p:txBody>
          <a:bodyPr/>
          <a:lstStyle/>
          <a:p>
            <a:r>
              <a:rPr lang="en-US" sz="3200" dirty="0" err="1" smtClean="0"/>
              <a:t>Digitalisasi</a:t>
            </a:r>
            <a:r>
              <a:rPr lang="en-US" sz="3200" dirty="0" smtClean="0"/>
              <a:t> </a:t>
            </a:r>
            <a:r>
              <a:rPr lang="en-US" sz="3200" dirty="0" err="1" smtClean="0"/>
              <a:t>dokumen</a:t>
            </a:r>
            <a:r>
              <a:rPr lang="en-US" sz="3200" dirty="0" smtClean="0"/>
              <a:t> </a:t>
            </a:r>
            <a:r>
              <a:rPr lang="en-US" sz="3200" dirty="0" err="1" smtClean="0"/>
              <a:t>administrasi</a:t>
            </a:r>
            <a:r>
              <a:rPr lang="en-US" sz="3200" dirty="0" smtClean="0"/>
              <a:t> </a:t>
            </a:r>
            <a:r>
              <a:rPr lang="en-US" sz="3200" dirty="0" err="1" smtClean="0"/>
              <a:t>akademik</a:t>
            </a:r>
            <a:endParaRPr lang="en-US" sz="3200" dirty="0"/>
          </a:p>
          <a:p>
            <a:r>
              <a:rPr lang="en-US" sz="3200" dirty="0" err="1" smtClean="0"/>
              <a:t>Memperluas</a:t>
            </a:r>
            <a:r>
              <a:rPr lang="en-US" sz="3200" dirty="0" smtClean="0"/>
              <a:t> </a:t>
            </a:r>
            <a:r>
              <a:rPr lang="en-US" sz="3200" dirty="0" err="1" smtClean="0"/>
              <a:t>keikutsertaan</a:t>
            </a:r>
            <a:r>
              <a:rPr lang="en-US" sz="3200" dirty="0" smtClean="0"/>
              <a:t> PPDS </a:t>
            </a:r>
            <a:r>
              <a:rPr lang="en-US" sz="3200" dirty="0" err="1" smtClean="0"/>
              <a:t>dalam</a:t>
            </a:r>
            <a:r>
              <a:rPr lang="en-US" sz="3200" dirty="0" smtClean="0"/>
              <a:t> program MS-PPDS</a:t>
            </a:r>
          </a:p>
          <a:p>
            <a:r>
              <a:rPr lang="en-US" sz="3200" dirty="0" err="1" smtClean="0"/>
              <a:t>Revitalisasi</a:t>
            </a:r>
            <a:r>
              <a:rPr lang="en-US" sz="3200" dirty="0" smtClean="0"/>
              <a:t> </a:t>
            </a:r>
            <a:r>
              <a:rPr lang="en-US" sz="3200" dirty="0" err="1" smtClean="0"/>
              <a:t>minat-minat</a:t>
            </a:r>
            <a:r>
              <a:rPr lang="en-US" sz="3200" dirty="0" smtClean="0"/>
              <a:t> </a:t>
            </a:r>
            <a:r>
              <a:rPr lang="en-US" sz="3200" dirty="0" err="1" smtClean="0"/>
              <a:t>utama</a:t>
            </a:r>
            <a:r>
              <a:rPr lang="en-US" sz="3200" dirty="0" smtClean="0"/>
              <a:t> </a:t>
            </a:r>
            <a:r>
              <a:rPr lang="en-US" sz="3200" dirty="0" err="1" smtClean="0"/>
              <a:t>selain</a:t>
            </a:r>
            <a:r>
              <a:rPr lang="en-US" sz="3200" dirty="0" smtClean="0"/>
              <a:t> MS-PPDS</a:t>
            </a:r>
          </a:p>
          <a:p>
            <a:r>
              <a:rPr lang="en-US" sz="3200" dirty="0" err="1" smtClean="0"/>
              <a:t>Meningkatkan</a:t>
            </a:r>
            <a:r>
              <a:rPr lang="en-US" sz="3200" dirty="0" smtClean="0"/>
              <a:t> </a:t>
            </a:r>
            <a:r>
              <a:rPr lang="en-US" sz="3200" dirty="0" err="1" smtClean="0"/>
              <a:t>upaya</a:t>
            </a:r>
            <a:r>
              <a:rPr lang="en-US" sz="3200" dirty="0" smtClean="0"/>
              <a:t> </a:t>
            </a:r>
            <a:r>
              <a:rPr lang="en-US" sz="3200" dirty="0" err="1" smtClean="0"/>
              <a:t>internasionalisasi</a:t>
            </a:r>
            <a:r>
              <a:rPr lang="en-US" sz="3200" dirty="0" smtClean="0"/>
              <a:t> program </a:t>
            </a:r>
            <a:r>
              <a:rPr lang="en-US" sz="3200" dirty="0" err="1" smtClean="0"/>
              <a:t>studi</a:t>
            </a:r>
            <a:endParaRPr lang="en-US" sz="3200" dirty="0" smtClean="0"/>
          </a:p>
          <a:p>
            <a:r>
              <a:rPr lang="en-US" sz="3200" dirty="0" err="1" smtClean="0"/>
              <a:t>Memasukkan</a:t>
            </a:r>
            <a:r>
              <a:rPr lang="en-US" sz="3200" dirty="0" smtClean="0"/>
              <a:t> </a:t>
            </a:r>
            <a:r>
              <a:rPr lang="en-US" sz="3200" i="1" dirty="0" smtClean="0"/>
              <a:t>medical entrepreneurship </a:t>
            </a:r>
            <a:r>
              <a:rPr lang="en-US" sz="3200" dirty="0" err="1" smtClean="0"/>
              <a:t>dalam</a:t>
            </a:r>
            <a:r>
              <a:rPr lang="en-US" sz="3200" dirty="0"/>
              <a:t> </a:t>
            </a:r>
            <a:r>
              <a:rPr lang="en-US" sz="3200" dirty="0" err="1" smtClean="0"/>
              <a:t>mata</a:t>
            </a:r>
            <a:r>
              <a:rPr lang="en-US" sz="3200" dirty="0" smtClean="0"/>
              <a:t> </a:t>
            </a:r>
            <a:r>
              <a:rPr lang="en-US" sz="3200" dirty="0" err="1" smtClean="0"/>
              <a:t>kuliah</a:t>
            </a:r>
            <a:endParaRPr lang="en-US" sz="3200" dirty="0" smtClean="0"/>
          </a:p>
          <a:p>
            <a:r>
              <a:rPr lang="en-US" sz="3200" dirty="0" err="1" smtClean="0"/>
              <a:t>Mempertahankan</a:t>
            </a:r>
            <a:r>
              <a:rPr lang="en-US" sz="3200" dirty="0" smtClean="0"/>
              <a:t> </a:t>
            </a:r>
            <a:r>
              <a:rPr lang="en-US" sz="3200" dirty="0" err="1" smtClean="0"/>
              <a:t>akreditasi</a:t>
            </a:r>
            <a:r>
              <a:rPr lang="en-US" sz="3200" dirty="0" smtClean="0"/>
              <a:t> “A” </a:t>
            </a:r>
            <a:r>
              <a:rPr lang="en-US" sz="3200" dirty="0" err="1" smtClean="0"/>
              <a:t>dari</a:t>
            </a:r>
            <a:r>
              <a:rPr lang="en-US" sz="3200" dirty="0" smtClean="0"/>
              <a:t> </a:t>
            </a:r>
            <a:r>
              <a:rPr lang="en-US" sz="3200" dirty="0" err="1" smtClean="0"/>
              <a:t>LAMPTKes</a:t>
            </a:r>
            <a:r>
              <a:rPr lang="en-US" sz="3200" dirty="0" smtClean="0"/>
              <a:t> </a:t>
            </a:r>
          </a:p>
          <a:p>
            <a:endParaRPr lang="en-US" sz="3200" dirty="0" smtClean="0"/>
          </a:p>
          <a:p>
            <a:endParaRPr lang="en-US" sz="3200" dirty="0"/>
          </a:p>
          <a:p>
            <a:endParaRPr lang="en-US" sz="3200" dirty="0" smtClean="0"/>
          </a:p>
          <a:p>
            <a:endParaRPr lang="en-US" sz="3200" dirty="0" smtClean="0"/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9670164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sz="4800" b="1" dirty="0" smtClean="0"/>
              <a:t>Bab 2. </a:t>
            </a:r>
            <a:r>
              <a:rPr lang="en-US" sz="4800" b="1" dirty="0" err="1" smtClean="0"/>
              <a:t>Analisis</a:t>
            </a:r>
            <a:r>
              <a:rPr lang="en-US" sz="4800" b="1" dirty="0" smtClean="0"/>
              <a:t> </a:t>
            </a:r>
            <a:r>
              <a:rPr lang="en-US" sz="4800" b="1" dirty="0" err="1" smtClean="0"/>
              <a:t>Situasi</a:t>
            </a:r>
            <a:r>
              <a:rPr lang="en-US" sz="4800" b="1" dirty="0" smtClean="0"/>
              <a:t> </a:t>
            </a:r>
            <a:endParaRPr lang="en-US" sz="4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Kondisi</a:t>
            </a:r>
            <a:r>
              <a:rPr lang="en-US" dirty="0" smtClean="0"/>
              <a:t> Internal</a:t>
            </a:r>
          </a:p>
          <a:p>
            <a:pPr lvl="1"/>
            <a:r>
              <a:rPr lang="en-US" dirty="0" err="1" smtClean="0"/>
              <a:t>Kekuatan</a:t>
            </a:r>
            <a:endParaRPr lang="en-US" dirty="0"/>
          </a:p>
          <a:p>
            <a:pPr lvl="1"/>
            <a:r>
              <a:rPr lang="en-US" dirty="0" err="1" smtClean="0"/>
              <a:t>Kelemahan</a:t>
            </a:r>
            <a:endParaRPr lang="en-US" dirty="0" smtClean="0"/>
          </a:p>
          <a:p>
            <a:r>
              <a:rPr lang="en-US" dirty="0" err="1" smtClean="0"/>
              <a:t>Kondisi</a:t>
            </a:r>
            <a:r>
              <a:rPr lang="en-US" dirty="0" smtClean="0"/>
              <a:t> </a:t>
            </a:r>
            <a:r>
              <a:rPr lang="en-US" dirty="0" err="1" smtClean="0"/>
              <a:t>Eksternal</a:t>
            </a:r>
            <a:endParaRPr lang="en-US" dirty="0" smtClean="0"/>
          </a:p>
          <a:p>
            <a:pPr lvl="1"/>
            <a:r>
              <a:rPr lang="en-US" dirty="0" err="1" smtClean="0"/>
              <a:t>Peluang</a:t>
            </a:r>
            <a:endParaRPr lang="en-US" dirty="0" smtClean="0"/>
          </a:p>
          <a:p>
            <a:pPr lvl="1"/>
            <a:r>
              <a:rPr lang="en-US" dirty="0" err="1" smtClean="0"/>
              <a:t>Ancaman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52388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21719</TotalTime>
  <Words>934</Words>
  <Application>Microsoft Macintosh PowerPoint</Application>
  <PresentationFormat>Custom</PresentationFormat>
  <Paragraphs>122</Paragraphs>
  <Slides>24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24</vt:i4>
      </vt:variant>
    </vt:vector>
  </HeadingPairs>
  <TitlesOfParts>
    <vt:vector size="26" baseType="lpstr">
      <vt:lpstr>Office Theme</vt:lpstr>
      <vt:lpstr>2_Office Theme</vt:lpstr>
      <vt:lpstr>PowerPoint Presentation</vt:lpstr>
      <vt:lpstr>Bab 1. Kebijakan Umum</vt:lpstr>
      <vt:lpstr>Nilai-nilai dasar</vt:lpstr>
      <vt:lpstr>VISI</vt:lpstr>
      <vt:lpstr>MISI</vt:lpstr>
      <vt:lpstr>Komitmen</vt:lpstr>
      <vt:lpstr>Tujuan</vt:lpstr>
      <vt:lpstr>Milestones 2018-2022</vt:lpstr>
      <vt:lpstr>Bab 2. Analisis Situasi </vt:lpstr>
      <vt:lpstr>Kondisi internal: Kekuatan</vt:lpstr>
      <vt:lpstr>Kondisi internal: Kekuatan</vt:lpstr>
      <vt:lpstr>Kondisi internal: Kelemahan</vt:lpstr>
      <vt:lpstr>Kondisi internal: Kelemahan</vt:lpstr>
      <vt:lpstr>Kondisi Eksternal: Peluang</vt:lpstr>
      <vt:lpstr>…Kondisi Eksternal: Peluang</vt:lpstr>
      <vt:lpstr>Kondisi eksternal: Ancaman</vt:lpstr>
      <vt:lpstr>Bab III. Kebijakan Strategis</vt:lpstr>
      <vt:lpstr>Brainstorming  strategi berbasis analisis SWOT</vt:lpstr>
      <vt:lpstr>Bagaimana mengoptimalkan kekuatan kita?</vt:lpstr>
      <vt:lpstr>Bagaimana mengatasi kelemahan kita?</vt:lpstr>
      <vt:lpstr>Bagaimana mengantisipasi ancaman?</vt:lpstr>
      <vt:lpstr>Bagaimana menangkap peluang dengan baik?</vt:lpstr>
      <vt:lpstr>Perumusan Kebijakan Strategis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Yodi Mahendradhata</dc:creator>
  <cp:lastModifiedBy>jayanti sari</cp:lastModifiedBy>
  <cp:revision>252</cp:revision>
  <dcterms:created xsi:type="dcterms:W3CDTF">2016-10-06T12:46:54Z</dcterms:created>
  <dcterms:modified xsi:type="dcterms:W3CDTF">2018-01-22T05:48:04Z</dcterms:modified>
</cp:coreProperties>
</file>