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3"/>
  </p:notesMasterIdLst>
  <p:sldIdLst>
    <p:sldId id="257" r:id="rId3"/>
    <p:sldId id="398" r:id="rId4"/>
    <p:sldId id="407" r:id="rId5"/>
    <p:sldId id="399" r:id="rId6"/>
    <p:sldId id="400" r:id="rId7"/>
    <p:sldId id="401" r:id="rId8"/>
    <p:sldId id="406" r:id="rId9"/>
    <p:sldId id="402" r:id="rId10"/>
    <p:sldId id="403" r:id="rId11"/>
    <p:sldId id="404" r:id="rId1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/>
              <a:t>PROGRAM STUDI KEDOKTERAN</a:t>
            </a:r>
            <a:endParaRPr lang="en-US" sz="5400" b="1" i="1" dirty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>
                <a:cs typeface="Arial" pitchFamily="34" charset="0"/>
              </a:rPr>
              <a:t>Bab I. </a:t>
            </a:r>
            <a:r>
              <a:rPr lang="en-US" sz="3200" dirty="0" err="1">
                <a:cs typeface="Arial" pitchFamily="34" charset="0"/>
              </a:rPr>
              <a:t>Kebijakan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Umum</a:t>
            </a:r>
            <a:endParaRPr lang="id-ID" sz="3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/>
              <a:t>Milestones 2018-2022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terciptanya</a:t>
            </a:r>
            <a:r>
              <a:rPr lang="en-US" sz="2400" dirty="0"/>
              <a:t> </a:t>
            </a:r>
            <a:r>
              <a:rPr lang="en-US" sz="2400" dirty="0" err="1"/>
              <a:t>Kampus</a:t>
            </a:r>
            <a:r>
              <a:rPr lang="en-US" sz="2400" dirty="0"/>
              <a:t> </a:t>
            </a:r>
            <a:r>
              <a:rPr lang="en-US" sz="2400" dirty="0" err="1"/>
              <a:t>sehat</a:t>
            </a:r>
            <a:r>
              <a:rPr lang="en-US" sz="2400" dirty="0"/>
              <a:t> (</a:t>
            </a:r>
            <a:r>
              <a:rPr lang="en-US" sz="2400" i="1" dirty="0"/>
              <a:t>health promoting campus</a:t>
            </a:r>
            <a:r>
              <a:rPr lang="en-US" sz="2400" dirty="0"/>
              <a:t>) </a:t>
            </a:r>
            <a:endParaRPr lang="id-ID" sz="2400" dirty="0"/>
          </a:p>
          <a:p>
            <a:pPr lvl="0"/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ajar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memanfaatkan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endParaRPr lang="id-ID" sz="2400" dirty="0"/>
          </a:p>
          <a:p>
            <a:pPr lvl="0"/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akademik</a:t>
            </a:r>
            <a:r>
              <a:rPr lang="en-US" sz="2400" dirty="0"/>
              <a:t> yang </a:t>
            </a:r>
            <a:r>
              <a:rPr lang="en-US" sz="2400" dirty="0" err="1"/>
              <a:t>terstandar</a:t>
            </a:r>
            <a:r>
              <a:rPr lang="en-US" sz="2400" dirty="0"/>
              <a:t> </a:t>
            </a:r>
            <a:endParaRPr lang="id-ID" sz="2400" dirty="0"/>
          </a:p>
          <a:p>
            <a:pPr lvl="0"/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kurikulum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yang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lulusan</a:t>
            </a:r>
            <a:r>
              <a:rPr lang="en-US" sz="2400" dirty="0"/>
              <a:t> yang </a:t>
            </a:r>
            <a:r>
              <a:rPr lang="en-US" sz="2400" dirty="0" err="1"/>
              <a:t>berdaya</a:t>
            </a:r>
            <a:r>
              <a:rPr lang="en-US" sz="2400" dirty="0"/>
              <a:t> </a:t>
            </a:r>
            <a:r>
              <a:rPr lang="en-US" sz="2400" dirty="0" err="1"/>
              <a:t>saing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endParaRPr lang="id-ID" sz="2400" dirty="0"/>
          </a:p>
          <a:p>
            <a:pPr lvl="0"/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unit </a:t>
            </a:r>
            <a:r>
              <a:rPr lang="en-US" sz="2400" i="1" dirty="0"/>
              <a:t>social-</a:t>
            </a:r>
            <a:r>
              <a:rPr lang="en-US" sz="2400" i="1" dirty="0" err="1"/>
              <a:t>entrepeneurship</a:t>
            </a:r>
            <a:r>
              <a:rPr lang="en-US" sz="2400" i="1" dirty="0"/>
              <a:t> </a:t>
            </a:r>
            <a:endParaRPr lang="id-ID" sz="2400" dirty="0"/>
          </a:p>
          <a:p>
            <a:pPr lvl="0"/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unggulan</a:t>
            </a:r>
            <a:r>
              <a:rPr lang="en-US" sz="2400" dirty="0"/>
              <a:t> </a:t>
            </a:r>
            <a:endParaRPr lang="id-ID" sz="2400" dirty="0"/>
          </a:p>
          <a:p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kapasitas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akuntabilitas</a:t>
            </a:r>
            <a:r>
              <a:rPr lang="en-US" sz="2400" dirty="0"/>
              <a:t> </a:t>
            </a:r>
            <a:r>
              <a:rPr lang="en-US" sz="2400" dirty="0" err="1"/>
              <a:t>tata</a:t>
            </a:r>
            <a:r>
              <a:rPr lang="en-US" sz="2400" dirty="0"/>
              <a:t> </a:t>
            </a:r>
            <a:r>
              <a:rPr lang="en-US" sz="2400" dirty="0" err="1"/>
              <a:t>kelola</a:t>
            </a:r>
            <a:r>
              <a:rPr lang="en-US" sz="2400" dirty="0"/>
              <a:t> </a:t>
            </a:r>
            <a:r>
              <a:rPr lang="en-US" sz="2400" dirty="0" err="1"/>
              <a:t>penyelenggaraan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endParaRPr lang="en-US" sz="2100" dirty="0"/>
          </a:p>
          <a:p>
            <a:endParaRPr lang="en-US" sz="2100" dirty="0"/>
          </a:p>
          <a:p>
            <a:endParaRPr lang="en-US" sz="2200" i="1" dirty="0"/>
          </a:p>
          <a:p>
            <a:endParaRPr lang="en-US" sz="2200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Bab 1. </a:t>
            </a:r>
            <a:r>
              <a:rPr lang="en-US" sz="4000" dirty="0" err="1"/>
              <a:t>Kebijakan</a:t>
            </a:r>
            <a:r>
              <a:rPr lang="en-US" sz="4000" dirty="0"/>
              <a:t> </a:t>
            </a:r>
            <a:r>
              <a:rPr lang="en-US" sz="4000" dirty="0" err="1"/>
              <a:t>Umum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sz="3600" b="1" dirty="0"/>
              <a:t>Pendahuluan</a:t>
            </a:r>
          </a:p>
          <a:p>
            <a:r>
              <a:rPr lang="fi-FI" sz="3600" b="1" dirty="0"/>
              <a:t>Nilai-nilai dasar</a:t>
            </a:r>
          </a:p>
          <a:p>
            <a:r>
              <a:rPr lang="fi-FI" sz="3600" b="1" dirty="0"/>
              <a:t>Visi </a:t>
            </a:r>
          </a:p>
          <a:p>
            <a:r>
              <a:rPr lang="fi-FI" sz="3600" b="1" dirty="0"/>
              <a:t>Misi</a:t>
            </a:r>
          </a:p>
          <a:p>
            <a:r>
              <a:rPr lang="fi-FI" sz="3600" b="1" dirty="0"/>
              <a:t>Komitmen</a:t>
            </a:r>
          </a:p>
          <a:p>
            <a:r>
              <a:rPr lang="fi-FI" sz="3600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mewujudkan</a:t>
            </a:r>
            <a:r>
              <a:rPr lang="en-US" sz="2400" dirty="0"/>
              <a:t> </a:t>
            </a:r>
            <a:r>
              <a:rPr lang="en-US" sz="2400" dirty="0" err="1" smtClean="0"/>
              <a:t>tujuan</a:t>
            </a:r>
            <a:endParaRPr lang="en-US" sz="2400" dirty="0" smtClean="0"/>
          </a:p>
          <a:p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/>
              <a:t>tantangan</a:t>
            </a:r>
            <a:r>
              <a:rPr lang="en-US" sz="2400" dirty="0"/>
              <a:t> </a:t>
            </a: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200" dirty="0" smtClean="0"/>
              <a:t>era </a:t>
            </a:r>
            <a:r>
              <a:rPr lang="en-US" sz="2200" dirty="0" err="1"/>
              <a:t>globalisasi</a:t>
            </a:r>
            <a:r>
              <a:rPr lang="en-US" sz="2200" dirty="0"/>
              <a:t> </a:t>
            </a:r>
            <a:r>
              <a:rPr lang="en-US" sz="2200" dirty="0" err="1"/>
              <a:t>industri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jasa</a:t>
            </a:r>
            <a:r>
              <a:rPr lang="en-US" sz="2200" dirty="0"/>
              <a:t> </a:t>
            </a:r>
            <a:r>
              <a:rPr lang="en-US" sz="2200" dirty="0" err="1"/>
              <a:t>kesehatan</a:t>
            </a:r>
            <a:r>
              <a:rPr lang="en-US" sz="2200" dirty="0"/>
              <a:t>, </a:t>
            </a:r>
            <a:endParaRPr lang="en-US" sz="2200" dirty="0" smtClean="0"/>
          </a:p>
          <a:p>
            <a:pPr lvl="1">
              <a:spcBef>
                <a:spcPts val="0"/>
              </a:spcBef>
            </a:pPr>
            <a:r>
              <a:rPr lang="en-US" sz="2200" dirty="0" smtClean="0"/>
              <a:t>para </a:t>
            </a:r>
            <a:r>
              <a:rPr lang="en-US" sz="2200" dirty="0" err="1"/>
              <a:t>lulusan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bersaing</a:t>
            </a:r>
            <a:r>
              <a:rPr lang="en-US" sz="2200" dirty="0"/>
              <a:t> di </a:t>
            </a:r>
            <a:r>
              <a:rPr lang="en-US" sz="2200" dirty="0" err="1"/>
              <a:t>tingkat</a:t>
            </a:r>
            <a:r>
              <a:rPr lang="en-US" sz="2200" dirty="0"/>
              <a:t> </a:t>
            </a:r>
            <a:r>
              <a:rPr lang="en-US" sz="2200" dirty="0" err="1"/>
              <a:t>nasional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internasional</a:t>
            </a:r>
            <a:r>
              <a:rPr lang="en-US" sz="2200" dirty="0"/>
              <a:t> </a:t>
            </a:r>
            <a:endParaRPr lang="en-US" sz="2200" dirty="0"/>
          </a:p>
          <a:p>
            <a:pPr lvl="1">
              <a:spcBef>
                <a:spcPts val="0"/>
              </a:spcBef>
            </a:pPr>
            <a:r>
              <a:rPr lang="en-US" sz="2200" dirty="0" err="1" smtClean="0"/>
              <a:t>perubahan</a:t>
            </a:r>
            <a:r>
              <a:rPr lang="en-US" sz="2200" dirty="0" smtClean="0"/>
              <a:t> </a:t>
            </a:r>
            <a:r>
              <a:rPr lang="en-US" sz="2200" dirty="0" err="1"/>
              <a:t>kebijakan</a:t>
            </a:r>
            <a:r>
              <a:rPr lang="en-US" sz="2200" dirty="0"/>
              <a:t> </a:t>
            </a:r>
            <a:r>
              <a:rPr lang="en-US" sz="2200" dirty="0" err="1"/>
              <a:t>nasional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 smtClean="0"/>
              <a:t>kesehatan</a:t>
            </a:r>
            <a:endParaRPr lang="en-US" sz="2200" dirty="0" smtClean="0"/>
          </a:p>
          <a:p>
            <a:pPr lvl="1">
              <a:spcBef>
                <a:spcPts val="0"/>
              </a:spcBef>
            </a:pPr>
            <a:r>
              <a:rPr lang="en-US" sz="2200" dirty="0" err="1" smtClean="0"/>
              <a:t>perubahan</a:t>
            </a:r>
            <a:r>
              <a:rPr lang="en-US" sz="2200" dirty="0" smtClean="0"/>
              <a:t> </a:t>
            </a:r>
            <a:r>
              <a:rPr lang="en-US" sz="2200" dirty="0" err="1" smtClean="0"/>
              <a:t>standar</a:t>
            </a:r>
            <a:r>
              <a:rPr lang="en-US" sz="2200" dirty="0" smtClean="0"/>
              <a:t> </a:t>
            </a:r>
            <a:r>
              <a:rPr lang="en-US" sz="2200" dirty="0" err="1" smtClean="0"/>
              <a:t>pendidikan</a:t>
            </a:r>
            <a:r>
              <a:rPr lang="en-US" sz="2200" dirty="0"/>
              <a:t> </a:t>
            </a:r>
            <a:r>
              <a:rPr lang="en-US" sz="2200" dirty="0" err="1" smtClean="0"/>
              <a:t>dokter</a:t>
            </a:r>
            <a:r>
              <a:rPr lang="en-US" sz="2400" dirty="0"/>
              <a:t>.</a:t>
            </a:r>
            <a:r>
              <a:rPr lang="en-US" dirty="0"/>
              <a:t> </a:t>
            </a:r>
            <a:endParaRPr lang="id-ID" dirty="0"/>
          </a:p>
          <a:p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/>
              <a:t>strategis</a:t>
            </a:r>
            <a:r>
              <a:rPr lang="en-US" sz="2400" dirty="0"/>
              <a:t>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landasan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program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yang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Fakultas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UGM </a:t>
            </a:r>
            <a:endParaRPr lang="en-US" sz="2400" dirty="0" smtClean="0"/>
          </a:p>
          <a:p>
            <a:pPr lvl="1"/>
            <a:r>
              <a:rPr lang="en-US" sz="2200" dirty="0" err="1" smtClean="0"/>
              <a:t>sejajar</a:t>
            </a:r>
            <a:r>
              <a:rPr lang="en-US" sz="2200" dirty="0" smtClean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Fakultas</a:t>
            </a:r>
            <a:r>
              <a:rPr lang="en-US" sz="2200" dirty="0"/>
              <a:t> </a:t>
            </a:r>
            <a:r>
              <a:rPr lang="en-US" sz="2200" dirty="0" err="1"/>
              <a:t>Kedokteran</a:t>
            </a:r>
            <a:r>
              <a:rPr lang="en-US" sz="2200" dirty="0"/>
              <a:t> </a:t>
            </a:r>
            <a:r>
              <a:rPr lang="en-US" sz="2200" dirty="0" err="1"/>
              <a:t>terkemuka</a:t>
            </a:r>
            <a:r>
              <a:rPr lang="en-US" sz="2200" dirty="0"/>
              <a:t> di </a:t>
            </a:r>
            <a:r>
              <a:rPr lang="en-US" sz="2200" dirty="0" err="1"/>
              <a:t>dunia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/>
              <a:t>kesehatan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 Indonesia.</a:t>
            </a:r>
            <a:endParaRPr lang="id-ID" sz="2200" dirty="0"/>
          </a:p>
        </p:txBody>
      </p:sp>
    </p:spTree>
    <p:extLst>
      <p:ext uri="{BB962C8B-B14F-4D97-AF65-F5344CB8AC3E}">
        <p14:creationId xmlns:p14="http://schemas.microsoft.com/office/powerpoint/2010/main" val="136461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/>
              <a:t>Nilai-nilai</a:t>
            </a:r>
            <a:r>
              <a:rPr lang="en-US" sz="4000" b="1" dirty="0"/>
              <a:t> </a:t>
            </a:r>
            <a:r>
              <a:rPr lang="en-US" sz="4000" b="1" dirty="0" err="1"/>
              <a:t>dasar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05232"/>
            <a:ext cx="10972800" cy="4918587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/>
              <a:t>Penyelenggaraan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</a:t>
            </a:r>
            <a:r>
              <a:rPr lang="en-US" sz="3200" dirty="0" err="1"/>
              <a:t>kedokteran</a:t>
            </a:r>
            <a:r>
              <a:rPr lang="en-US" sz="3200" dirty="0"/>
              <a:t> </a:t>
            </a:r>
            <a:r>
              <a:rPr lang="en-US" sz="3200" dirty="0" err="1"/>
              <a:t>berlandaskan</a:t>
            </a:r>
            <a:r>
              <a:rPr lang="en-US" sz="3200" dirty="0"/>
              <a:t> </a:t>
            </a:r>
            <a:endParaRPr lang="id-ID" sz="3200" dirty="0"/>
          </a:p>
          <a:p>
            <a:pPr lvl="1"/>
            <a:r>
              <a:rPr lang="en-US" sz="2700" dirty="0" err="1"/>
              <a:t>Nilai-nilai</a:t>
            </a:r>
            <a:r>
              <a:rPr lang="en-US" sz="2700" dirty="0"/>
              <a:t> Pancasila </a:t>
            </a:r>
            <a:r>
              <a:rPr lang="en-US" sz="2700" dirty="0" err="1"/>
              <a:t>dan</a:t>
            </a:r>
            <a:r>
              <a:rPr lang="en-US" sz="2700" dirty="0"/>
              <a:t> </a:t>
            </a:r>
            <a:r>
              <a:rPr lang="en-US" sz="2700" dirty="0" err="1"/>
              <a:t>Undang-Undang</a:t>
            </a:r>
            <a:r>
              <a:rPr lang="en-US" sz="2700" dirty="0"/>
              <a:t> </a:t>
            </a:r>
            <a:r>
              <a:rPr lang="en-US" sz="2700" dirty="0" err="1"/>
              <a:t>Dasar</a:t>
            </a:r>
            <a:r>
              <a:rPr lang="en-US" sz="2700" dirty="0"/>
              <a:t> Negara </a:t>
            </a:r>
            <a:r>
              <a:rPr lang="en-US" sz="2700" dirty="0" err="1"/>
              <a:t>Republik</a:t>
            </a:r>
            <a:r>
              <a:rPr lang="en-US" sz="2700" dirty="0"/>
              <a:t> Indonesia </a:t>
            </a:r>
            <a:r>
              <a:rPr lang="en-US" sz="2700" dirty="0" err="1"/>
              <a:t>Tahun</a:t>
            </a:r>
            <a:r>
              <a:rPr lang="en-US" sz="2700" dirty="0"/>
              <a:t> 1945 </a:t>
            </a:r>
            <a:endParaRPr lang="en-US" sz="2700" dirty="0" smtClean="0"/>
          </a:p>
          <a:p>
            <a:pPr lvl="2"/>
            <a:r>
              <a:rPr lang="en-US" sz="2200" dirty="0" smtClean="0"/>
              <a:t>yang </a:t>
            </a:r>
            <a:r>
              <a:rPr lang="en-US" sz="2200" dirty="0" err="1"/>
              <a:t>meliputi</a:t>
            </a:r>
            <a:r>
              <a:rPr lang="en-US" sz="2200" dirty="0"/>
              <a:t> </a:t>
            </a:r>
            <a:r>
              <a:rPr lang="en-US" sz="2200" dirty="0" err="1"/>
              <a:t>ketuhanan</a:t>
            </a:r>
            <a:r>
              <a:rPr lang="en-US" sz="2200" dirty="0"/>
              <a:t>, </a:t>
            </a:r>
            <a:r>
              <a:rPr lang="en-US" sz="2200" dirty="0" err="1"/>
              <a:t>kemanusiaan</a:t>
            </a:r>
            <a:r>
              <a:rPr lang="en-US" sz="2200" dirty="0"/>
              <a:t>, </a:t>
            </a:r>
            <a:r>
              <a:rPr lang="en-US" sz="2200" dirty="0" err="1"/>
              <a:t>persatuan</a:t>
            </a:r>
            <a:r>
              <a:rPr lang="en-US" sz="2200" dirty="0"/>
              <a:t>, </a:t>
            </a:r>
            <a:r>
              <a:rPr lang="en-US" sz="2200" dirty="0" err="1"/>
              <a:t>kerakyatan</a:t>
            </a:r>
            <a:r>
              <a:rPr lang="en-US" sz="2200" dirty="0"/>
              <a:t>, </a:t>
            </a:r>
            <a:r>
              <a:rPr lang="en-US" sz="2200" dirty="0" err="1"/>
              <a:t>keadilan</a:t>
            </a:r>
            <a:endParaRPr lang="id-ID" sz="2200" dirty="0"/>
          </a:p>
          <a:p>
            <a:pPr lvl="1"/>
            <a:r>
              <a:rPr lang="en-US" sz="2700" dirty="0" err="1"/>
              <a:t>Nilai-nilai</a:t>
            </a:r>
            <a:r>
              <a:rPr lang="en-US" sz="2700" dirty="0"/>
              <a:t> </a:t>
            </a:r>
            <a:r>
              <a:rPr lang="en-US" sz="2700" dirty="0" err="1"/>
              <a:t>integritas</a:t>
            </a:r>
            <a:r>
              <a:rPr lang="en-US" sz="2700" dirty="0"/>
              <a:t> </a:t>
            </a:r>
            <a:r>
              <a:rPr lang="en-US" sz="2700" dirty="0" err="1"/>
              <a:t>akademik</a:t>
            </a:r>
            <a:r>
              <a:rPr lang="en-US" sz="2700" dirty="0"/>
              <a:t> </a:t>
            </a:r>
            <a:endParaRPr lang="en-US" sz="2700" dirty="0" smtClean="0"/>
          </a:p>
          <a:p>
            <a:pPr lvl="2"/>
            <a:r>
              <a:rPr lang="en-US" sz="2200" dirty="0" smtClean="0"/>
              <a:t>yang </a:t>
            </a:r>
            <a:r>
              <a:rPr lang="en-US" sz="2200" dirty="0" err="1"/>
              <a:t>meliputi</a:t>
            </a:r>
            <a:r>
              <a:rPr lang="en-US" sz="2200" dirty="0"/>
              <a:t> </a:t>
            </a:r>
            <a:r>
              <a:rPr lang="en-US" sz="2200" dirty="0" err="1"/>
              <a:t>kejujuran</a:t>
            </a:r>
            <a:r>
              <a:rPr lang="en-US" sz="2200" dirty="0"/>
              <a:t> (</a:t>
            </a:r>
            <a:r>
              <a:rPr lang="en-US" sz="2200" i="1" dirty="0"/>
              <a:t>honesty</a:t>
            </a:r>
            <a:r>
              <a:rPr lang="en-US" sz="2200" dirty="0"/>
              <a:t>), </a:t>
            </a:r>
            <a:r>
              <a:rPr lang="en-US" sz="2200" dirty="0" err="1"/>
              <a:t>kepercayaan</a:t>
            </a:r>
            <a:r>
              <a:rPr lang="en-US" sz="2200" dirty="0"/>
              <a:t> (</a:t>
            </a:r>
            <a:r>
              <a:rPr lang="en-US" sz="2200" i="1" dirty="0"/>
              <a:t>trust</a:t>
            </a:r>
            <a:r>
              <a:rPr lang="en-US" sz="2200" dirty="0"/>
              <a:t>), </a:t>
            </a:r>
            <a:r>
              <a:rPr lang="en-US" sz="2200" dirty="0" err="1"/>
              <a:t>keadilan</a:t>
            </a:r>
            <a:r>
              <a:rPr lang="en-US" sz="2200" dirty="0"/>
              <a:t> (</a:t>
            </a:r>
            <a:r>
              <a:rPr lang="en-US" sz="2200" i="1" dirty="0"/>
              <a:t>fairness</a:t>
            </a:r>
            <a:r>
              <a:rPr lang="en-US" sz="2200" dirty="0"/>
              <a:t>), </a:t>
            </a:r>
            <a:r>
              <a:rPr lang="en-US" sz="2200" dirty="0" err="1"/>
              <a:t>penghargaan</a:t>
            </a:r>
            <a:r>
              <a:rPr lang="en-US" sz="2200" dirty="0"/>
              <a:t> (</a:t>
            </a:r>
            <a:r>
              <a:rPr lang="en-US" sz="2200" i="1" dirty="0"/>
              <a:t>respect</a:t>
            </a:r>
            <a:r>
              <a:rPr lang="en-US" sz="2200" dirty="0"/>
              <a:t>)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tanggung</a:t>
            </a:r>
            <a:r>
              <a:rPr lang="en-US" sz="2200" dirty="0"/>
              <a:t> </a:t>
            </a:r>
            <a:r>
              <a:rPr lang="en-US" sz="2200" dirty="0" err="1"/>
              <a:t>jawab</a:t>
            </a:r>
            <a:r>
              <a:rPr lang="en-US" sz="2200" dirty="0"/>
              <a:t> (</a:t>
            </a:r>
            <a:r>
              <a:rPr lang="en-US" sz="2200" i="1" dirty="0"/>
              <a:t>responsibility</a:t>
            </a:r>
            <a:r>
              <a:rPr lang="en-US" sz="2200" dirty="0"/>
              <a:t>).</a:t>
            </a:r>
            <a:endParaRPr lang="id-ID" sz="2200" dirty="0"/>
          </a:p>
          <a:p>
            <a:pPr lvl="1"/>
            <a:r>
              <a:rPr lang="en-US" sz="2700" dirty="0" err="1"/>
              <a:t>Sistem</a:t>
            </a:r>
            <a:r>
              <a:rPr lang="en-US" sz="2700" dirty="0"/>
              <a:t> </a:t>
            </a:r>
            <a:r>
              <a:rPr lang="en-US" sz="2700" dirty="0" err="1"/>
              <a:t>pembelajaran</a:t>
            </a:r>
            <a:r>
              <a:rPr lang="en-US" sz="2700" dirty="0"/>
              <a:t> yang </a:t>
            </a:r>
            <a:r>
              <a:rPr lang="en-US" sz="2700" dirty="0" err="1"/>
              <a:t>kreatif</a:t>
            </a:r>
            <a:r>
              <a:rPr lang="en-US" sz="2700" dirty="0"/>
              <a:t> </a:t>
            </a:r>
            <a:r>
              <a:rPr lang="en-US" sz="2700" dirty="0" err="1"/>
              <a:t>dan</a:t>
            </a:r>
            <a:r>
              <a:rPr lang="en-US" sz="2700" dirty="0"/>
              <a:t> </a:t>
            </a:r>
            <a:r>
              <a:rPr lang="en-US" sz="2700" dirty="0" err="1"/>
              <a:t>inovatif</a:t>
            </a:r>
            <a:r>
              <a:rPr lang="en-US" sz="2700" dirty="0"/>
              <a:t> </a:t>
            </a:r>
            <a:endParaRPr lang="en-US" sz="2700" dirty="0" smtClean="0"/>
          </a:p>
          <a:p>
            <a:pPr lvl="2"/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/>
              <a:t>mengintegrasikan</a:t>
            </a:r>
            <a:r>
              <a:rPr lang="en-US" sz="2200" dirty="0"/>
              <a:t> </a:t>
            </a:r>
            <a:r>
              <a:rPr lang="en-US" sz="2200" dirty="0" err="1"/>
              <a:t>ilmu</a:t>
            </a:r>
            <a:r>
              <a:rPr lang="en-US" sz="2200" dirty="0"/>
              <a:t> </a:t>
            </a:r>
            <a:r>
              <a:rPr lang="en-US" sz="2200" dirty="0" err="1"/>
              <a:t>kedokteran</a:t>
            </a:r>
            <a:r>
              <a:rPr lang="en-US" sz="2200" dirty="0"/>
              <a:t> </a:t>
            </a:r>
            <a:r>
              <a:rPr lang="en-US" sz="2200" dirty="0" err="1"/>
              <a:t>mutakhir</a:t>
            </a:r>
            <a:r>
              <a:rPr lang="en-US" sz="2200" dirty="0"/>
              <a:t> yang </a:t>
            </a:r>
            <a:r>
              <a:rPr lang="en-US" sz="2200" dirty="0" err="1"/>
              <a:t>mengacu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Standar</a:t>
            </a:r>
            <a:r>
              <a:rPr lang="en-US" sz="2200" dirty="0"/>
              <a:t> Nasional </a:t>
            </a:r>
            <a:r>
              <a:rPr lang="en-US" sz="2200" dirty="0" err="1"/>
              <a:t>Pendidikan</a:t>
            </a:r>
            <a:r>
              <a:rPr lang="en-US" sz="2200" dirty="0"/>
              <a:t> Tinggi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semangat</a:t>
            </a:r>
            <a:r>
              <a:rPr lang="en-US" sz="2200" dirty="0"/>
              <a:t> </a:t>
            </a:r>
            <a:r>
              <a:rPr lang="en-US" sz="2200" dirty="0" err="1"/>
              <a:t>kolaborasi</a:t>
            </a:r>
            <a:r>
              <a:rPr lang="en-US" sz="2200" dirty="0"/>
              <a:t> </a:t>
            </a:r>
            <a:r>
              <a:rPr lang="en-US" sz="2200" dirty="0" err="1"/>
              <a:t>multiprofesi</a:t>
            </a:r>
            <a:r>
              <a:rPr lang="en-US" sz="2200" dirty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Program </a:t>
            </a:r>
            <a:r>
              <a:rPr lang="en-US" sz="3200" dirty="0" err="1">
                <a:solidFill>
                  <a:schemeClr val="tx1"/>
                </a:solidFill>
              </a:rPr>
              <a:t>Studi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Kedokteran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nasional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berstandar</a:t>
            </a:r>
            <a:r>
              <a:rPr lang="en-US" sz="3200" dirty="0">
                <a:solidFill>
                  <a:schemeClr val="tx1"/>
                </a:solidFill>
              </a:rPr>
              <a:t> global yang </a:t>
            </a:r>
            <a:r>
              <a:rPr lang="en-US" sz="3200" dirty="0" err="1">
                <a:solidFill>
                  <a:schemeClr val="tx1"/>
                </a:solidFill>
              </a:rPr>
              <a:t>inovatif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unggul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serta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mengabdi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kepentingan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bangsa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kemanusiaan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dukungan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sumber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manusia</a:t>
            </a:r>
            <a:r>
              <a:rPr lang="en-US" sz="3200" dirty="0">
                <a:solidFill>
                  <a:schemeClr val="tx1"/>
                </a:solidFill>
              </a:rPr>
              <a:t> yang professional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berintegritas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dijiwai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nilai-nilai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budaya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bangsa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berdasarkan</a:t>
            </a:r>
            <a:r>
              <a:rPr lang="en-US" sz="3200" dirty="0">
                <a:solidFill>
                  <a:schemeClr val="tx1"/>
                </a:solidFill>
              </a:rPr>
              <a:t> Pancasila</a:t>
            </a:r>
            <a:endParaRPr lang="id-ID" sz="3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sz="4000" b="1" dirty="0" err="1"/>
              <a:t>Visi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3"/>
            <a:ext cx="9902952" cy="695456"/>
          </a:xfrm>
        </p:spPr>
        <p:txBody>
          <a:bodyPr/>
          <a:lstStyle/>
          <a:p>
            <a:r>
              <a:rPr lang="en-US" sz="4000" b="1" dirty="0" err="1"/>
              <a:t>Misi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325881"/>
            <a:ext cx="9996580" cy="4626863"/>
          </a:xfrm>
          <a:solidFill>
            <a:schemeClr val="bg1"/>
          </a:solidFill>
        </p:spPr>
        <p:txBody>
          <a:bodyPr/>
          <a:lstStyle/>
          <a:p>
            <a:pPr marL="514350" lvl="0" indent="-514350" algn="l"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Melaksanakan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pendidikan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kedokteran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berbasis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kompetensi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sesuai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dengan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Standar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Kompetensi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Dokter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Indonesia (SKDI) yang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mengacu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pada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tujuan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pendidikan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 UGM</a:t>
            </a:r>
            <a:endParaRPr lang="id-ID" sz="2800" dirty="0">
              <a:solidFill>
                <a:schemeClr val="tx1"/>
              </a:solidFill>
              <a:effectLst>
                <a:outerShdw sx="0" sy="0">
                  <a:srgbClr val="000000"/>
                </a:outerShdw>
              </a:effectLst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Mengembangkan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program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pendidikan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dokter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lulusannya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dapat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bersaing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di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tingkat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internasional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endParaRPr lang="id-ID" sz="2800" dirty="0">
              <a:solidFill>
                <a:schemeClr val="tx1"/>
              </a:solidFill>
              <a:effectLst>
                <a:outerShdw sx="0" sy="0">
                  <a:srgbClr val="000000"/>
                </a:outerShdw>
              </a:effectLst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Menerapkan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atmosfer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pendidikan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memiliki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integritas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akademik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disiplin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santun</a:t>
            </a:r>
            <a:endParaRPr lang="id-ID" sz="2800" dirty="0">
              <a:solidFill>
                <a:schemeClr val="tx1"/>
              </a:solidFill>
              <a:effectLst>
                <a:outerShdw sx="0" sy="0">
                  <a:srgbClr val="000000"/>
                </a:outerShdw>
              </a:effectLst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Menerapkan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mengembangkan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konsep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kedokteran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keluarga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serta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kolaborasi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multiprofesi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kurikulum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pendidikan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endParaRPr lang="id-ID" sz="2800" dirty="0">
              <a:solidFill>
                <a:schemeClr val="tx1"/>
              </a:solidFill>
              <a:effectLst>
                <a:outerShdw sx="0" sy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3"/>
            <a:ext cx="9902952" cy="695456"/>
          </a:xfrm>
        </p:spPr>
        <p:txBody>
          <a:bodyPr/>
          <a:lstStyle/>
          <a:p>
            <a:r>
              <a:rPr lang="en-US" sz="4000" b="1" dirty="0" err="1"/>
              <a:t>Misi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042138"/>
            <a:ext cx="10664092" cy="5136989"/>
          </a:xfrm>
          <a:solidFill>
            <a:schemeClr val="bg1"/>
          </a:solidFill>
        </p:spPr>
        <p:txBody>
          <a:bodyPr/>
          <a:lstStyle/>
          <a:p>
            <a:pPr marL="514350" lvl="0" indent="-514350" algn="l">
              <a:buFont typeface="+mj-lt"/>
              <a:buAutoNum type="arabicPeriod" startAt="5"/>
            </a:pP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Mengembangkan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media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pembelajaran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inovatif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dengan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memanfaatkan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kemajuan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IT</a:t>
            </a:r>
          </a:p>
          <a:p>
            <a:pPr marL="514350" lvl="0" indent="-514350" algn="l">
              <a:buFont typeface="+mj-lt"/>
              <a:buAutoNum type="arabicPeriod" startAt="5"/>
            </a:pP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Melaksanakan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penelitian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unggul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inovatif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bermanfaat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untuk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berperan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serta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memajukan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kesehatan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masyarakat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 </a:t>
            </a:r>
            <a:endParaRPr lang="id-ID" sz="2800" dirty="0">
              <a:solidFill>
                <a:schemeClr val="tx1"/>
              </a:solidFill>
              <a:effectLst>
                <a:outerShdw sx="0" sy="0">
                  <a:srgbClr val="000000"/>
                </a:outerShdw>
              </a:effectLst>
            </a:endParaRPr>
          </a:p>
          <a:p>
            <a:pPr marL="514350" lvl="0" indent="-514350" algn="l">
              <a:buFont typeface="+mj-lt"/>
              <a:buAutoNum type="arabicPeriod" startAt="5"/>
            </a:pP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Melaksanakan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pengabdian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dan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pelayanan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pada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masyarakat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bermanfaat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untuk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memajukan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kesehatan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masyarakat</a:t>
            </a:r>
            <a:r>
              <a:rPr lang="en-US" sz="2800" dirty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 </a:t>
            </a:r>
            <a:endParaRPr lang="id-ID" sz="2800" dirty="0">
              <a:solidFill>
                <a:schemeClr val="tx1"/>
              </a:solidFill>
              <a:effectLst>
                <a:outerShdw sx="0" sy="0">
                  <a:srgbClr val="000000"/>
                </a:outerShdw>
              </a:effectLst>
            </a:endParaRPr>
          </a:p>
          <a:p>
            <a:pPr marL="514350" indent="-514350" algn="l">
              <a:buFont typeface="+mj-lt"/>
              <a:buAutoNum type="arabicPeriod" startAt="5"/>
            </a:pPr>
            <a:r>
              <a:rPr lang="en-US" sz="2800" dirty="0" err="1">
                <a:solidFill>
                  <a:schemeClr val="tx1"/>
                </a:solidFill>
              </a:rPr>
              <a:t>Menggalang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kerjasama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institusi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relevan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baik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maupun</a:t>
            </a:r>
            <a:r>
              <a:rPr lang="en-US" sz="2800" dirty="0">
                <a:solidFill>
                  <a:schemeClr val="tx1"/>
                </a:solidFill>
              </a:rPr>
              <a:t> di </a:t>
            </a:r>
            <a:r>
              <a:rPr lang="en-US" sz="2800" dirty="0" err="1">
                <a:solidFill>
                  <a:schemeClr val="tx1"/>
                </a:solidFill>
              </a:rPr>
              <a:t>luar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negeri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marL="514350" indent="-514350" algn="l">
              <a:buFont typeface="+mj-lt"/>
              <a:buAutoNum type="arabicPeriod" startAt="5"/>
            </a:pPr>
            <a:r>
              <a:rPr lang="en-US" sz="2800" dirty="0" err="1">
                <a:solidFill>
                  <a:schemeClr val="tx1"/>
                </a:solidFill>
              </a:rPr>
              <a:t>Mengembangkan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kemandirian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penerimaan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mahasiswa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baru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93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32104"/>
          </a:xfrm>
        </p:spPr>
        <p:txBody>
          <a:bodyPr/>
          <a:lstStyle/>
          <a:p>
            <a:r>
              <a:rPr lang="en-US" sz="4000" b="1" dirty="0" err="1"/>
              <a:t>Komitmen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832104"/>
            <a:ext cx="11732653" cy="529405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000" dirty="0" err="1"/>
              <a:t>Menerapkan</a:t>
            </a:r>
            <a:r>
              <a:rPr lang="en-US" sz="2000" dirty="0"/>
              <a:t> </a:t>
            </a:r>
            <a:r>
              <a:rPr lang="en-US" sz="2000" dirty="0" err="1"/>
              <a:t>keilmuan</a:t>
            </a:r>
            <a:r>
              <a:rPr lang="en-US" sz="2000" dirty="0"/>
              <a:t> </a:t>
            </a:r>
            <a:r>
              <a:rPr lang="en-US" sz="2000" dirty="0" err="1"/>
              <a:t>berbasis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pengambilan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manajerial</a:t>
            </a:r>
            <a:endParaRPr lang="id-ID" sz="2000" dirty="0"/>
          </a:p>
          <a:p>
            <a:pPr lvl="0"/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i="1" dirty="0"/>
              <a:t>health promoting institution</a:t>
            </a:r>
            <a:r>
              <a:rPr lang="en-US" sz="2000" dirty="0"/>
              <a:t> </a:t>
            </a:r>
            <a:endParaRPr lang="id-ID" sz="2000" dirty="0"/>
          </a:p>
          <a:p>
            <a:pPr lvl="0"/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program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kedokteran</a:t>
            </a:r>
            <a:r>
              <a:rPr lang="en-US" sz="2000" dirty="0"/>
              <a:t> yang </a:t>
            </a:r>
            <a:r>
              <a:rPr lang="en-US" sz="2000" dirty="0" err="1"/>
              <a:t>berintegritas</a:t>
            </a:r>
            <a:r>
              <a:rPr lang="en-US" sz="2000" dirty="0"/>
              <a:t>, </a:t>
            </a:r>
            <a:r>
              <a:rPr lang="en-US" sz="2000" dirty="0" err="1"/>
              <a:t>transparan</a:t>
            </a:r>
            <a:r>
              <a:rPr lang="en-US" sz="2000" dirty="0"/>
              <a:t>, </a:t>
            </a:r>
            <a:r>
              <a:rPr lang="en-US" sz="2000" dirty="0" err="1"/>
              <a:t>akuntabel</a:t>
            </a:r>
            <a:r>
              <a:rPr lang="en-US" sz="2000" dirty="0"/>
              <a:t>, </a:t>
            </a:r>
            <a:r>
              <a:rPr lang="en-US" sz="2000" dirty="0" err="1"/>
              <a:t>kredibel</a:t>
            </a:r>
            <a:r>
              <a:rPr lang="en-US" sz="2000" dirty="0"/>
              <a:t>, </a:t>
            </a:r>
            <a:r>
              <a:rPr lang="en-US" sz="2000" dirty="0" err="1"/>
              <a:t>efisien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adil</a:t>
            </a:r>
            <a:endParaRPr lang="id-ID" sz="2000" dirty="0"/>
          </a:p>
          <a:p>
            <a:pPr lvl="0"/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kemitraan</a:t>
            </a:r>
            <a:r>
              <a:rPr lang="en-US" sz="2000" dirty="0"/>
              <a:t> yang </a:t>
            </a:r>
            <a:r>
              <a:rPr lang="en-US" sz="2000" dirty="0" err="1"/>
              <a:t>saling</a:t>
            </a:r>
            <a:r>
              <a:rPr lang="en-US" sz="2000" dirty="0"/>
              <a:t> </a:t>
            </a:r>
            <a:r>
              <a:rPr lang="en-US" sz="2000" dirty="0" err="1"/>
              <a:t>menguntungkan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wahana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pemangku</a:t>
            </a:r>
            <a:r>
              <a:rPr lang="en-US" sz="2000" dirty="0"/>
              <a:t> </a:t>
            </a:r>
            <a:r>
              <a:rPr lang="en-US" sz="2000" dirty="0" err="1"/>
              <a:t>kepentingan</a:t>
            </a:r>
            <a:endParaRPr lang="id-ID" sz="2000" dirty="0"/>
          </a:p>
          <a:p>
            <a:pPr lvl="0"/>
            <a:r>
              <a:rPr lang="en-US" sz="2000" dirty="0" err="1"/>
              <a:t>Mengutamakan</a:t>
            </a:r>
            <a:r>
              <a:rPr lang="en-US" sz="2000" dirty="0"/>
              <a:t> </a:t>
            </a:r>
            <a:r>
              <a:rPr lang="en-US" sz="2000" dirty="0" err="1"/>
              <a:t>prinsip</a:t>
            </a:r>
            <a:r>
              <a:rPr lang="en-US" sz="2000" dirty="0"/>
              <a:t> </a:t>
            </a:r>
            <a:r>
              <a:rPr lang="en-US" sz="2000" dirty="0" err="1"/>
              <a:t>etika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profesionalisme</a:t>
            </a:r>
            <a:r>
              <a:rPr lang="en-US" sz="2000" dirty="0"/>
              <a:t> </a:t>
            </a:r>
            <a:r>
              <a:rPr lang="en-US" sz="2000" dirty="0" err="1"/>
              <a:t>sivitas</a:t>
            </a:r>
            <a:r>
              <a:rPr lang="en-US" sz="2000" dirty="0"/>
              <a:t> </a:t>
            </a:r>
            <a:r>
              <a:rPr lang="en-US" sz="2000" dirty="0" err="1"/>
              <a:t>akademika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hospitalia</a:t>
            </a:r>
            <a:r>
              <a:rPr lang="en-US" sz="2000" dirty="0"/>
              <a:t> yang </a:t>
            </a:r>
            <a:r>
              <a:rPr lang="en-US" sz="2000" dirty="0" err="1"/>
              <a:t>dilandasi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kepemimpinan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semangat</a:t>
            </a:r>
            <a:r>
              <a:rPr lang="en-US" sz="2000" dirty="0"/>
              <a:t> </a:t>
            </a:r>
            <a:r>
              <a:rPr lang="en-US" sz="2000" dirty="0" err="1"/>
              <a:t>kolaborasi</a:t>
            </a:r>
            <a:r>
              <a:rPr lang="en-US" sz="2000" dirty="0"/>
              <a:t> </a:t>
            </a:r>
            <a:r>
              <a:rPr lang="en-US" sz="2000" dirty="0" err="1"/>
              <a:t>multiprofesi</a:t>
            </a:r>
            <a:endParaRPr lang="id-ID" sz="2000" dirty="0"/>
          </a:p>
          <a:p>
            <a:pPr lvl="0"/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adaptasi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perbaikan</a:t>
            </a:r>
            <a:r>
              <a:rPr lang="en-US" sz="2000" dirty="0"/>
              <a:t> </a:t>
            </a:r>
            <a:r>
              <a:rPr lang="en-US" sz="2000" dirty="0" err="1"/>
              <a:t>mutu</a:t>
            </a:r>
            <a:r>
              <a:rPr lang="en-US" sz="2000" dirty="0"/>
              <a:t> </a:t>
            </a:r>
            <a:r>
              <a:rPr lang="en-US" sz="2000" dirty="0" err="1"/>
              <a:t>berkelanjutan</a:t>
            </a:r>
            <a:endParaRPr lang="id-ID" sz="2000" dirty="0"/>
          </a:p>
          <a:p>
            <a:pPr lvl="0"/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kontribusi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menjawab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di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r>
              <a:rPr lang="en-US" sz="2000" dirty="0"/>
              <a:t>.</a:t>
            </a:r>
            <a:endParaRPr lang="id-ID" sz="2000" dirty="0"/>
          </a:p>
          <a:p>
            <a:r>
              <a:rPr lang="en-US" sz="2000" dirty="0" err="1"/>
              <a:t>Memanfaatkan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optimal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mendukung</a:t>
            </a:r>
            <a:r>
              <a:rPr lang="en-US" sz="2000" dirty="0"/>
              <a:t> </a:t>
            </a:r>
            <a:r>
              <a:rPr lang="en-US" sz="2000" dirty="0" err="1"/>
              <a:t>Tridharma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Menyelenggarakan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yang </a:t>
            </a:r>
            <a:r>
              <a:rPr lang="en-US" sz="2800" dirty="0" err="1"/>
              <a:t>berkualitas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rangka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lulusan</a:t>
            </a:r>
            <a:r>
              <a:rPr lang="en-US" sz="2800" dirty="0"/>
              <a:t> yang </a:t>
            </a:r>
            <a:r>
              <a:rPr lang="en-US" sz="2800" dirty="0" err="1"/>
              <a:t>unggul</a:t>
            </a:r>
            <a:r>
              <a:rPr lang="en-US" sz="2800" dirty="0"/>
              <a:t>, </a:t>
            </a:r>
            <a:r>
              <a:rPr lang="en-US" sz="2800" dirty="0" err="1"/>
              <a:t>kompeten</a:t>
            </a:r>
            <a:r>
              <a:rPr lang="en-US" sz="2800" dirty="0"/>
              <a:t>, professional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berintegritas</a:t>
            </a:r>
            <a:endParaRPr lang="id-ID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perencanaan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pengelolaan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aset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yang </a:t>
            </a:r>
            <a:r>
              <a:rPr lang="en-US" sz="2800" dirty="0" err="1"/>
              <a:t>berlaku</a:t>
            </a:r>
            <a:endParaRPr lang="id-ID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yang </a:t>
            </a:r>
            <a:r>
              <a:rPr lang="en-US" sz="2800" dirty="0" err="1"/>
              <a:t>efektif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efisien</a:t>
            </a:r>
            <a:endParaRPr lang="id-ID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dosen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mahasiswa</a:t>
            </a:r>
            <a:endParaRPr lang="id-ID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18509</TotalTime>
  <Words>501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Pendahuluan</vt:lpstr>
      <vt:lpstr>Nilai-nilai dasar</vt:lpstr>
      <vt:lpstr>Visi</vt:lpstr>
      <vt:lpstr>Misi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denny agustiningsih</cp:lastModifiedBy>
  <cp:revision>167</cp:revision>
  <cp:lastPrinted>2017-11-12T20:46:32Z</cp:lastPrinted>
  <dcterms:created xsi:type="dcterms:W3CDTF">2016-10-06T12:46:54Z</dcterms:created>
  <dcterms:modified xsi:type="dcterms:W3CDTF">2017-11-14T12:24:36Z</dcterms:modified>
</cp:coreProperties>
</file>