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1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pPr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id-ID" dirty="0" smtClean="0"/>
              <a:t>PROGRAM STUDI ILMU KEPERAWATAN </a:t>
            </a:r>
            <a:br>
              <a:rPr lang="en-US" altLang="id-ID" dirty="0" smtClean="0"/>
            </a:br>
            <a:r>
              <a:rPr lang="en-US" altLang="id-ID" dirty="0" smtClean="0"/>
              <a:t>FKKMK UGM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1: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8" y="1118867"/>
          <a:ext cx="10515604" cy="50908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515"/>
                <a:gridCol w="455612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21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3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Meningkatkan kualitas pendidikan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400" u="none" strike="noStrike" dirty="0">
                          <a:effectLst/>
                        </a:rPr>
                        <a:t>Jumlah matakuliah lintas disiplin yang terselenggara dalam satu klaster fakultas/sekolah</a:t>
                      </a:r>
                      <a:endParaRPr lang="en-US" alt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400" u="none" strike="noStrike" dirty="0">
                          <a:effectLst/>
                        </a:rPr>
                        <a:t>1</a:t>
                      </a:r>
                      <a:endParaRPr lang="en-US" alt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400" u="none" strike="noStrike" dirty="0">
                          <a:effectLst/>
                        </a:rPr>
                        <a:t>mengembangkan matakuliah lintas disiplin ilmu </a:t>
                      </a:r>
                      <a:endParaRPr lang="en-US" alt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Jumlah kegiatan co dan extracurricular yang diikuti oleh mahasiswa pada tingkat nasional dan internasional 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5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>
                          <a:effectLst/>
                          <a:sym typeface="+mn-ea"/>
                        </a:rPr>
                        <a:t>5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>
                          <a:effectLst/>
                          <a:sym typeface="+mn-ea"/>
                        </a:rPr>
                        <a:t>5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>
                          <a:effectLst/>
                          <a:sym typeface="+mn-ea"/>
                        </a:rPr>
                        <a:t>5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>
                          <a:effectLst/>
                          <a:sym typeface="+mn-ea"/>
                        </a:rPr>
                        <a:t>5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dirty="0">
                          <a:effectLst/>
                          <a:sym typeface="+mn-ea"/>
                        </a:rPr>
                        <a:t>mengembangkan matakuliah lintas disiplin ilmu </a:t>
                      </a:r>
                      <a:endParaRPr lang="en-US" alt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jumlah lulusan dengan nilai IELTS</a:t>
                      </a:r>
                    </a:p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 &gt; 5 atau TOEFL &gt; 450 atau ACCEPT&gt; 209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70%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>
                          <a:effectLst/>
                          <a:sym typeface="+mn-ea"/>
                        </a:rPr>
                        <a:t>72%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sym typeface="+mn-ea"/>
                      </a:endParaRPr>
                    </a:p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75%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77%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80%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meningkatkan kemampuan mahasiswa berbahasa asing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Jumlah matakuliah dan kegiatan bermuatan karakter ke-UGM-a dan bela negara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menguatkan karakter mahasiswa melalui matakuliah dan kegiatan extracuriculler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j</a:t>
                      </a:r>
                      <a:r>
                        <a:rPr lang="en-US" altLang="id-ID" sz="1400" u="none" strike="noStrike">
                          <a:effectLst/>
                        </a:rPr>
                        <a:t>umlah kegiatan pengembangan softskill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215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meningkatkan jiwa inovasi dan kewirausahaan sosial 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jumlah kelas diajar praktisi 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20%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22%</a:t>
                      </a:r>
                    </a:p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25%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27%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30%</a:t>
                      </a:r>
                    </a:p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meningkatkan rekoknisi pembelajaran masa lalu untuk membangun juwa kewirausahaan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400" u="none" strike="noStrike" dirty="0">
                          <a:effectLst/>
                        </a:rPr>
                        <a:t>internasionalisasi Program Studi</a:t>
                      </a:r>
                      <a:endParaRPr lang="en-US" alt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400" u="none" strike="noStrike" dirty="0">
                          <a:effectLst/>
                        </a:rPr>
                        <a:t>jumlah mata kuliah yang berbasis IT dengan mitra perfuruan tinggi luar negeri </a:t>
                      </a:r>
                      <a:endParaRPr lang="en-US" alt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menyelenggarakan kelas berstandar internasional di program studi 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6245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400" u="none" strike="noStrike" dirty="0" err="1">
                          <a:effectLst/>
                        </a:rPr>
                        <a:t>jumlah</a:t>
                      </a:r>
                      <a:r>
                        <a:rPr lang="en-US" altLang="id-ID" sz="1400" u="none" strike="noStrike" dirty="0">
                          <a:effectLst/>
                        </a:rPr>
                        <a:t> </a:t>
                      </a:r>
                      <a:r>
                        <a:rPr lang="en-US" altLang="id-ID" sz="1400" u="none" strike="noStrike" dirty="0" err="1">
                          <a:effectLst/>
                        </a:rPr>
                        <a:t>mahasiswa</a:t>
                      </a:r>
                      <a:r>
                        <a:rPr lang="en-US" altLang="id-ID" sz="1400" u="none" strike="noStrike" dirty="0">
                          <a:effectLst/>
                        </a:rPr>
                        <a:t> yang </a:t>
                      </a:r>
                      <a:r>
                        <a:rPr lang="en-US" altLang="id-ID" sz="1400" u="none" strike="noStrike" dirty="0" err="1" smtClean="0">
                          <a:effectLst/>
                        </a:rPr>
                        <a:t>mengiku</a:t>
                      </a:r>
                      <a:r>
                        <a:rPr lang="id-ID" altLang="id-ID" sz="1400" u="none" strike="noStrike" dirty="0" smtClean="0">
                          <a:effectLst/>
                        </a:rPr>
                        <a:t>t</a:t>
                      </a:r>
                      <a:r>
                        <a:rPr lang="en-US" altLang="id-ID" sz="1400" u="none" strike="noStrike" dirty="0" err="1" smtClean="0">
                          <a:effectLst/>
                        </a:rPr>
                        <a:t>i</a:t>
                      </a:r>
                      <a:r>
                        <a:rPr lang="en-US" altLang="id-ID" sz="1400" u="none" strike="noStrike" dirty="0" smtClean="0">
                          <a:effectLst/>
                        </a:rPr>
                        <a:t> </a:t>
                      </a:r>
                      <a:r>
                        <a:rPr lang="en-US" altLang="id-ID" sz="1400" u="none" strike="noStrike" dirty="0">
                          <a:effectLst/>
                        </a:rPr>
                        <a:t>program student exchange </a:t>
                      </a:r>
                      <a:endParaRPr lang="en-US" alt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10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15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17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 dirty="0">
                          <a:effectLst/>
                        </a:rPr>
                        <a:t>20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1: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8" y="1118867"/>
          <a:ext cx="10515604" cy="309963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515"/>
                <a:gridCol w="455612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21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100" u="none" strike="noStrike" dirty="0" smtClean="0">
                          <a:effectLst/>
                        </a:rPr>
                        <a:t> </a:t>
                      </a:r>
                      <a:r>
                        <a:rPr lang="id-ID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 sistem penerimaan SDM yang profesional.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 dosen yang mengikuti pelatihan pemanfaatan TIK untuk Pembelajaran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pelatihan pemanfaatan TIK untuk Pembelajaran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dosen yang mengikuti pelatihan pembelajaran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pelatihan pembelajaran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2: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8" y="1118867"/>
          <a:ext cx="10515604" cy="48095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Mengembangkan penelitian dan pendidikan lintas disiplin.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indent="0"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Jumlah Publikasi pada jurnal  Internasional terindeks (Kontrak Kinerja KRTPT). 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rowSpan="5">
                  <a:txBody>
                    <a:bodyPr/>
                    <a:lstStyle/>
                    <a:p>
                      <a:pPr marL="90488" indent="0" algn="l"/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Mengadakah hibah penelitian  dan publikasi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Jumlah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makalah hasil penelitian dalam </a:t>
                      </a:r>
                      <a:r>
                        <a:rPr lang="id-ID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proceeding</a:t>
                      </a:r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konferensi </a:t>
                      </a:r>
                      <a:r>
                        <a:rPr lang="id-ID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terindeks</a:t>
                      </a:r>
                      <a:endParaRPr lang="id-ID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indent="0" algn="l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pt-BR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Jumlah publikasi pada jurnal nasional terakreditasi.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indent="0" algn="l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Jumlah Hak Cipta yang dihasilkan (Kontrak Kinerja KRTPT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indent="0" algn="l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Jumlah kekayaan intelektual yang dihasilkan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id-ID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</a:t>
            </a:r>
            <a:r>
              <a:rPr lang="id-ID" sz="3600" dirty="0" smtClean="0"/>
              <a:t>2:</a:t>
            </a:r>
            <a:r>
              <a:rPr lang="id-ID" sz="3600" b="1" dirty="0" smtClean="0"/>
              <a:t>Bidang Pengabdian kepada Masyarakat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8" y="1118867"/>
          <a:ext cx="10515604" cy="359693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Menjadikan kampus sebagai wahana penerapan inovasi IPTEK bagi masyarakat.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 dosen yg terlibat dalam kegiatan pengabdian kepada masyarakat Keistimewaan 	</a:t>
                      </a:r>
                    </a:p>
                    <a:p>
                      <a:pPr marL="93663" indent="0" algn="l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id-ID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r>
                        <a:rPr lang="id-ID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id-ID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d-ID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id-ID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marL="90488" indent="0" algn="l"/>
                      <a:r>
                        <a:rPr lang="id-ID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Mengadakah hibah untuk pengabdian masyarakat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indent="0" algn="l" fontAlgn="b"/>
                      <a:endParaRPr lang="pt-BR" sz="180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indent="0" algn="l" fontAlgn="b"/>
                      <a:endParaRPr lang="id-ID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 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3663" indent="0" algn="l" fontAlgn="b"/>
                      <a:endParaRPr lang="id-ID" sz="180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4</a:t>
            </a:r>
            <a:r>
              <a:rPr lang="id-ID" sz="3600" dirty="0" smtClean="0"/>
              <a:t>: </a:t>
            </a: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sz="3600" dirty="0" smtClean="0"/>
              <a:t> </a:t>
            </a:r>
            <a:r>
              <a:rPr lang="id-ID" sz="3600" b="1" dirty="0" smtClean="0"/>
              <a:t>Bidang Kerjasama dan Alumni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8" y="1118867"/>
          <a:ext cx="10515604" cy="568371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Mengembangkan pendidikan lintas disiplin.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v-SE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Jumlah mahasiswa yang terlibat dalam program pertukaran mahasiswa </a:t>
                      </a:r>
                      <a:r>
                        <a:rPr lang="id-ID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joint program, dan dual degree program lintas disiplin ilmu, baik inbound maupun outbound 	</a:t>
                      </a:r>
                    </a:p>
                    <a:p>
                      <a:endParaRPr lang="sv-SE" sz="1800" i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altLang="id-ID" sz="1400" u="none" strike="noStrike" dirty="0">
                          <a:effectLst/>
                        </a:rPr>
                        <a:t>10</a:t>
                      </a:r>
                      <a:endParaRPr lang="en-US" alt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12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r>
                        <a:rPr lang="en-US" altLang="id-ID" sz="1400" u="none" strike="noStrike">
                          <a:effectLst/>
                        </a:rPr>
                        <a:t>15</a:t>
                      </a:r>
                      <a:endParaRPr lang="en-US" alt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>
                          <a:effectLst/>
                        </a:rPr>
                        <a:t>17</a:t>
                      </a:r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id-ID" sz="1400" u="none" strike="noStrike" dirty="0">
                          <a:effectLst/>
                        </a:rPr>
                        <a:t>20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Meningkatkan dan mengembangkan kerjasama pertukaran mahasiswa</a:t>
                      </a:r>
                      <a:r>
                        <a:rPr lang="id-ID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joint program, dan dual degree program lintas disiplin ilmu.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Mengarahkan kerja sama untuk mengakselerasi pengembangan dan inovasi ilmu pengetahuan, teknologi, dan kebudayaan.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Jumlah kerjasama penelitian yang terealisasi, baik dalam negeri maupun luar negeri dalam rangka joint-research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kerjasama penelitian yang terealisasi, baik dalam negeri maupun luar negeri dalam rangka joint-research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4</a:t>
            </a:r>
            <a:r>
              <a:rPr lang="id-ID" sz="3600" dirty="0" smtClean="0"/>
              <a:t>: </a:t>
            </a: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sz="3600" dirty="0" smtClean="0"/>
              <a:t> </a:t>
            </a:r>
            <a:r>
              <a:rPr lang="id-ID" sz="3600" b="1" dirty="0" smtClean="0"/>
              <a:t>Bidang Kerjasama dan Alumni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8" y="1118867"/>
          <a:ext cx="10515604" cy="38970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 </a:t>
                      </a:r>
                      <a:r>
                        <a:rPr lang="id-ID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visiting scholars asing yang terlibat aktif dalam kegiatan akademik, baik pendidikan, pengajaran, pembimbingan dan aktivitas terkait lainnya. 	</a:t>
                      </a:r>
                    </a:p>
                    <a:p>
                      <a:r>
                        <a:rPr lang="id-ID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Meningkatkan kerjasama kemitraan dengan perguruan tinggi luar negeri.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 dosen UGM yang menjadi </a:t>
                      </a:r>
                      <a:r>
                        <a:rPr lang="id-ID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visiting scholars di perguruan tinggi mitra luar negri.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7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9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159</Words>
  <Application>WPS Presentation</Application>
  <PresentationFormat>Custom</PresentationFormat>
  <Paragraphs>268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PROGRAM STUDI ILMU KEPERAWATAN  FKKMK UGM </vt:lpstr>
      <vt:lpstr>Tujuan 1:</vt:lpstr>
      <vt:lpstr>Tujuan 1:</vt:lpstr>
      <vt:lpstr>Tujuan 2:</vt:lpstr>
      <vt:lpstr>Tujuan 2:Bidang Pengabdian kepada Masyarakat </vt:lpstr>
      <vt:lpstr>Tujuan 4:   Bidang Kerjasama dan Alumni </vt:lpstr>
      <vt:lpstr>Tujuan 4:   Bidang Kerjasama dan Alumni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S2_KEPERAWATAN</cp:lastModifiedBy>
  <cp:revision>19</cp:revision>
  <dcterms:created xsi:type="dcterms:W3CDTF">2017-12-27T08:02:00Z</dcterms:created>
  <dcterms:modified xsi:type="dcterms:W3CDTF">2018-01-22T08:24:45Z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