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62" r:id="rId5"/>
    <p:sldId id="264" r:id="rId6"/>
    <p:sldId id="267" r:id="rId7"/>
    <p:sldId id="265" r:id="rId8"/>
    <p:sldId id="266" r:id="rId9"/>
    <p:sldId id="268" r:id="rId10"/>
    <p:sldId id="261" r:id="rId11"/>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4A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44" autoAdjust="0"/>
    <p:restoredTop sz="94660"/>
  </p:normalViewPr>
  <p:slideViewPr>
    <p:cSldViewPr snapToGrid="0">
      <p:cViewPr varScale="1">
        <p:scale>
          <a:sx n="71" d="100"/>
          <a:sy n="71" d="100"/>
        </p:scale>
        <p:origin x="-104" y="-5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D132DEA8-7B19-4A37-9E84-070642C8D29B}" type="datetimeFigureOut">
              <a:rPr lang="id-ID" smtClean="0"/>
              <a:t>1/15/18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A6C6D42-3152-43FD-8E84-B2CB665B900F}" type="slidenum">
              <a:rPr lang="id-ID" smtClean="0"/>
              <a:t>‹#›</a:t>
            </a:fld>
            <a:endParaRPr lang="id-ID"/>
          </a:p>
        </p:txBody>
      </p:sp>
    </p:spTree>
    <p:extLst>
      <p:ext uri="{BB962C8B-B14F-4D97-AF65-F5344CB8AC3E}">
        <p14:creationId xmlns:p14="http://schemas.microsoft.com/office/powerpoint/2010/main" val="4087760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132DEA8-7B19-4A37-9E84-070642C8D29B}" type="datetimeFigureOut">
              <a:rPr lang="id-ID" smtClean="0"/>
              <a:t>1/15/18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A6C6D42-3152-43FD-8E84-B2CB665B900F}" type="slidenum">
              <a:rPr lang="id-ID" smtClean="0"/>
              <a:t>‹#›</a:t>
            </a:fld>
            <a:endParaRPr lang="id-ID"/>
          </a:p>
        </p:txBody>
      </p:sp>
    </p:spTree>
    <p:extLst>
      <p:ext uri="{BB962C8B-B14F-4D97-AF65-F5344CB8AC3E}">
        <p14:creationId xmlns:p14="http://schemas.microsoft.com/office/powerpoint/2010/main" val="1019990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132DEA8-7B19-4A37-9E84-070642C8D29B}" type="datetimeFigureOut">
              <a:rPr lang="id-ID" smtClean="0"/>
              <a:t>1/15/18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A6C6D42-3152-43FD-8E84-B2CB665B900F}" type="slidenum">
              <a:rPr lang="id-ID" smtClean="0"/>
              <a:t>‹#›</a:t>
            </a:fld>
            <a:endParaRPr lang="id-ID"/>
          </a:p>
        </p:txBody>
      </p:sp>
    </p:spTree>
    <p:extLst>
      <p:ext uri="{BB962C8B-B14F-4D97-AF65-F5344CB8AC3E}">
        <p14:creationId xmlns:p14="http://schemas.microsoft.com/office/powerpoint/2010/main" val="1746690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132DEA8-7B19-4A37-9E84-070642C8D29B}" type="datetimeFigureOut">
              <a:rPr lang="id-ID" smtClean="0"/>
              <a:t>1/15/18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A6C6D42-3152-43FD-8E84-B2CB665B900F}" type="slidenum">
              <a:rPr lang="id-ID" smtClean="0"/>
              <a:t>‹#›</a:t>
            </a:fld>
            <a:endParaRPr lang="id-ID"/>
          </a:p>
        </p:txBody>
      </p:sp>
    </p:spTree>
    <p:extLst>
      <p:ext uri="{BB962C8B-B14F-4D97-AF65-F5344CB8AC3E}">
        <p14:creationId xmlns:p14="http://schemas.microsoft.com/office/powerpoint/2010/main" val="833415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32DEA8-7B19-4A37-9E84-070642C8D29B}" type="datetimeFigureOut">
              <a:rPr lang="id-ID" smtClean="0"/>
              <a:t>1/15/18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A6C6D42-3152-43FD-8E84-B2CB665B900F}" type="slidenum">
              <a:rPr lang="id-ID" smtClean="0"/>
              <a:t>‹#›</a:t>
            </a:fld>
            <a:endParaRPr lang="id-ID"/>
          </a:p>
        </p:txBody>
      </p:sp>
    </p:spTree>
    <p:extLst>
      <p:ext uri="{BB962C8B-B14F-4D97-AF65-F5344CB8AC3E}">
        <p14:creationId xmlns:p14="http://schemas.microsoft.com/office/powerpoint/2010/main" val="3231431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D132DEA8-7B19-4A37-9E84-070642C8D29B}" type="datetimeFigureOut">
              <a:rPr lang="id-ID" smtClean="0"/>
              <a:t>1/15/18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A6C6D42-3152-43FD-8E84-B2CB665B900F}" type="slidenum">
              <a:rPr lang="id-ID" smtClean="0"/>
              <a:t>‹#›</a:t>
            </a:fld>
            <a:endParaRPr lang="id-ID"/>
          </a:p>
        </p:txBody>
      </p:sp>
    </p:spTree>
    <p:extLst>
      <p:ext uri="{BB962C8B-B14F-4D97-AF65-F5344CB8AC3E}">
        <p14:creationId xmlns:p14="http://schemas.microsoft.com/office/powerpoint/2010/main" val="2179246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D132DEA8-7B19-4A37-9E84-070642C8D29B}" type="datetimeFigureOut">
              <a:rPr lang="id-ID" smtClean="0"/>
              <a:t>1/15/18</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8A6C6D42-3152-43FD-8E84-B2CB665B900F}" type="slidenum">
              <a:rPr lang="id-ID" smtClean="0"/>
              <a:t>‹#›</a:t>
            </a:fld>
            <a:endParaRPr lang="id-ID"/>
          </a:p>
        </p:txBody>
      </p:sp>
    </p:spTree>
    <p:extLst>
      <p:ext uri="{BB962C8B-B14F-4D97-AF65-F5344CB8AC3E}">
        <p14:creationId xmlns:p14="http://schemas.microsoft.com/office/powerpoint/2010/main" val="3652472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D132DEA8-7B19-4A37-9E84-070642C8D29B}" type="datetimeFigureOut">
              <a:rPr lang="id-ID" smtClean="0"/>
              <a:t>1/15/18</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8A6C6D42-3152-43FD-8E84-B2CB665B900F}" type="slidenum">
              <a:rPr lang="id-ID" smtClean="0"/>
              <a:t>‹#›</a:t>
            </a:fld>
            <a:endParaRPr lang="id-ID"/>
          </a:p>
        </p:txBody>
      </p:sp>
    </p:spTree>
    <p:extLst>
      <p:ext uri="{BB962C8B-B14F-4D97-AF65-F5344CB8AC3E}">
        <p14:creationId xmlns:p14="http://schemas.microsoft.com/office/powerpoint/2010/main" val="1618502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32DEA8-7B19-4A37-9E84-070642C8D29B}" type="datetimeFigureOut">
              <a:rPr lang="id-ID" smtClean="0"/>
              <a:t>1/15/18</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8A6C6D42-3152-43FD-8E84-B2CB665B900F}" type="slidenum">
              <a:rPr lang="id-ID" smtClean="0"/>
              <a:t>‹#›</a:t>
            </a:fld>
            <a:endParaRPr lang="id-ID"/>
          </a:p>
        </p:txBody>
      </p:sp>
    </p:spTree>
    <p:extLst>
      <p:ext uri="{BB962C8B-B14F-4D97-AF65-F5344CB8AC3E}">
        <p14:creationId xmlns:p14="http://schemas.microsoft.com/office/powerpoint/2010/main" val="1615267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2DEA8-7B19-4A37-9E84-070642C8D29B}" type="datetimeFigureOut">
              <a:rPr lang="id-ID" smtClean="0"/>
              <a:t>1/15/18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A6C6D42-3152-43FD-8E84-B2CB665B900F}" type="slidenum">
              <a:rPr lang="id-ID" smtClean="0"/>
              <a:t>‹#›</a:t>
            </a:fld>
            <a:endParaRPr lang="id-ID"/>
          </a:p>
        </p:txBody>
      </p:sp>
    </p:spTree>
    <p:extLst>
      <p:ext uri="{BB962C8B-B14F-4D97-AF65-F5344CB8AC3E}">
        <p14:creationId xmlns:p14="http://schemas.microsoft.com/office/powerpoint/2010/main" val="3819013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2DEA8-7B19-4A37-9E84-070642C8D29B}" type="datetimeFigureOut">
              <a:rPr lang="id-ID" smtClean="0"/>
              <a:t>1/15/18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A6C6D42-3152-43FD-8E84-B2CB665B900F}" type="slidenum">
              <a:rPr lang="id-ID" smtClean="0"/>
              <a:t>‹#›</a:t>
            </a:fld>
            <a:endParaRPr lang="id-ID"/>
          </a:p>
        </p:txBody>
      </p:sp>
    </p:spTree>
    <p:extLst>
      <p:ext uri="{BB962C8B-B14F-4D97-AF65-F5344CB8AC3E}">
        <p14:creationId xmlns:p14="http://schemas.microsoft.com/office/powerpoint/2010/main" val="53196549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32DEA8-7B19-4A37-9E84-070642C8D29B}" type="datetimeFigureOut">
              <a:rPr lang="id-ID" smtClean="0"/>
              <a:t>1/15/18</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C6D42-3152-43FD-8E84-B2CB665B900F}" type="slidenum">
              <a:rPr lang="id-ID" smtClean="0"/>
              <a:t>‹#›</a:t>
            </a:fld>
            <a:endParaRPr lang="id-ID"/>
          </a:p>
        </p:txBody>
      </p:sp>
    </p:spTree>
    <p:extLst>
      <p:ext uri="{BB962C8B-B14F-4D97-AF65-F5344CB8AC3E}">
        <p14:creationId xmlns:p14="http://schemas.microsoft.com/office/powerpoint/2010/main" val="3377753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162630" y="3164116"/>
            <a:ext cx="9144000" cy="1115106"/>
          </a:xfrm>
        </p:spPr>
        <p:txBody>
          <a:bodyPr>
            <a:normAutofit fontScale="90000"/>
          </a:bodyPr>
          <a:lstStyle/>
          <a:p>
            <a:pPr algn="r"/>
            <a:r>
              <a:rPr lang="id-ID" b="1" dirty="0" smtClean="0">
                <a:solidFill>
                  <a:srgbClr val="014A73"/>
                </a:solidFill>
                <a:latin typeface="Segoe UI Light" panose="020B0502040204020203" pitchFamily="34" charset="0"/>
                <a:cs typeface="Segoe UI Light" panose="020B0502040204020203" pitchFamily="34" charset="0"/>
              </a:rPr>
              <a:t>Departemen Biokimia</a:t>
            </a:r>
            <a:br>
              <a:rPr lang="id-ID" b="1" dirty="0" smtClean="0">
                <a:solidFill>
                  <a:srgbClr val="014A73"/>
                </a:solidFill>
                <a:latin typeface="Segoe UI Light" panose="020B0502040204020203" pitchFamily="34" charset="0"/>
                <a:cs typeface="Segoe UI Light" panose="020B0502040204020203" pitchFamily="34" charset="0"/>
              </a:rPr>
            </a:br>
            <a:r>
              <a:rPr lang="id-ID" b="1" dirty="0">
                <a:solidFill>
                  <a:srgbClr val="014A73"/>
                </a:solidFill>
                <a:latin typeface="Segoe UI Light" panose="020B0502040204020203" pitchFamily="34" charset="0"/>
                <a:cs typeface="Segoe UI Light" panose="020B0502040204020203" pitchFamily="34" charset="0"/>
              </a:rPr>
              <a:t>Fakultas Kedokteran UGM</a:t>
            </a:r>
          </a:p>
        </p:txBody>
      </p:sp>
      <p:sp>
        <p:nvSpPr>
          <p:cNvPr id="3" name="Subtitle 2"/>
          <p:cNvSpPr>
            <a:spLocks noGrp="1"/>
          </p:cNvSpPr>
          <p:nvPr>
            <p:ph type="subTitle" idx="1"/>
          </p:nvPr>
        </p:nvSpPr>
        <p:spPr>
          <a:xfrm>
            <a:off x="2162630" y="4516440"/>
            <a:ext cx="9144000" cy="607106"/>
          </a:xfrm>
        </p:spPr>
        <p:txBody>
          <a:bodyPr/>
          <a:lstStyle/>
          <a:p>
            <a:pPr algn="r"/>
            <a:r>
              <a:rPr lang="id-ID" dirty="0" err="1" smtClean="0">
                <a:latin typeface="Segoe UI Light" panose="020B0502040204020203" pitchFamily="34" charset="0"/>
                <a:cs typeface="Segoe UI Light" panose="020B0502040204020203" pitchFamily="34" charset="0"/>
              </a:rPr>
              <a:t>Bab I. Kebijakan Umum</a:t>
            </a:r>
            <a:endParaRPr lang="id-ID"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153214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304628"/>
            <a:ext cx="10515600" cy="776288"/>
          </a:xfrm>
        </p:spPr>
        <p:txBody>
          <a:bodyPr>
            <a:noAutofit/>
          </a:bodyPr>
          <a:lstStyle/>
          <a:p>
            <a:pPr algn="ctr"/>
            <a:r>
              <a:rPr lang="id-ID" sz="6600" b="1" dirty="0" smtClean="0">
                <a:solidFill>
                  <a:srgbClr val="014A73"/>
                </a:solidFill>
                <a:latin typeface="Segoe UI Light" panose="020B0502040204020203" pitchFamily="34" charset="0"/>
                <a:cs typeface="Segoe UI Light" panose="020B0502040204020203" pitchFamily="34" charset="0"/>
              </a:rPr>
              <a:t>TERIMA KASIH</a:t>
            </a:r>
            <a:endParaRPr lang="id-ID" sz="6600" b="1" dirty="0">
              <a:solidFill>
                <a:srgbClr val="014A73"/>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729378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436914"/>
            <a:ext cx="10515600" cy="776288"/>
          </a:xfrm>
        </p:spPr>
        <p:txBody>
          <a:bodyPr/>
          <a:lstStyle/>
          <a:p>
            <a:pPr algn="ctr"/>
            <a:r>
              <a:rPr lang="id-ID" dirty="0">
                <a:solidFill>
                  <a:srgbClr val="014A73"/>
                </a:solidFill>
                <a:latin typeface="Segoe UI Light" panose="020B0502040204020203" pitchFamily="34" charset="0"/>
                <a:cs typeface="Segoe UI Light" panose="020B0502040204020203" pitchFamily="34" charset="0"/>
              </a:rPr>
              <a:t>Bab 1. Kebijakan Umum</a:t>
            </a:r>
          </a:p>
        </p:txBody>
      </p:sp>
      <p:sp>
        <p:nvSpPr>
          <p:cNvPr id="3" name="Content Placeholder 2"/>
          <p:cNvSpPr>
            <a:spLocks noGrp="1"/>
          </p:cNvSpPr>
          <p:nvPr>
            <p:ph idx="1"/>
          </p:nvPr>
        </p:nvSpPr>
        <p:spPr>
          <a:xfrm>
            <a:off x="1302196" y="2319164"/>
            <a:ext cx="7202262" cy="3825649"/>
          </a:xfrm>
        </p:spPr>
        <p:txBody>
          <a:bodyPr/>
          <a:lstStyle/>
          <a:p>
            <a:r>
              <a:rPr lang="fi-FI" sz="3600" b="1" dirty="0"/>
              <a:t>Pendahuluan</a:t>
            </a:r>
          </a:p>
          <a:p>
            <a:r>
              <a:rPr lang="fi-FI" sz="3600" b="1" dirty="0"/>
              <a:t>Nilai-nilai dasar</a:t>
            </a:r>
          </a:p>
          <a:p>
            <a:r>
              <a:rPr lang="fi-FI" sz="3600" b="1" dirty="0"/>
              <a:t>Visi </a:t>
            </a:r>
          </a:p>
          <a:p>
            <a:r>
              <a:rPr lang="fi-FI" sz="3600" b="1" dirty="0"/>
              <a:t>Misi</a:t>
            </a:r>
          </a:p>
          <a:p>
            <a:r>
              <a:rPr lang="fi-FI" sz="3600" b="1" dirty="0"/>
              <a:t>Komitmen</a:t>
            </a:r>
          </a:p>
          <a:p>
            <a:r>
              <a:rPr lang="fi-FI" sz="3600" b="1" dirty="0"/>
              <a:t>Tujuan</a:t>
            </a:r>
          </a:p>
          <a:p>
            <a:pPr marL="0" indent="0">
              <a:buNone/>
            </a:pPr>
            <a:endParaRPr lang="id-ID"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742491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solidFill>
                  <a:srgbClr val="014A73"/>
                </a:solidFill>
                <a:latin typeface="Segoe UI Light" panose="020B0502040204020203" pitchFamily="34" charset="0"/>
                <a:cs typeface="Segoe UI Light" panose="020B0502040204020203" pitchFamily="34" charset="0"/>
              </a:rPr>
              <a:t>Pendahuluan</a:t>
            </a:r>
            <a:endParaRPr lang="id-ID" dirty="0">
              <a:solidFill>
                <a:srgbClr val="014A73"/>
              </a:solidFill>
              <a:latin typeface="Segoe UI Light" panose="020B0502040204020203" pitchFamily="34" charset="0"/>
              <a:cs typeface="Segoe UI Light" panose="020B0502040204020203" pitchFamily="34" charset="0"/>
            </a:endParaRPr>
          </a:p>
        </p:txBody>
      </p:sp>
      <p:sp>
        <p:nvSpPr>
          <p:cNvPr id="3" name="Content Placeholder 2"/>
          <p:cNvSpPr>
            <a:spLocks noGrp="1"/>
          </p:cNvSpPr>
          <p:nvPr>
            <p:ph idx="1"/>
          </p:nvPr>
        </p:nvSpPr>
        <p:spPr>
          <a:xfrm>
            <a:off x="337606" y="1568425"/>
            <a:ext cx="11462530" cy="4351338"/>
          </a:xfrm>
        </p:spPr>
        <p:txBody>
          <a:bodyPr>
            <a:normAutofit fontScale="25000" lnSpcReduction="20000"/>
          </a:bodyPr>
          <a:lstStyle/>
          <a:p>
            <a:pPr marL="0" indent="0">
              <a:lnSpc>
                <a:spcPct val="100000"/>
              </a:lnSpc>
              <a:buNone/>
            </a:pPr>
            <a:r>
              <a:rPr lang="en-US" sz="11200"/>
              <a:t>	</a:t>
            </a:r>
            <a:r>
              <a:rPr lang="en-US" sz="9600"/>
              <a:t>Rencana strategis (Renstra) Departemen Biokimia tidak dapat dipisahkan dari renstra Fakultas Kedokteran dan Universitas Gadjah Mada yang menyelenggarakan pendidikan tinggi berdasarkan Pancasila demi kepentingan kemanusiaan dan perkembangan bangsa Indonesia.</a:t>
            </a:r>
          </a:p>
          <a:p>
            <a:pPr marL="0" indent="0">
              <a:lnSpc>
                <a:spcPct val="100000"/>
              </a:lnSpc>
              <a:buNone/>
            </a:pPr>
            <a:r>
              <a:rPr lang="en-US" sz="9600"/>
              <a:t>	Pesatnya perkembangan ilmu pengetahuan, teknologi dan seni, serta ilmu biokimia mendorong Departemen Biokimia mengembangkan 3 divisi yaitu: a) Divisi Genetika Manusia dan Molekuler, b) Divisi Nutrisi dan Metabolisme Molekuler, dan c) Divisi Protein Signaling.</a:t>
            </a:r>
          </a:p>
          <a:p>
            <a:pPr marL="0" indent="0">
              <a:lnSpc>
                <a:spcPct val="100000"/>
              </a:lnSpc>
              <a:buNone/>
            </a:pPr>
            <a:r>
              <a:rPr lang="en-US" sz="9600"/>
              <a:t>	Renstra Departemen Biokimia tahun 2018-2022 ini merupakan arah kebijakan dalam pengelolaan dan pengembangan Departemen Biokimia dalam jangka waktu lima tuhun ke depan. Selain itu, Renstra ini akan menjadi dasar penyusunan kegiatan Tridharma PT bagi staf pendidik maupun staf kependidikan di lingkungan Departemen Biokimia untuk mencapai tujuan, visi dan misi Departemen Biokimia, Fakultas Kedokteran dan Universitas Gadjah Mada.</a:t>
            </a:r>
          </a:p>
          <a:p>
            <a:pPr marL="0" indent="0">
              <a:buNone/>
            </a:pPr>
            <a:endParaRPr lang="id-ID">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648607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solidFill>
                  <a:srgbClr val="014A73"/>
                </a:solidFill>
                <a:latin typeface="Segoe UI Light" panose="020B0502040204020203" pitchFamily="34" charset="0"/>
                <a:cs typeface="Segoe UI Light" panose="020B0502040204020203" pitchFamily="34" charset="0"/>
              </a:rPr>
              <a:t>Nilai-nilai Dasar</a:t>
            </a:r>
            <a:endParaRPr lang="id-ID" dirty="0">
              <a:solidFill>
                <a:srgbClr val="014A73"/>
              </a:solidFill>
              <a:latin typeface="Segoe UI Light" panose="020B0502040204020203" pitchFamily="34" charset="0"/>
              <a:cs typeface="Segoe UI Light" panose="020B0502040204020203" pitchFamily="34" charset="0"/>
            </a:endParaRPr>
          </a:p>
        </p:txBody>
      </p:sp>
      <p:sp>
        <p:nvSpPr>
          <p:cNvPr id="3" name="Content Placeholder 2"/>
          <p:cNvSpPr>
            <a:spLocks noGrp="1"/>
          </p:cNvSpPr>
          <p:nvPr>
            <p:ph idx="1"/>
          </p:nvPr>
        </p:nvSpPr>
        <p:spPr>
          <a:xfrm>
            <a:off x="195139" y="1857775"/>
            <a:ext cx="10849401" cy="4351338"/>
          </a:xfrm>
        </p:spPr>
        <p:txBody>
          <a:bodyPr/>
          <a:lstStyle/>
          <a:p>
            <a:pPr marL="1123950" lvl="1" indent="-514350">
              <a:lnSpc>
                <a:spcPct val="100000"/>
              </a:lnSpc>
              <a:buFont typeface="+mj-lt"/>
              <a:buAutoNum type="alphaLcPeriod"/>
            </a:pPr>
            <a:r>
              <a:rPr lang="en-US" sz="3200"/>
              <a:t>Nilai-nilai Pancasila yang meliputi nilai-nilai ketuhanan, kemanusiaan, persatuan, kerakyatan dan keadilan.</a:t>
            </a:r>
          </a:p>
          <a:p>
            <a:pPr marL="1123950" lvl="1" indent="-514350" algn="just">
              <a:lnSpc>
                <a:spcPct val="100000"/>
              </a:lnSpc>
              <a:buFont typeface="+mj-lt"/>
              <a:buAutoNum type="alphaLcPeriod"/>
            </a:pPr>
            <a:r>
              <a:rPr lang="en-US" sz="3200"/>
              <a:t>Nilai-nilai keilmuan yang meliputi nilai universitas dan obyektivitas ilmu, kebebasan akademik dan mimbar akademik, penghargaan atas kenyataan dan kebenaran guna keadaban, kemanfaatan dan kebahagiaan.</a:t>
            </a:r>
          </a:p>
          <a:p>
            <a:pPr marL="1123950" lvl="1" indent="-514350" algn="just">
              <a:lnSpc>
                <a:spcPct val="100000"/>
              </a:lnSpc>
              <a:buFont typeface="+mj-lt"/>
              <a:buAutoNum type="alphaLcPeriod"/>
            </a:pPr>
            <a:r>
              <a:rPr lang="en-US" sz="3200"/>
              <a:t>Nilai-nilai kebudayaan yang meliputi toleransi, hak asasi, dan keragaman.</a:t>
            </a:r>
          </a:p>
          <a:p>
            <a:pPr marL="0" indent="0">
              <a:buNone/>
            </a:pPr>
            <a:endParaRPr lang="id-ID">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857721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solidFill>
                  <a:srgbClr val="014A73"/>
                </a:solidFill>
                <a:latin typeface="Segoe UI Light" panose="020B0502040204020203" pitchFamily="34" charset="0"/>
                <a:cs typeface="Segoe UI Light" panose="020B0502040204020203" pitchFamily="34" charset="0"/>
              </a:rPr>
              <a:t>Visi</a:t>
            </a:r>
            <a:endParaRPr lang="id-ID" dirty="0">
              <a:solidFill>
                <a:srgbClr val="014A73"/>
              </a:solidFill>
              <a:latin typeface="Segoe UI Light" panose="020B0502040204020203" pitchFamily="34" charset="0"/>
              <a:cs typeface="Segoe UI Light" panose="020B0502040204020203" pitchFamily="34" charset="0"/>
            </a:endParaRPr>
          </a:p>
        </p:txBody>
      </p:sp>
      <p:sp>
        <p:nvSpPr>
          <p:cNvPr id="3" name="Content Placeholder 2"/>
          <p:cNvSpPr>
            <a:spLocks noGrp="1"/>
          </p:cNvSpPr>
          <p:nvPr>
            <p:ph idx="1"/>
          </p:nvPr>
        </p:nvSpPr>
        <p:spPr/>
        <p:txBody>
          <a:bodyPr/>
          <a:lstStyle/>
          <a:p>
            <a:pPr marL="0" indent="0">
              <a:lnSpc>
                <a:spcPct val="100000"/>
              </a:lnSpc>
              <a:buNone/>
            </a:pPr>
            <a:r>
              <a:rPr lang="en-US" sz="4000"/>
              <a:t>Departemen Biokimia ikut berpartisipasi mewujudkan visi Fakultas dan Universitas, unggul dalam bidang Ilmu Biomedik untuk membantu memecahkan masalah kesehatan nasional dan global.</a:t>
            </a:r>
          </a:p>
          <a:p>
            <a:pPr marL="0" indent="0">
              <a:buNone/>
            </a:pPr>
            <a:endParaRPr lang="id-ID">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482087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solidFill>
                  <a:srgbClr val="014A73"/>
                </a:solidFill>
                <a:latin typeface="Segoe UI Light" panose="020B0502040204020203" pitchFamily="34" charset="0"/>
                <a:cs typeface="Segoe UI Light" panose="020B0502040204020203" pitchFamily="34" charset="0"/>
              </a:rPr>
              <a:t>Misi</a:t>
            </a:r>
            <a:endParaRPr lang="id-ID" dirty="0">
              <a:solidFill>
                <a:srgbClr val="014A73"/>
              </a:solidFill>
              <a:latin typeface="Segoe UI Light" panose="020B0502040204020203" pitchFamily="34" charset="0"/>
              <a:cs typeface="Segoe UI Light" panose="020B0502040204020203" pitchFamily="34" charset="0"/>
            </a:endParaRPr>
          </a:p>
        </p:txBody>
      </p:sp>
      <p:sp>
        <p:nvSpPr>
          <p:cNvPr id="3" name="Content Placeholder 2"/>
          <p:cNvSpPr>
            <a:spLocks noGrp="1"/>
          </p:cNvSpPr>
          <p:nvPr>
            <p:ph idx="1"/>
          </p:nvPr>
        </p:nvSpPr>
        <p:spPr>
          <a:xfrm>
            <a:off x="227293" y="1761325"/>
            <a:ext cx="10515600" cy="4351338"/>
          </a:xfrm>
        </p:spPr>
        <p:txBody>
          <a:bodyPr/>
          <a:lstStyle/>
          <a:p>
            <a:pPr marL="1123950" lvl="1" indent="-514350" algn="just">
              <a:lnSpc>
                <a:spcPct val="100000"/>
              </a:lnSpc>
              <a:buFont typeface="+mj-lt"/>
              <a:buAutoNum type="alphaLcPeriod"/>
            </a:pPr>
            <a:r>
              <a:rPr lang="en-US" sz="3200"/>
              <a:t>Meningkatkan penggunaan hasil riset biomedik dalam pendidikan</a:t>
            </a:r>
          </a:p>
          <a:p>
            <a:pPr marL="1123950" lvl="1" indent="-514350" algn="just">
              <a:lnSpc>
                <a:spcPct val="100000"/>
              </a:lnSpc>
              <a:buFont typeface="+mj-lt"/>
              <a:buAutoNum type="alphaLcPeriod"/>
            </a:pPr>
            <a:r>
              <a:rPr lang="en-US" sz="3200"/>
              <a:t>Meningkatkan kualitas dan kuantitas riset serta kolaborasi dengan departemen atau institusi lain di dalam dan luar negeri untuk membantu memecahkan masalah kesehatan nasional dan global.</a:t>
            </a:r>
          </a:p>
          <a:p>
            <a:pPr marL="1123950" lvl="1" indent="-514350" algn="just">
              <a:lnSpc>
                <a:spcPct val="100000"/>
              </a:lnSpc>
              <a:buFont typeface="+mj-lt"/>
              <a:buAutoNum type="alphaLcPeriod"/>
            </a:pPr>
            <a:r>
              <a:rPr lang="en-US" sz="3200"/>
              <a:t>Meningkatkan kualitas dan kuantitas pengabdian masyarakat yang berbasis riset.</a:t>
            </a:r>
          </a:p>
          <a:p>
            <a:pPr marL="0" indent="0">
              <a:lnSpc>
                <a:spcPct val="100000"/>
              </a:lnSpc>
              <a:buNone/>
            </a:pPr>
            <a:endParaRPr lang="id-ID">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4193880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solidFill>
                  <a:srgbClr val="014A73"/>
                </a:solidFill>
                <a:latin typeface="Segoe UI Light" panose="020B0502040204020203" pitchFamily="34" charset="0"/>
                <a:cs typeface="Segoe UI Light" panose="020B0502040204020203" pitchFamily="34" charset="0"/>
              </a:rPr>
              <a:t>Komitmen</a:t>
            </a:r>
            <a:endParaRPr lang="id-ID" dirty="0">
              <a:solidFill>
                <a:srgbClr val="014A73"/>
              </a:solidFill>
              <a:latin typeface="Segoe UI Light" panose="020B0502040204020203" pitchFamily="34" charset="0"/>
              <a:cs typeface="Segoe UI Light" panose="020B0502040204020203" pitchFamily="34" charset="0"/>
            </a:endParaRPr>
          </a:p>
        </p:txBody>
      </p:sp>
      <p:sp>
        <p:nvSpPr>
          <p:cNvPr id="3" name="Content Placeholder 2"/>
          <p:cNvSpPr>
            <a:spLocks noGrp="1"/>
          </p:cNvSpPr>
          <p:nvPr>
            <p:ph idx="1"/>
          </p:nvPr>
        </p:nvSpPr>
        <p:spPr>
          <a:xfrm>
            <a:off x="179063" y="1825625"/>
            <a:ext cx="10656483" cy="4351338"/>
          </a:xfrm>
        </p:spPr>
        <p:txBody>
          <a:bodyPr/>
          <a:lstStyle/>
          <a:p>
            <a:pPr marL="1123950" lvl="1" indent="-514350">
              <a:lnSpc>
                <a:spcPct val="100000"/>
              </a:lnSpc>
              <a:buFont typeface="+mj-lt"/>
              <a:buAutoNum type="alphaLcPeriod"/>
            </a:pPr>
            <a:r>
              <a:rPr lang="en-US" sz="2800"/>
              <a:t>Mendukung kebijakan yang ditetapkan fakultas dan universitas.</a:t>
            </a:r>
          </a:p>
          <a:p>
            <a:pPr marL="1123950" lvl="1" indent="-514350">
              <a:lnSpc>
                <a:spcPct val="100000"/>
              </a:lnSpc>
              <a:buFont typeface="+mj-lt"/>
              <a:buAutoNum type="alphaLcPeriod"/>
            </a:pPr>
            <a:r>
              <a:rPr lang="en-US" sz="2800"/>
              <a:t>Memfasilitasi kegiatan belajar mengajar mahasiswa (S1, S2 dan S3) yang memadai dan bertanggung jawab.</a:t>
            </a:r>
          </a:p>
          <a:p>
            <a:pPr marL="1123950" lvl="1" indent="-514350">
              <a:lnSpc>
                <a:spcPct val="100000"/>
              </a:lnSpc>
              <a:buFont typeface="+mj-lt"/>
              <a:buAutoNum type="alphaLcPeriod"/>
            </a:pPr>
            <a:r>
              <a:rPr lang="en-US" sz="2800"/>
              <a:t>Memfasilitasi penelitian mahasiswa dan teman sejawat yang memadai dan bertanggung jawab.</a:t>
            </a:r>
          </a:p>
          <a:p>
            <a:pPr marL="1123950" lvl="1" indent="-514350">
              <a:lnSpc>
                <a:spcPct val="100000"/>
              </a:lnSpc>
              <a:buFont typeface="+mj-lt"/>
              <a:buAutoNum type="alphaLcPeriod"/>
            </a:pPr>
            <a:r>
              <a:rPr lang="en-US" sz="2800"/>
              <a:t>Mengadakan kerjasama baik internal maupun eksternal.</a:t>
            </a:r>
          </a:p>
          <a:p>
            <a:pPr marL="1123950" lvl="1" indent="-514350">
              <a:lnSpc>
                <a:spcPct val="100000"/>
              </a:lnSpc>
              <a:buFont typeface="+mj-lt"/>
              <a:buAutoNum type="alphaLcPeriod"/>
            </a:pPr>
            <a:r>
              <a:rPr lang="en-US" sz="2800"/>
              <a:t>Berperan aktif dalam organisasi keilmuan.</a:t>
            </a:r>
          </a:p>
          <a:p>
            <a:pPr marL="1123950" lvl="1" indent="-514350">
              <a:lnSpc>
                <a:spcPct val="100000"/>
              </a:lnSpc>
              <a:buFont typeface="+mj-lt"/>
              <a:buAutoNum type="alphaLcPeriod"/>
            </a:pPr>
            <a:r>
              <a:rPr lang="en-US" sz="2800"/>
              <a:t>Berperan aktif memberikan masukan dan tindakan nyata untuk mengatasi permasalahan di masyarakat.</a:t>
            </a:r>
          </a:p>
          <a:p>
            <a:pPr marL="0" indent="0">
              <a:lnSpc>
                <a:spcPct val="100000"/>
              </a:lnSpc>
              <a:buNone/>
            </a:pPr>
            <a:endParaRPr lang="id-ID">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868208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00825"/>
            <a:ext cx="10515600" cy="1325563"/>
          </a:xfrm>
        </p:spPr>
        <p:txBody>
          <a:bodyPr/>
          <a:lstStyle/>
          <a:p>
            <a:r>
              <a:rPr lang="id-ID" dirty="0">
                <a:solidFill>
                  <a:srgbClr val="014A73"/>
                </a:solidFill>
                <a:latin typeface="Segoe UI Light" panose="020B0502040204020203" pitchFamily="34" charset="0"/>
                <a:cs typeface="Segoe UI Light" panose="020B0502040204020203" pitchFamily="34" charset="0"/>
              </a:rPr>
              <a:t>Tujuan</a:t>
            </a:r>
          </a:p>
        </p:txBody>
      </p:sp>
      <p:sp>
        <p:nvSpPr>
          <p:cNvPr id="3" name="Content Placeholder 2"/>
          <p:cNvSpPr>
            <a:spLocks noGrp="1"/>
          </p:cNvSpPr>
          <p:nvPr>
            <p:ph idx="1"/>
          </p:nvPr>
        </p:nvSpPr>
        <p:spPr>
          <a:xfrm>
            <a:off x="806047" y="1504125"/>
            <a:ext cx="10833324" cy="4351338"/>
          </a:xfrm>
        </p:spPr>
        <p:txBody>
          <a:bodyPr>
            <a:noAutofit/>
          </a:bodyPr>
          <a:lstStyle/>
          <a:p>
            <a:pPr marL="0" indent="0">
              <a:buNone/>
            </a:pPr>
            <a:r>
              <a:rPr lang="en-US" sz="2400"/>
              <a:t>Menjadikan Departemen Biokimia yang mendukung Fakultas Kedokteran dan Universitas Gadjah Mada sebagai perguruan terbaik di Indonesia dengan reputasi internasional melalui:</a:t>
            </a:r>
          </a:p>
          <a:p>
            <a:pPr marL="914400" lvl="1" indent="-457200">
              <a:buFont typeface="+mj-lt"/>
              <a:buAutoNum type="alphaLcPeriod"/>
            </a:pPr>
            <a:r>
              <a:rPr lang="en-US"/>
              <a:t>Pengembangan ilmu Biokimia dalam rangka mewujudkan pendidikan tinggi yang berkualitas dan kompeten.</a:t>
            </a:r>
            <a:endParaRPr lang="en-US" sz="2000"/>
          </a:p>
          <a:p>
            <a:pPr marL="914400" lvl="1" indent="-457200">
              <a:buFont typeface="+mj-lt"/>
              <a:buAutoNum type="alphaLcPeriod"/>
            </a:pPr>
            <a:r>
              <a:rPr lang="en-US"/>
              <a:t>Pengembangan penelitian yang menghasilkan publikasi nasional dan internasional, serta produk berbasis kearifan lokal.</a:t>
            </a:r>
            <a:endParaRPr lang="en-US" sz="2000"/>
          </a:p>
          <a:p>
            <a:pPr marL="914400" lvl="1" indent="-457200">
              <a:buFont typeface="+mj-lt"/>
              <a:buAutoNum type="alphaLcPeriod"/>
            </a:pPr>
            <a:r>
              <a:rPr lang="en-US"/>
              <a:t>Pengabdian kepada masyarakat melalui desiminasi pengetahuan dan perilaku kesehatan, serta mendorong kemandirian dan kesejahteraan masyarakat secara berkelanjutan.</a:t>
            </a:r>
            <a:endParaRPr lang="en-US" sz="2000"/>
          </a:p>
          <a:p>
            <a:pPr marL="0" indent="0">
              <a:buNone/>
            </a:pPr>
            <a:endParaRPr lang="id-ID" sz="240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449491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solidFill>
                  <a:srgbClr val="014A73"/>
                </a:solidFill>
                <a:latin typeface="Segoe UI Light" panose="020B0502040204020203" pitchFamily="34" charset="0"/>
                <a:cs typeface="Segoe UI Light" panose="020B0502040204020203" pitchFamily="34" charset="0"/>
              </a:rPr>
              <a:t>Milestones 2018-2022</a:t>
            </a:r>
            <a:endParaRPr lang="id-ID" dirty="0">
              <a:solidFill>
                <a:srgbClr val="014A73"/>
              </a:solidFill>
              <a:latin typeface="Segoe UI Light" panose="020B0502040204020203" pitchFamily="34" charset="0"/>
              <a:cs typeface="Segoe UI Light" panose="020B0502040204020203" pitchFamily="34" charset="0"/>
            </a:endParaRPr>
          </a:p>
        </p:txBody>
      </p:sp>
      <p:sp>
        <p:nvSpPr>
          <p:cNvPr id="3" name="Content Placeholder 2"/>
          <p:cNvSpPr>
            <a:spLocks noGrp="1"/>
          </p:cNvSpPr>
          <p:nvPr>
            <p:ph idx="1"/>
          </p:nvPr>
        </p:nvSpPr>
        <p:spPr>
          <a:xfrm>
            <a:off x="179064" y="1825625"/>
            <a:ext cx="11138778" cy="4351338"/>
          </a:xfrm>
        </p:spPr>
        <p:txBody>
          <a:bodyPr>
            <a:normAutofit/>
          </a:bodyPr>
          <a:lstStyle/>
          <a:p>
            <a:pPr marL="1066800" lvl="1" indent="-457200" algn="just">
              <a:buFont typeface="+mj-lt"/>
              <a:buAutoNum type="alphaLcPeriod"/>
            </a:pPr>
            <a:r>
              <a:rPr lang="en-US"/>
              <a:t>Penambahan SDM 4 staf pendidik.</a:t>
            </a:r>
          </a:p>
          <a:p>
            <a:pPr marL="1066800" lvl="1" indent="-457200" algn="just">
              <a:buFont typeface="+mj-lt"/>
              <a:buAutoNum type="alphaLcPeriod"/>
            </a:pPr>
            <a:r>
              <a:rPr lang="en-US"/>
              <a:t>Pembuatan bahan ajar/video pembelajaran.</a:t>
            </a:r>
          </a:p>
          <a:p>
            <a:pPr marL="1066800" lvl="1" indent="-457200" algn="just">
              <a:buFont typeface="+mj-lt"/>
              <a:buAutoNum type="alphaLcPeriod"/>
            </a:pPr>
            <a:r>
              <a:rPr lang="en-US"/>
              <a:t>Perluasan kerjasama mitra dalam pengembangan dan hilirisasi produk hasil penelitian.</a:t>
            </a:r>
          </a:p>
          <a:p>
            <a:pPr marL="1066800" lvl="1" indent="-457200" algn="just">
              <a:buFont typeface="+mj-lt"/>
              <a:buAutoNum type="alphaLcPeriod"/>
            </a:pPr>
            <a:r>
              <a:rPr lang="en-US"/>
              <a:t>Pelatihan internal dan eksternal untuk pengembangan diri staf pendidik maupun staf kependidikan.</a:t>
            </a:r>
          </a:p>
          <a:p>
            <a:pPr marL="1066800" lvl="1" indent="-457200" algn="just">
              <a:buFont typeface="+mj-lt"/>
              <a:buAutoNum type="alphaLcPeriod"/>
            </a:pPr>
            <a:r>
              <a:rPr lang="en-US"/>
              <a:t>Mendorong peningkatan publikasi ilmiah baik nasional maupun internasional.</a:t>
            </a:r>
          </a:p>
          <a:p>
            <a:pPr marL="1066800" lvl="1" indent="-457200" algn="just">
              <a:buFont typeface="+mj-lt"/>
              <a:buAutoNum type="alphaLcPeriod"/>
            </a:pPr>
            <a:r>
              <a:rPr lang="en-US"/>
              <a:t>Mendorong diseminasi ilmu pengetahuan melalui seminar, berorganisasi maupun pengabdian masyarakat.</a:t>
            </a:r>
          </a:p>
          <a:p>
            <a:pPr marL="1066800" lvl="1" indent="-457200" algn="just">
              <a:buFont typeface="+mj-lt"/>
              <a:buAutoNum type="alphaLcPeriod"/>
            </a:pPr>
            <a:r>
              <a:rPr lang="en-US"/>
              <a:t>Mendorong terciptanya ‘</a:t>
            </a:r>
            <a:r>
              <a:rPr lang="en-US" i="1"/>
              <a:t>good laboratory</a:t>
            </a:r>
            <a:r>
              <a:rPr lang="en-US"/>
              <a:t>’ sesuai standar nasional maupun internasional. </a:t>
            </a:r>
          </a:p>
          <a:p>
            <a:pPr marL="0" indent="0">
              <a:buNone/>
            </a:pPr>
            <a:endParaRPr lang="id-ID">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7327603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364</Words>
  <Application>Microsoft Macintosh PowerPoint</Application>
  <PresentationFormat>Custom</PresentationFormat>
  <Paragraphs>44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Departemen Biokimia Fakultas Kedokteran UGM</vt:lpstr>
      <vt:lpstr>Bab 1. Kebijakan Umum</vt:lpstr>
      <vt:lpstr>Pendahuluan</vt:lpstr>
      <vt:lpstr>Nilai-nilai Dasar</vt:lpstr>
      <vt:lpstr>Visi</vt:lpstr>
      <vt:lpstr>Misi</vt:lpstr>
      <vt:lpstr>Komitmen</vt:lpstr>
      <vt:lpstr>Tujuan</vt:lpstr>
      <vt:lpstr>Milestones 2018-2022</vt:lpstr>
      <vt:lpstr>TERIMA KASIH</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JUDUL PRESENTASI</dc:title>
  <dc:creator>Abie Zaidannas</dc:creator>
  <cp:lastModifiedBy>Arta Farmawati</cp:lastModifiedBy>
  <cp:revision>8</cp:revision>
  <dcterms:created xsi:type="dcterms:W3CDTF">2017-02-23T16:32:43Z</dcterms:created>
  <dcterms:modified xsi:type="dcterms:W3CDTF">2018-01-15T01:49:33Z</dcterms:modified>
</cp:coreProperties>
</file>