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2" r:id="rId6"/>
    <p:sldId id="265" r:id="rId7"/>
    <p:sldId id="258" r:id="rId8"/>
    <p:sldId id="259" r:id="rId9"/>
    <p:sldId id="266" r:id="rId10"/>
    <p:sldId id="267" r:id="rId11"/>
    <p:sldId id="260" r:id="rId12"/>
    <p:sldId id="269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>
        <p:scale>
          <a:sx n="70" d="100"/>
          <a:sy n="70" d="100"/>
        </p:scale>
        <p:origin x="1176" y="-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17/01/18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Medikal</a:t>
            </a:r>
            <a:r>
              <a:rPr lang="en-US" dirty="0" smtClean="0"/>
              <a:t> </a:t>
            </a:r>
            <a:r>
              <a:rPr lang="en-US" dirty="0" err="1" smtClean="0"/>
              <a:t>Bedah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468418"/>
              </p:ext>
            </p:extLst>
          </p:nvPr>
        </p:nvGraphicFramePr>
        <p:xfrm>
          <a:off x="820055" y="2443295"/>
          <a:ext cx="10515604" cy="340941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2709636"/>
                <a:gridCol w="544286"/>
                <a:gridCol w="508000"/>
                <a:gridCol w="544285"/>
                <a:gridCol w="598715"/>
                <a:gridCol w="562428"/>
                <a:gridCol w="246380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2018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2019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2021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2022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Mengintegrasikan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system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pangkalan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handal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tridharma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jenis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terintegrasi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pangkalan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Optimalisasi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digitalisasi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pendukung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diimplementasikan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Pengelolaan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online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terintegrasi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800554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u="sng" dirty="0" smtClean="0"/>
              <a:t>Tujuan </a:t>
            </a:r>
            <a:r>
              <a:rPr lang="en-US" sz="2400" b="1" u="sng" dirty="0" smtClean="0"/>
              <a:t>4</a:t>
            </a:r>
            <a:r>
              <a:rPr lang="id-ID" sz="2400" b="1" u="sng" dirty="0" smtClean="0"/>
              <a:t>:</a:t>
            </a:r>
            <a:r>
              <a:rPr lang="id-ID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TataKelola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: </a:t>
            </a:r>
            <a:r>
              <a:rPr lang="en-US" sz="2400" dirty="0" err="1"/>
              <a:t>Tatakelola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267994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18288"/>
              </p:ext>
            </p:extLst>
          </p:nvPr>
        </p:nvGraphicFramePr>
        <p:xfrm>
          <a:off x="707572" y="2091617"/>
          <a:ext cx="10809516" cy="39695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56688"/>
                <a:gridCol w="2586597"/>
                <a:gridCol w="562428"/>
                <a:gridCol w="562429"/>
                <a:gridCol w="616857"/>
                <a:gridCol w="562429"/>
                <a:gridCol w="616857"/>
                <a:gridCol w="2645231"/>
              </a:tblGrid>
              <a:tr h="2286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0525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741689">
                <a:tc rowSpan="2">
                  <a:txBody>
                    <a:bodyPr/>
                    <a:lstStyle/>
                    <a:p>
                      <a:pPr algn="l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 algn="l">
                        <a:tabLst>
                          <a:tab pos="90488" algn="l"/>
                        </a:tabLst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Mengarahkan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mengakselerasi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kebudayaan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terealisasi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rangka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joint-research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indent="0" algn="l"/>
                      <a:r>
                        <a:rPr lang="sv-SE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Menjalin</a:t>
                      </a: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kerjasama </a:t>
                      </a:r>
                      <a:r>
                        <a:rPr lang="sv-SE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joint research </a:t>
                      </a: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 para peneliti dari perguruan tinggi dalam negeri dan luar negeri. 	</a:t>
                      </a:r>
                    </a:p>
                  </a:txBody>
                  <a:tcPr marL="9525" marR="9525" marT="9525" marB="0" anchor="ctr"/>
                </a:tc>
              </a:tr>
              <a:tr h="1338480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produk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hasil</a:t>
                      </a:r>
                      <a:r>
                        <a:rPr lang="en-US" sz="1800" u="none" strike="noStrike" dirty="0" smtClean="0">
                          <a:effectLst/>
                        </a:rPr>
                        <a:t> 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produk</a:t>
                      </a:r>
                      <a:r>
                        <a:rPr lang="en-US" sz="1800" u="none" strike="noStrike" dirty="0" smtClean="0">
                          <a:effectLst/>
                        </a:rPr>
                        <a:t> 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hasil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  yang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dimanfaatkan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oleh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pengguna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Menghilirisasikan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produk-produk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siap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diproduksi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komersial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637268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u="sng" dirty="0" smtClean="0"/>
              <a:t>Tujuan </a:t>
            </a:r>
            <a:r>
              <a:rPr lang="en-US" sz="2400" b="1" u="sng" dirty="0" smtClean="0"/>
              <a:t>4</a:t>
            </a:r>
            <a:r>
              <a:rPr lang="id-ID" sz="2400" b="1" u="sng" dirty="0" smtClean="0"/>
              <a:t>: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TataKelola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: </a:t>
            </a:r>
            <a:r>
              <a:rPr lang="en-US" sz="2400" dirty="0" err="1"/>
              <a:t>Tatakelola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859250"/>
              </p:ext>
            </p:extLst>
          </p:nvPr>
        </p:nvGraphicFramePr>
        <p:xfrm>
          <a:off x="874483" y="1855100"/>
          <a:ext cx="10515604" cy="439116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001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017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73364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alternatif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abadi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hibah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(rupiah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%)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sumber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kreatif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jangka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pendek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panjang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sumberdana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alternatif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abadi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</a:tr>
              <a:tr h="1224683">
                <a:tc row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kemitraan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produktivitas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mendapat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pendampingan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bekerjasama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Kagama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 kerjasama pengabdian kepada masyarakat dengan mitra dan alumni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06888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 mitra terlibat dalam kegiatan pengabdian kepada masyarakat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56343" y="619124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u="sng" dirty="0" smtClean="0"/>
              <a:t>Tujuan </a:t>
            </a:r>
            <a:r>
              <a:rPr lang="en-US" sz="2400" b="1" u="sng" dirty="0" smtClean="0"/>
              <a:t>4</a:t>
            </a:r>
            <a:r>
              <a:rPr lang="id-ID" sz="2400" b="1" u="sng" dirty="0" smtClean="0"/>
              <a:t>: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TataKelola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: </a:t>
            </a:r>
            <a:r>
              <a:rPr lang="en-US" sz="2400" dirty="0" err="1"/>
              <a:t>Tatakelola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77349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343" y="727982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u="sng" dirty="0" smtClean="0"/>
              <a:t>Tujuan 1:</a:t>
            </a:r>
            <a:r>
              <a:rPr lang="en-US" sz="2400" b="1" u="sng" dirty="0" smtClean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yang </a:t>
            </a:r>
            <a:r>
              <a:rPr lang="en-US" sz="2400" dirty="0" err="1"/>
              <a:t>berkualitas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lulusan</a:t>
            </a:r>
            <a:r>
              <a:rPr lang="en-US" sz="2400" dirty="0"/>
              <a:t> yang </a:t>
            </a:r>
            <a:r>
              <a:rPr lang="en-US" sz="2400" dirty="0" err="1"/>
              <a:t>berbudi</a:t>
            </a:r>
            <a:r>
              <a:rPr lang="en-US" sz="2400" dirty="0"/>
              <a:t>, </a:t>
            </a:r>
            <a:r>
              <a:rPr lang="en-US" sz="2400" dirty="0" err="1"/>
              <a:t>unggul</a:t>
            </a:r>
            <a:r>
              <a:rPr lang="en-US" sz="2400" dirty="0"/>
              <a:t>, </a:t>
            </a:r>
            <a:r>
              <a:rPr lang="en-US" sz="2400" dirty="0" err="1"/>
              <a:t>cerdas</a:t>
            </a:r>
            <a:r>
              <a:rPr lang="en-US" sz="2400" dirty="0"/>
              <a:t>, </a:t>
            </a:r>
            <a:r>
              <a:rPr lang="en-US" sz="2400" dirty="0" err="1"/>
              <a:t>kreatif</a:t>
            </a:r>
            <a:r>
              <a:rPr lang="en-US" sz="2400" dirty="0"/>
              <a:t>, </a:t>
            </a:r>
            <a:r>
              <a:rPr lang="en-US" sz="2400" dirty="0" err="1"/>
              <a:t>terampil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sadar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tanggungjawabnya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nusa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229377"/>
              </p:ext>
            </p:extLst>
          </p:nvPr>
        </p:nvGraphicFramePr>
        <p:xfrm>
          <a:off x="801912" y="1899010"/>
          <a:ext cx="10515604" cy="41104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fi-FI" sz="1800" u="none" strike="noStrike" dirty="0" err="1" smtClean="0">
                          <a:effectLst/>
                        </a:rPr>
                        <a:t>Memiliki</a:t>
                      </a:r>
                      <a:r>
                        <a:rPr lang="fi-FI" sz="1800" u="none" strike="noStrike" dirty="0" smtClean="0">
                          <a:effectLst/>
                        </a:rPr>
                        <a:t> </a:t>
                      </a:r>
                      <a:r>
                        <a:rPr lang="fi-FI" sz="1800" u="none" strike="noStrike" dirty="0" err="1" smtClean="0">
                          <a:effectLst/>
                        </a:rPr>
                        <a:t>perkuliahan</a:t>
                      </a:r>
                      <a:r>
                        <a:rPr lang="fi-FI" sz="1800" u="none" strike="noStrike" dirty="0" smtClean="0">
                          <a:effectLst/>
                        </a:rPr>
                        <a:t> </a:t>
                      </a:r>
                      <a:r>
                        <a:rPr lang="fi-FI" sz="1800" u="none" strike="noStrike" dirty="0" err="1" smtClean="0">
                          <a:effectLst/>
                        </a:rPr>
                        <a:t>lintas</a:t>
                      </a:r>
                      <a:r>
                        <a:rPr lang="fi-FI" sz="1800" u="none" strike="noStrike" dirty="0" smtClean="0">
                          <a:effectLst/>
                        </a:rPr>
                        <a:t> </a:t>
                      </a:r>
                      <a:r>
                        <a:rPr lang="fi-FI" sz="1800" u="none" strike="noStrike" dirty="0" err="1" smtClean="0">
                          <a:effectLst/>
                        </a:rPr>
                        <a:t>disiplin</a:t>
                      </a:r>
                      <a:r>
                        <a:rPr lang="fi-FI" sz="1800" u="none" strike="noStrike" dirty="0" smtClean="0">
                          <a:effectLst/>
                        </a:rPr>
                        <a:t>,</a:t>
                      </a:r>
                      <a:r>
                        <a:rPr lang="fi-FI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fi-FI" sz="1800" u="none" strike="noStrike" baseline="0" dirty="0" err="1" smtClean="0">
                          <a:effectLst/>
                        </a:rPr>
                        <a:t>contoh</a:t>
                      </a:r>
                      <a:r>
                        <a:rPr lang="fi-FI" sz="1800" u="none" strike="noStrike" baseline="0" dirty="0" smtClean="0">
                          <a:effectLst/>
                        </a:rPr>
                        <a:t>: </a:t>
                      </a:r>
                      <a:r>
                        <a:rPr lang="fi-FI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Palliatif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</a:t>
                      </a:r>
                      <a:r>
                        <a:rPr lang="id-ID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safety</a:t>
                      </a:r>
                      <a:endParaRPr lang="fi-FI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sarana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prasarana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pendukung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mahasiswa bimbingan yang meraih prestasi di tingkat nasional dan internasional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9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6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9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6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Membentuk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membina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mengarahkan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kemahasiswaan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keikutsertaan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lomba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level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936382"/>
              </p:ext>
            </p:extLst>
          </p:nvPr>
        </p:nvGraphicFramePr>
        <p:xfrm>
          <a:off x="892627" y="1753867"/>
          <a:ext cx="10515604" cy="464447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408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089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390810">
                <a:tc>
                  <a:txBody>
                    <a:bodyPr/>
                    <a:lstStyle/>
                    <a:p>
                      <a:pPr algn="l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Menjadikan pendidikan pascasarjana sebagai tulang punggung Tri Dharma 	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publikasi bersama mahasiswa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Meningkatkan kuantitas dan kualitas mahasiswa pascasarjana 	</a:t>
                      </a:r>
                    </a:p>
                  </a:txBody>
                  <a:tcPr marL="9525" marR="9525" marT="9525" marB="0" anchor="b"/>
                </a:tc>
              </a:tr>
              <a:tr h="877033"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jiwa inovasi dan </a:t>
                      </a:r>
                      <a:r>
                        <a:rPr lang="fi-FI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kewirausahaan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i-FI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endParaRPr lang="fi-FI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 bimbingan PKM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Membantu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berkesempatan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wirausaha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start-up </a:t>
                      </a:r>
                      <a:r>
                        <a:rPr lang="en-US" sz="1800" b="0" i="1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bisnis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877033">
                <a:tc rowSpan="2"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yang m</a:t>
                      </a:r>
                      <a:r>
                        <a:rPr lang="id-ID" sz="1800" u="none" strike="noStrike" dirty="0" smtClean="0">
                          <a:effectLst/>
                        </a:rPr>
                        <a:t>engikuti pelatihan pemanfaatan TIK untuk pembelajaran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Memetakan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kebutuhan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</a:tr>
              <a:tr h="588034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mengikuti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 pelatihan metode pembelajaran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56343" y="727982"/>
            <a:ext cx="10515600" cy="6477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2400" b="1" u="sng" smtClean="0"/>
              <a:t>Tujuan 1:</a:t>
            </a:r>
            <a:r>
              <a:rPr lang="en-US" sz="2400" b="1" u="sng" smtClean="0"/>
              <a:t> </a:t>
            </a:r>
            <a:r>
              <a:rPr lang="en-US" sz="2400" smtClean="0"/>
              <a:t>Pendidikan yang berkualitas untuk menghasilkan lulusan yang berbudi, unggul, cerdas, kreatif, terampil, dan sadar akan tanggungjawabnya terhadap nusa dan bangsa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65610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5413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u="sng" dirty="0" smtClean="0"/>
              <a:t>Tujuan </a:t>
            </a:r>
            <a:r>
              <a:rPr lang="en-US" sz="2400" b="1" u="sng" dirty="0" smtClean="0"/>
              <a:t>2</a:t>
            </a:r>
            <a:r>
              <a:rPr lang="id-ID" sz="2400" b="1" u="sng" dirty="0" smtClean="0"/>
              <a:t>:</a:t>
            </a:r>
            <a:r>
              <a:rPr lang="en-US" sz="2400" b="1" u="sng" dirty="0" smtClean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masyarakay</a:t>
            </a:r>
            <a:r>
              <a:rPr lang="en-US" sz="2400" dirty="0"/>
              <a:t>, </a:t>
            </a:r>
            <a:r>
              <a:rPr lang="en-US" sz="2400" dirty="0" err="1"/>
              <a:t>bangsa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Negara yang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 smtClean="0"/>
              <a:t>lokal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906162"/>
              </p:ext>
            </p:extLst>
          </p:nvPr>
        </p:nvGraphicFramePr>
        <p:xfrm>
          <a:off x="644806" y="1814284"/>
          <a:ext cx="11750720" cy="438640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83639"/>
                <a:gridCol w="4173861"/>
                <a:gridCol w="508795"/>
                <a:gridCol w="508795"/>
                <a:gridCol w="508795"/>
                <a:gridCol w="508795"/>
                <a:gridCol w="508795"/>
                <a:gridCol w="2849245"/>
              </a:tblGrid>
              <a:tr h="2049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</a:tr>
              <a:tr h="49049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62849">
                <a:tc rowSpan="6">
                  <a:txBody>
                    <a:bodyPr/>
                    <a:lstStyle/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indent="0" algn="l" fontAlgn="b">
                        <a:tabLst>
                          <a:tab pos="0" algn="l"/>
                        </a:tabLst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 penelitian berupa prototype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Menghasilkan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rujukan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berwawasan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lingkungan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memberi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solusi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permasalahan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nilai-nilai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keunggulan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9860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makalah hasil penelitian dalam proceeding konferensi terindeks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7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881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pt-BR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pt-BR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800" u="none" strike="noStrike" dirty="0" smtClean="0">
                          <a:effectLst/>
                        </a:rPr>
                        <a:t>publikasi pada jurnal internasional terindeks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8811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publikasi pada jurnal nasional terakreditasi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273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 bookchapter yang diterbitkan oleh penerbit internasional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947040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Hak Cipta </a:t>
                      </a:r>
                      <a:r>
                        <a:rPr lang="en-US" sz="1800" u="none" strike="noStrike" dirty="0" smtClean="0">
                          <a:effectLst/>
                        </a:rPr>
                        <a:t> yang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dihasilkan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43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343" y="909411"/>
            <a:ext cx="10515600" cy="647749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id-ID" sz="2400" b="1" u="sng" dirty="0" smtClean="0"/>
              <a:t>Tujuan </a:t>
            </a:r>
            <a:r>
              <a:rPr lang="en-US" sz="2400" b="1" u="sng" dirty="0" smtClean="0"/>
              <a:t>2</a:t>
            </a:r>
            <a:r>
              <a:rPr lang="id-ID" sz="2400" b="1" u="sng" dirty="0" smtClean="0"/>
              <a:t>:</a:t>
            </a:r>
            <a:r>
              <a:rPr lang="en-US" sz="2400" b="1" u="sng" dirty="0" smtClean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masyarakay</a:t>
            </a:r>
            <a:r>
              <a:rPr lang="en-US" sz="2400" dirty="0"/>
              <a:t>, </a:t>
            </a:r>
            <a:r>
              <a:rPr lang="en-US" sz="2400" dirty="0" err="1"/>
              <a:t>bangsa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Negara yang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 smtClean="0"/>
              <a:t>lokal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825443"/>
              </p:ext>
            </p:extLst>
          </p:nvPr>
        </p:nvGraphicFramePr>
        <p:xfrm>
          <a:off x="381810" y="2453228"/>
          <a:ext cx="11245757" cy="322993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70498"/>
                <a:gridCol w="2188116"/>
                <a:gridCol w="664841"/>
                <a:gridCol w="637140"/>
                <a:gridCol w="720246"/>
                <a:gridCol w="623289"/>
                <a:gridCol w="457079"/>
                <a:gridCol w="3184548"/>
              </a:tblGrid>
              <a:tr h="4314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205400">
                <a:tc>
                  <a:txBody>
                    <a:bodyPr/>
                    <a:lstStyle/>
                    <a:p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kekayaan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intelektual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dihasilkan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Menyelaraskan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menguatkan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tugas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peranan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kelembagaan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Pusat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produksi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bentuk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publikasi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275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342" y="709842"/>
            <a:ext cx="10515600" cy="647749"/>
          </a:xfrm>
        </p:spPr>
        <p:txBody>
          <a:bodyPr>
            <a:noAutofit/>
          </a:bodyPr>
          <a:lstStyle/>
          <a:p>
            <a:pPr lvl="0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id-ID" sz="2400" b="1" u="sng" dirty="0" smtClean="0"/>
              <a:t>Tujuan </a:t>
            </a:r>
            <a:r>
              <a:rPr lang="en-US" sz="2400" b="1" u="sng" dirty="0" smtClean="0"/>
              <a:t>2</a:t>
            </a:r>
            <a:r>
              <a:rPr lang="id-ID" sz="2400" b="1" u="sng" dirty="0" smtClean="0"/>
              <a:t>:</a:t>
            </a:r>
            <a:r>
              <a:rPr lang="en-US" sz="2400" b="1" u="sng" dirty="0" smtClean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yang </a:t>
            </a:r>
            <a:r>
              <a:rPr lang="en-US" sz="2400" dirty="0" err="1"/>
              <a:t>berwawasan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masyarakay</a:t>
            </a:r>
            <a:r>
              <a:rPr lang="en-US" sz="2400" dirty="0"/>
              <a:t>, </a:t>
            </a:r>
            <a:r>
              <a:rPr lang="en-US" sz="2400" dirty="0" err="1"/>
              <a:t>bangsa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Negara yang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 smtClean="0"/>
              <a:t>lokal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475291"/>
              </p:ext>
            </p:extLst>
          </p:nvPr>
        </p:nvGraphicFramePr>
        <p:xfrm>
          <a:off x="545096" y="1999655"/>
          <a:ext cx="11080849" cy="426304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23373"/>
                <a:gridCol w="2162528"/>
                <a:gridCol w="655092"/>
                <a:gridCol w="627797"/>
                <a:gridCol w="597685"/>
                <a:gridCol w="544286"/>
                <a:gridCol w="632238"/>
                <a:gridCol w="3137850"/>
              </a:tblGrid>
              <a:tr h="3741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416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461163">
                <a:tc row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Memiliki penelitian terkait isu-isu strategis nasional dan internasional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6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Menyelenggarakan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fokus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perhatian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komprehensif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berbagai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aspek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maritim-kepulauan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isu-isu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maritim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ketahanan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rekayasa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kebudayaan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potensi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	</a:t>
                      </a: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4703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Memiliki publikasi hasil penelitian terkait isu strategis nasional dan internasional pada jurnal internasional terindeks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0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353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99700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u="sng" dirty="0" smtClean="0"/>
              <a:t>Tujuan </a:t>
            </a:r>
            <a:r>
              <a:rPr lang="en-US" sz="2400" b="1" u="sng" dirty="0" smtClean="0"/>
              <a:t>4</a:t>
            </a:r>
            <a:r>
              <a:rPr lang="id-ID" sz="2400" b="1" u="sng" dirty="0" smtClean="0"/>
              <a:t>: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TataKelola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: </a:t>
            </a:r>
            <a:r>
              <a:rPr lang="en-US" sz="2400" dirty="0" err="1"/>
              <a:t>Tatakelola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.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43178"/>
              </p:ext>
            </p:extLst>
          </p:nvPr>
        </p:nvGraphicFramePr>
        <p:xfrm>
          <a:off x="965199" y="2642871"/>
          <a:ext cx="10515604" cy="354347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09801"/>
                <a:gridCol w="2794000"/>
                <a:gridCol w="635000"/>
                <a:gridCol w="635000"/>
                <a:gridCol w="653143"/>
                <a:gridCol w="583583"/>
                <a:gridCol w="613846"/>
                <a:gridCol w="2391231"/>
              </a:tblGrid>
              <a:tr h="24792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Program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</a:tr>
              <a:tr h="36291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2018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2019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2020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2021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2022</a:t>
                      </a:r>
                      <a:endParaRPr lang="id-ID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06337">
                <a:tc>
                  <a:txBody>
                    <a:bodyPr/>
                    <a:lstStyle/>
                    <a:p>
                      <a:pPr algn="l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keuangan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Kapasitas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keuangan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2838">
                <a:tc rowSpan="2">
                  <a:txBody>
                    <a:bodyPr/>
                    <a:lstStyle/>
                    <a:p>
                      <a:pPr algn="l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 algn="l"/>
                      <a:r>
                        <a:rPr lang="sv-SE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kampus yang mendukung wahana penerapan inovasi IPTEKS lintas </a:t>
                      </a:r>
                      <a:r>
                        <a:rPr lang="sv-SE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sv-SE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Persentase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peningkatan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pengadaan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di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awal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periode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tahun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anggaran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indent="0" algn="l"/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Mewujudkan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pengadaan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efektif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efisien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07546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id-ID" sz="1800" u="none" strike="noStrike" dirty="0" smtClean="0">
                          <a:effectLst/>
                        </a:rPr>
                        <a:t>Mengikuti sertifikasi pengadaan barang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337957"/>
              </p:ext>
            </p:extLst>
          </p:nvPr>
        </p:nvGraphicFramePr>
        <p:xfrm>
          <a:off x="820055" y="2443298"/>
          <a:ext cx="10515604" cy="35619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73088"/>
                <a:gridCol w="3316175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71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64033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2018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2019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2021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2022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69751">
                <a:tc rowSpan="3"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0488" algn="l"/>
                        </a:tabLst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Tersedia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komprehensif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arsitektur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keilmuan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pengelolaan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menekankan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marL="90488" indent="0"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40339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Tersedia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Tendik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40339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Tendik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diterima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u="none" strike="noStrike" dirty="0" smtClean="0">
                          <a:effectLst/>
                        </a:rPr>
                        <a:t>0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1072697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dirty="0" smtClean="0"/>
              <a:t>Tujuan </a:t>
            </a:r>
            <a:r>
              <a:rPr lang="en-US" sz="2400" b="1" dirty="0" smtClean="0"/>
              <a:t>4</a:t>
            </a:r>
            <a:r>
              <a:rPr lang="id-ID" sz="2400" b="1" dirty="0" smtClean="0"/>
              <a:t>: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TataKelola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: </a:t>
            </a:r>
            <a:r>
              <a:rPr lang="en-US" sz="2400" dirty="0" err="1"/>
              <a:t>Tatakelola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166782"/>
              </p:ext>
            </p:extLst>
          </p:nvPr>
        </p:nvGraphicFramePr>
        <p:xfrm>
          <a:off x="820054" y="2207438"/>
          <a:ext cx="10515604" cy="402636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28375"/>
                <a:gridCol w="3392714"/>
                <a:gridCol w="598714"/>
                <a:gridCol w="580092"/>
                <a:gridCol w="653622"/>
                <a:gridCol w="671286"/>
                <a:gridCol w="616857"/>
                <a:gridCol w="1973944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Sasaran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Indikator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</a:rPr>
                        <a:t>Target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>
                          <a:effectLst/>
                        </a:rPr>
                        <a:t>Program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2018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2019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2020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2021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800" b="1" u="none" strike="noStrike" dirty="0">
                          <a:effectLst/>
                        </a:rPr>
                        <a:t>2022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5"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Berkualifikasi S3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5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kebutuhan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unit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800" u="none" strike="noStrike" dirty="0" smtClean="0">
                          <a:effectLst/>
                        </a:rPr>
                        <a:t>Lektor Kepala/Guru besar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3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4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800" u="none" strike="noStrike" dirty="0" smtClean="0">
                          <a:effectLst/>
                        </a:rPr>
                        <a:t> yang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800" u="none" strike="noStrike" dirty="0" smtClean="0">
                          <a:effectLst/>
                        </a:rPr>
                        <a:t> 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pelatihan</a:t>
                      </a:r>
                      <a:r>
                        <a:rPr lang="en-US" sz="1800" u="none" strike="noStrike" dirty="0" smtClean="0">
                          <a:effectLst/>
                        </a:rPr>
                        <a:t> /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meningkat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karir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kompetensinya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2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tendik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yang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800" u="none" strike="noStrike" dirty="0" smtClean="0">
                          <a:effectLst/>
                        </a:rPr>
                        <a:t> 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pelatihan</a:t>
                      </a:r>
                      <a:r>
                        <a:rPr lang="en-US" sz="1800" u="none" strike="noStrike" dirty="0" smtClean="0">
                          <a:effectLst/>
                        </a:rPr>
                        <a:t> /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meningkat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karir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kompetensinya</a:t>
                      </a:r>
                      <a:endParaRPr lang="id-ID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en-US" sz="18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tendik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memiliki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sertifikasi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keahlian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/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meningkat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kompetensi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baseline="0" dirty="0" err="1" smtClean="0">
                          <a:effectLst/>
                        </a:rPr>
                        <a:t>karirnya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u="none" strike="noStrike" dirty="0" smtClean="0">
                          <a:effectLst/>
                        </a:rPr>
                        <a:t>1</a:t>
                      </a:r>
                      <a:r>
                        <a:rPr lang="id-ID" sz="1800" u="none" strike="noStrike" dirty="0">
                          <a:effectLst/>
                        </a:rPr>
                        <a:t> </a:t>
                      </a:r>
                      <a:endParaRPr lang="id-ID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01915" y="963840"/>
            <a:ext cx="10515600" cy="647749"/>
          </a:xfrm>
        </p:spPr>
        <p:txBody>
          <a:bodyPr>
            <a:noAutofit/>
          </a:bodyPr>
          <a:lstStyle/>
          <a:p>
            <a:r>
              <a:rPr lang="id-ID" sz="2400" b="1" u="sng" dirty="0" smtClean="0"/>
              <a:t>Tujuan </a:t>
            </a:r>
            <a:r>
              <a:rPr lang="en-US" sz="2400" b="1" u="sng" dirty="0" smtClean="0"/>
              <a:t>4</a:t>
            </a:r>
            <a:r>
              <a:rPr lang="id-ID" sz="2400" b="1" u="sng" dirty="0" smtClean="0"/>
              <a:t>: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yang </a:t>
            </a:r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TataKelola</a:t>
            </a:r>
            <a:r>
              <a:rPr lang="en-US" sz="2400" dirty="0"/>
              <a:t>, </a:t>
            </a:r>
            <a:r>
              <a:rPr lang="en-US" sz="2400" dirty="0" err="1"/>
              <a:t>Keuangan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: </a:t>
            </a:r>
            <a:r>
              <a:rPr lang="en-US" sz="2400" dirty="0" err="1"/>
              <a:t>Tatakelola</a:t>
            </a:r>
            <a:r>
              <a:rPr lang="en-US" sz="2400" dirty="0"/>
              <a:t> yang </a:t>
            </a:r>
            <a:r>
              <a:rPr lang="en-US" sz="2400" dirty="0" err="1"/>
              <a:t>berkeadilan</a:t>
            </a:r>
            <a:r>
              <a:rPr lang="en-US" sz="2400" dirty="0"/>
              <a:t>, </a:t>
            </a:r>
            <a:r>
              <a:rPr lang="en-US" sz="2400" dirty="0" err="1"/>
              <a:t>transparan</a:t>
            </a:r>
            <a:r>
              <a:rPr lang="en-US" sz="2400" dirty="0"/>
              <a:t>, </a:t>
            </a:r>
            <a:r>
              <a:rPr lang="en-US" sz="2400" dirty="0" err="1"/>
              <a:t>partisipatif</a:t>
            </a:r>
            <a:r>
              <a:rPr lang="en-US" sz="2400" dirty="0"/>
              <a:t>, </a:t>
            </a:r>
            <a:r>
              <a:rPr lang="en-US" sz="2400" dirty="0" err="1"/>
              <a:t>akuntabel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terintegrasi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menunjang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722190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1140</Words>
  <Application>Microsoft Macintosh PowerPoint</Application>
  <PresentationFormat>Custom</PresentationFormat>
  <Paragraphs>378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Departemen  Keperawatan Medikal Bedah</vt:lpstr>
      <vt:lpstr>Tujuan 1: Pendidikan yang berkualitas untuk menghasilkan lulusan yang berbudi, unggul, cerdas, kreatif, terampil, dan sadar akan tanggungjawabnya terhadap nusa dan bangsa</vt:lpstr>
      <vt:lpstr>PowerPoint Presentation</vt:lpstr>
      <vt:lpstr>Tujuan 2: Produk penelitian sebagai rujukan nasional yang berwawasan lingkungan dan memberi solusi permasalahan masyarakay, bangsa, dan Negara yang berbasis pada nilai-nilai keunggulan lokal</vt:lpstr>
      <vt:lpstr> Tujuan 2: Produk penelitian sebagai rujukan nasional yang berwawasan lingkungan dan memberi solusi permasalahan masyarakay, bangsa, dan Negara yang berbasis pada nilai-nilai keunggulan lokal</vt:lpstr>
      <vt:lpstr> Tujuan 2: Produk penelitian sebagai rujukan nasional yang berwawasan lingkungan dan memberi solusi permasalahan masyarakay, bangsa, dan Negara yang berbasis pada nilai-nilai keunggulan lokal</vt:lpstr>
      <vt:lpstr>Tujuan 4: Bidang Pendukung yang terdiri atas Sumber Daya Manusia, Infrastruktur Fisik dan Lingkungan, Organisasi dan TataKelola, Keuangan, Sistem Informasi, dan Kerja sama: Tatakelola yang berkeadilan, transparan, partisipatif, akuntabel, dan terintegrasi antar bidang untuk menunjang efektivitas dan efisiensi pemanfaatan sumber daya.</vt:lpstr>
      <vt:lpstr>Tujuan 4: Bidang Pendukung yang terdiri atas Sumber Daya Manusia, Infrastruktur Fisik dan Lingkungan, Organisasi dan TataKelola, Keuangan, Sistem Informasi, dan Kerja sama: Tatakelola yang berkeadilan, transparan, partisipatif, akuntabel, dan terintegrasi antar bidang untuk menunjang efektivitas dan efisiensi pemanfaatan sumber daya.</vt:lpstr>
      <vt:lpstr>Tujuan 4: Bidang Pendukung yang terdiri atas Sumber Daya Manusia, Infrastruktur Fisik dan Lingkungan, Organisasi dan TataKelola, Keuangan, Sistem Informasi, dan Kerja sama: Tatakelola yang berkeadilan, transparan, partisipatif, akuntabel, dan terintegrasi antar bidang untuk menunjang efektivitas dan efisiensi pemanfaatan sumber daya.</vt:lpstr>
      <vt:lpstr>Tujuan 4: Bidang Pendukung yang terdiri atas Sumber Daya Manusia, Infrastruktur Fisik dan Lingkungan, Organisasi dan TataKelola, Keuangan, Sistem Informasi, dan Kerja sama: Tatakelola yang berkeadilan, transparan, partisipatif, akuntabel, dan terintegrasi antar bidang untuk menunjang efektivitas dan efisiensi pemanfaatan sumber daya.</vt:lpstr>
      <vt:lpstr>Tujuan 4: Bidang Pendukung yang terdiri atas Sumber Daya Manusia, Infrastruktur Fisik dan Lingkungan, Organisasi dan TataKelola, Keuangan, Sistem Informasi, dan Kerja sama: Tatakelola yang berkeadilan, transparan, partisipatif, akuntabel, dan terintegrasi antar bidang untuk menunjang efektivitas dan efisiensi pemanfaatan sumber daya.</vt:lpstr>
      <vt:lpstr>Tujuan 4:Bidang Pendukung yang terdiri atas Sumber Daya Manusia, Infrastruktur Fisik dan Lingkungan, Organisasi dan TataKelola, Keuangan, Sistem Informasi, dan Kerja sama: Tatakelola yang berkeadilan, transparan, partisipatif, akuntabel, dan terintegrasi antar bidang untuk menunjang efektivitas dan efisiensi pemanfaatan sumber daya.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Melyza Perdana</cp:lastModifiedBy>
  <cp:revision>41</cp:revision>
  <dcterms:created xsi:type="dcterms:W3CDTF">2017-12-27T08:02:10Z</dcterms:created>
  <dcterms:modified xsi:type="dcterms:W3CDTF">2018-01-17T07:01:12Z</dcterms:modified>
</cp:coreProperties>
</file>