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2"/>
  </p:notesMasterIdLst>
  <p:sldIdLst>
    <p:sldId id="257" r:id="rId3"/>
    <p:sldId id="398" r:id="rId4"/>
    <p:sldId id="399" r:id="rId5"/>
    <p:sldId id="406" r:id="rId6"/>
    <p:sldId id="402" r:id="rId7"/>
    <p:sldId id="403" r:id="rId8"/>
    <p:sldId id="409" r:id="rId9"/>
    <p:sldId id="411" r:id="rId10"/>
    <p:sldId id="40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-540" y="-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74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5997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831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242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5349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9697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8127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6250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696B5A-93A6-46D1-ADB4-EBAD3ED3023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071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12/10/2017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12/10/2017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12/10/2017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12/10/2017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12/10/2017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12/10/2017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400" b="1" dirty="0" err="1" smtClean="0"/>
              <a:t>Departemen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Obstetri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dan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Ginekologi</a:t>
            </a:r>
            <a:endParaRPr lang="en-US" sz="4400" b="1" i="1" dirty="0" smtClean="0"/>
          </a:p>
          <a:p>
            <a:pPr algn="r"/>
            <a:endParaRPr lang="en-US" sz="3200" dirty="0">
              <a:cs typeface="Arial" pitchFamily="34" charset="0"/>
            </a:endParaRPr>
          </a:p>
          <a:p>
            <a:pPr algn="r"/>
            <a:r>
              <a:rPr lang="en-US" sz="3200" dirty="0" smtClean="0">
                <a:cs typeface="Arial" pitchFamily="34" charset="0"/>
              </a:rPr>
              <a:t>Bab II. </a:t>
            </a:r>
            <a:r>
              <a:rPr lang="en-US" sz="3200" dirty="0" err="1" smtClean="0">
                <a:cs typeface="Arial" pitchFamily="34" charset="0"/>
              </a:rPr>
              <a:t>Analisis</a:t>
            </a:r>
            <a:r>
              <a:rPr lang="en-US" sz="3200" dirty="0" smtClean="0">
                <a:cs typeface="Arial" pitchFamily="34" charset="0"/>
              </a:rPr>
              <a:t> </a:t>
            </a:r>
            <a:r>
              <a:rPr lang="en-US" sz="3200" dirty="0" err="1" smtClean="0">
                <a:cs typeface="Arial" pitchFamily="34" charset="0"/>
              </a:rPr>
              <a:t>Situasi</a:t>
            </a:r>
            <a:endParaRPr lang="id-ID" sz="32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Bab </a:t>
            </a:r>
            <a:r>
              <a:rPr lang="en-US" dirty="0" smtClean="0"/>
              <a:t>II.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fi-FI" dirty="0" smtClean="0"/>
              <a:t>Kondisi internal</a:t>
            </a:r>
          </a:p>
          <a:p>
            <a:pPr lvl="1"/>
            <a:r>
              <a:rPr lang="fi-FI" dirty="0" smtClean="0"/>
              <a:t>Kekuatan</a:t>
            </a:r>
          </a:p>
          <a:p>
            <a:pPr lvl="1"/>
            <a:r>
              <a:rPr lang="fi-FI" dirty="0" smtClean="0"/>
              <a:t>Kelemahan</a:t>
            </a:r>
          </a:p>
          <a:p>
            <a:r>
              <a:rPr lang="fi-FI" dirty="0" smtClean="0"/>
              <a:t>Kondisi eksternal</a:t>
            </a:r>
          </a:p>
          <a:p>
            <a:pPr lvl="1"/>
            <a:r>
              <a:rPr lang="fi-FI" dirty="0" smtClean="0"/>
              <a:t>Peluang </a:t>
            </a:r>
          </a:p>
          <a:p>
            <a:pPr lvl="1"/>
            <a:r>
              <a:rPr lang="fi-FI" dirty="0" smtClean="0"/>
              <a:t>Ancaman</a:t>
            </a:r>
            <a:endParaRPr lang="fi-FI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4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internal: </a:t>
            </a:r>
            <a:r>
              <a:rPr lang="en-US" dirty="0" err="1" smtClean="0"/>
              <a:t>Kekuatan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76450"/>
            <a:ext cx="10972800" cy="4049713"/>
          </a:xfrm>
          <a:solidFill>
            <a:schemeClr val="bg1"/>
          </a:solidFill>
        </p:spPr>
        <p:txBody>
          <a:bodyPr/>
          <a:lstStyle/>
          <a:p>
            <a:pPr lvl="0" algn="just"/>
            <a:r>
              <a:rPr lang="en-US" sz="2800" dirty="0" err="1" smtClean="0"/>
              <a:t>Departemen</a:t>
            </a:r>
            <a:r>
              <a:rPr lang="en-US" sz="2800" dirty="0" smtClean="0"/>
              <a:t> </a:t>
            </a:r>
            <a:r>
              <a:rPr lang="en-US" sz="2800" dirty="0" err="1"/>
              <a:t>Obstetri</a:t>
            </a:r>
            <a:r>
              <a:rPr lang="en-US" sz="2800" dirty="0"/>
              <a:t> </a:t>
            </a:r>
            <a:r>
              <a:rPr lang="en-US" sz="2800" dirty="0" err="1"/>
              <a:t>Ginekologi</a:t>
            </a:r>
            <a:r>
              <a:rPr lang="en-US" sz="2800" dirty="0"/>
              <a:t> </a:t>
            </a:r>
            <a:r>
              <a:rPr lang="en-US" sz="2800" dirty="0" err="1"/>
              <a:t>memiliki</a:t>
            </a:r>
            <a:r>
              <a:rPr lang="en-US" sz="2800" dirty="0"/>
              <a:t> </a:t>
            </a:r>
            <a:r>
              <a:rPr lang="en-US" sz="2800" dirty="0" err="1"/>
              <a:t>tata</a:t>
            </a:r>
            <a:r>
              <a:rPr lang="en-US" sz="2800" dirty="0"/>
              <a:t> </a:t>
            </a:r>
            <a:r>
              <a:rPr lang="en-US" sz="2800" dirty="0" err="1"/>
              <a:t>pamong</a:t>
            </a:r>
            <a:r>
              <a:rPr lang="en-US" sz="2800" dirty="0"/>
              <a:t> yang </a:t>
            </a:r>
            <a:r>
              <a:rPr lang="en-US" sz="2800" dirty="0" err="1"/>
              <a:t>kredibel</a:t>
            </a:r>
            <a:r>
              <a:rPr lang="en-US" sz="2800" dirty="0"/>
              <a:t>, </a:t>
            </a:r>
            <a:r>
              <a:rPr lang="en-US" sz="2800" dirty="0" err="1"/>
              <a:t>transparan</a:t>
            </a:r>
            <a:r>
              <a:rPr lang="en-US" sz="2800" dirty="0"/>
              <a:t>, </a:t>
            </a:r>
            <a:r>
              <a:rPr lang="en-US" sz="2800" dirty="0" err="1"/>
              <a:t>akuntabel</a:t>
            </a:r>
            <a:r>
              <a:rPr lang="en-US" sz="2800" dirty="0"/>
              <a:t>, </a:t>
            </a:r>
            <a:r>
              <a:rPr lang="en-US" sz="2800" dirty="0" err="1"/>
              <a:t>bertanggung</a:t>
            </a:r>
            <a:r>
              <a:rPr lang="en-US" sz="2800" dirty="0"/>
              <a:t> </a:t>
            </a:r>
            <a:r>
              <a:rPr lang="en-US" sz="2800" dirty="0" err="1"/>
              <a:t>jawab</a:t>
            </a:r>
            <a:r>
              <a:rPr lang="en-US" sz="2800" dirty="0"/>
              <a:t>,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adil</a:t>
            </a:r>
            <a:r>
              <a:rPr lang="en-US" sz="2800" dirty="0"/>
              <a:t>.</a:t>
            </a:r>
          </a:p>
          <a:p>
            <a:pPr lvl="0"/>
            <a:r>
              <a:rPr lang="en-US" sz="2800" dirty="0" err="1" smtClean="0"/>
              <a:t>Departemen</a:t>
            </a:r>
            <a:r>
              <a:rPr lang="en-US" sz="2800" dirty="0" smtClean="0"/>
              <a:t> </a:t>
            </a:r>
            <a:r>
              <a:rPr lang="en-US" sz="2800" dirty="0" err="1"/>
              <a:t>didukung</a:t>
            </a:r>
            <a:r>
              <a:rPr lang="en-US" sz="2800" dirty="0"/>
              <a:t> </a:t>
            </a:r>
            <a:r>
              <a:rPr lang="en-US" sz="2800" dirty="0" err="1"/>
              <a:t>oleh</a:t>
            </a:r>
            <a:r>
              <a:rPr lang="en-US" sz="2800" dirty="0"/>
              <a:t> 5 </a:t>
            </a:r>
            <a:r>
              <a:rPr lang="en-US" sz="2800" dirty="0" err="1"/>
              <a:t>Divisi</a:t>
            </a:r>
            <a:r>
              <a:rPr lang="en-US" sz="2800" dirty="0"/>
              <a:t> yang </a:t>
            </a:r>
            <a:r>
              <a:rPr lang="en-US" sz="2800" dirty="0" err="1"/>
              <a:t>berperan</a:t>
            </a:r>
            <a:r>
              <a:rPr lang="en-US" sz="2800" dirty="0"/>
              <a:t> </a:t>
            </a:r>
            <a:r>
              <a:rPr lang="en-US" sz="2800" dirty="0" err="1"/>
              <a:t>penting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pelaksanaan</a:t>
            </a:r>
            <a:r>
              <a:rPr lang="en-US" sz="2800" dirty="0"/>
              <a:t> </a:t>
            </a:r>
            <a:r>
              <a:rPr lang="en-US" sz="2800" dirty="0" err="1"/>
              <a:t>Tridharma</a:t>
            </a:r>
            <a:r>
              <a:rPr lang="en-US" sz="2800" dirty="0"/>
              <a:t> </a:t>
            </a:r>
            <a:r>
              <a:rPr lang="en-US" sz="2800" dirty="0" err="1"/>
              <a:t>Perguruan</a:t>
            </a:r>
            <a:r>
              <a:rPr lang="en-US" sz="2800" dirty="0"/>
              <a:t> </a:t>
            </a:r>
            <a:r>
              <a:rPr lang="en-US" sz="2800" dirty="0" err="1"/>
              <a:t>Tinggi</a:t>
            </a:r>
            <a:endParaRPr lang="en-US" sz="2800" dirty="0"/>
          </a:p>
          <a:p>
            <a:pPr lvl="0"/>
            <a:r>
              <a:rPr lang="id-ID" sz="2800" dirty="0" smtClean="0"/>
              <a:t>Departemen </a:t>
            </a:r>
            <a:r>
              <a:rPr lang="id-ID" sz="2800" dirty="0"/>
              <a:t>memiliki jaringan alumni yang kuat yang tersebar di seluruh wilayah Indonesia </a:t>
            </a:r>
            <a:endParaRPr lang="en-US" sz="2800" dirty="0"/>
          </a:p>
          <a:p>
            <a:pPr lvl="0" algn="just"/>
            <a:endParaRPr lang="en-US" sz="2800" dirty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332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2304" y="876300"/>
            <a:ext cx="10972800" cy="5414141"/>
          </a:xfrm>
        </p:spPr>
        <p:txBody>
          <a:bodyPr/>
          <a:lstStyle/>
          <a:p>
            <a:pPr marL="0" lvl="0" indent="0">
              <a:buNone/>
            </a:pPr>
            <a:r>
              <a:rPr lang="en-US" sz="2400" dirty="0" err="1"/>
              <a:t>Unggulan</a:t>
            </a:r>
            <a:r>
              <a:rPr lang="en-US" sz="2400" dirty="0"/>
              <a:t> </a:t>
            </a:r>
            <a:r>
              <a:rPr lang="en-US" sz="2400" dirty="0" err="1"/>
              <a:t>Departemen</a:t>
            </a:r>
            <a:r>
              <a:rPr lang="en-US" sz="2400" dirty="0"/>
              <a:t> </a:t>
            </a:r>
            <a:r>
              <a:rPr lang="en-US" sz="2400" dirty="0" err="1"/>
              <a:t>Obstetri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Ginekologi</a:t>
            </a:r>
            <a:r>
              <a:rPr lang="en-US" sz="2400" dirty="0"/>
              <a:t>:</a:t>
            </a:r>
          </a:p>
          <a:p>
            <a:pPr lvl="0"/>
            <a:r>
              <a:rPr lang="id-ID" sz="2400" dirty="0"/>
              <a:t>Inisiasi OBGYN Biobank dengan pendekatan unggulan masing-masing divisi</a:t>
            </a:r>
            <a:r>
              <a:rPr lang="en-US" sz="2400" dirty="0"/>
              <a:t> </a:t>
            </a:r>
            <a:r>
              <a:rPr lang="en-US" sz="2400" dirty="0" err="1"/>
              <a:t>bek</a:t>
            </a:r>
            <a:r>
              <a:rPr lang="id-ID" sz="2400" dirty="0"/>
              <a:t>erja sama dengan </a:t>
            </a:r>
            <a:r>
              <a:rPr lang="id-ID" sz="2400" i="1" dirty="0"/>
              <a:t>research biobank</a:t>
            </a:r>
            <a:r>
              <a:rPr lang="id-ID" sz="2400" dirty="0"/>
              <a:t> FK UGM</a:t>
            </a:r>
            <a:endParaRPr lang="en-US" sz="2400" dirty="0"/>
          </a:p>
          <a:p>
            <a:pPr lvl="0"/>
            <a:r>
              <a:rPr lang="en-US" sz="2400" dirty="0" err="1"/>
              <a:t>Pelayanan</a:t>
            </a:r>
            <a:r>
              <a:rPr lang="en-US" sz="2400" dirty="0"/>
              <a:t> </a:t>
            </a:r>
            <a:r>
              <a:rPr lang="en-US" sz="2400" dirty="0" err="1"/>
              <a:t>unggulan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masing-masing</a:t>
            </a:r>
            <a:r>
              <a:rPr lang="en-US" sz="2400" dirty="0"/>
              <a:t> </a:t>
            </a:r>
            <a:r>
              <a:rPr lang="en-US" sz="2400" dirty="0" err="1"/>
              <a:t>divisi</a:t>
            </a:r>
            <a:r>
              <a:rPr lang="en-US" sz="2400" dirty="0"/>
              <a:t>:</a:t>
            </a:r>
          </a:p>
          <a:p>
            <a:pPr marL="0" lv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MFM</a:t>
            </a:r>
            <a:r>
              <a:rPr lang="en-US" sz="2400" dirty="0"/>
              <a:t>: </a:t>
            </a:r>
            <a:r>
              <a:rPr lang="id-ID" sz="2400" i="1" dirty="0"/>
              <a:t>advanced prenatal diagnostic and therapy</a:t>
            </a:r>
            <a:r>
              <a:rPr lang="en-US" sz="2400" i="1" dirty="0"/>
              <a:t>, a</a:t>
            </a:r>
            <a:r>
              <a:rPr lang="id-ID" sz="2400" i="1" dirty="0"/>
              <a:t>dvanced fetal therapy</a:t>
            </a:r>
            <a:endParaRPr lang="en-US" sz="2400" dirty="0"/>
          </a:p>
          <a:p>
            <a:pPr marL="0" lvl="0" indent="0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Uroginekologi</a:t>
            </a:r>
            <a:r>
              <a:rPr lang="en-US" sz="2400" dirty="0"/>
              <a:t>: </a:t>
            </a:r>
            <a:r>
              <a:rPr lang="id-ID" sz="2400" dirty="0"/>
              <a:t>Neovagina</a:t>
            </a:r>
            <a:r>
              <a:rPr lang="en-US" sz="2400" dirty="0"/>
              <a:t>, </a:t>
            </a:r>
            <a:r>
              <a:rPr lang="en-US" sz="2400" i="1" dirty="0"/>
              <a:t>m</a:t>
            </a:r>
            <a:r>
              <a:rPr lang="id-ID" sz="2400" i="1" dirty="0"/>
              <a:t>inima</a:t>
            </a:r>
            <a:r>
              <a:rPr lang="en-US" sz="2400" i="1" dirty="0" err="1"/>
              <a:t>lly</a:t>
            </a:r>
            <a:r>
              <a:rPr lang="en-US" sz="2400" i="1" dirty="0"/>
              <a:t> </a:t>
            </a:r>
            <a:r>
              <a:rPr lang="id-ID" sz="2400" i="1" dirty="0"/>
              <a:t> invasive procedure in Urogynecology</a:t>
            </a:r>
            <a:endParaRPr lang="en-US" sz="2400" dirty="0"/>
          </a:p>
          <a:p>
            <a:pPr marL="0" lvl="0" indent="0">
              <a:buNone/>
            </a:pPr>
            <a:r>
              <a:rPr lang="en-US" sz="2400" dirty="0" smtClean="0"/>
              <a:t>	ER</a:t>
            </a:r>
            <a:r>
              <a:rPr lang="en-US" sz="2400" dirty="0"/>
              <a:t>: </a:t>
            </a:r>
            <a:r>
              <a:rPr lang="en-US" sz="2400" i="1" dirty="0"/>
              <a:t>f</a:t>
            </a:r>
            <a:r>
              <a:rPr lang="id-ID" sz="2400" i="1" dirty="0"/>
              <a:t>ertility protection</a:t>
            </a:r>
            <a:r>
              <a:rPr lang="id-ID" sz="2400" dirty="0"/>
              <a:t> bersama R</a:t>
            </a:r>
            <a:r>
              <a:rPr lang="en-US" sz="2400" dirty="0" err="1"/>
              <a:t>umah</a:t>
            </a:r>
            <a:r>
              <a:rPr lang="en-US" sz="2400" dirty="0"/>
              <a:t> </a:t>
            </a:r>
            <a:r>
              <a:rPr lang="en-US" sz="2400" dirty="0" err="1"/>
              <a:t>Sakit</a:t>
            </a:r>
            <a:r>
              <a:rPr lang="en-US" sz="2400" dirty="0"/>
              <a:t> </a:t>
            </a:r>
            <a:r>
              <a:rPr lang="en-US" sz="2400" dirty="0" err="1"/>
              <a:t>Akademik</a:t>
            </a:r>
            <a:r>
              <a:rPr lang="en-US" sz="2400" dirty="0"/>
              <a:t> UGM</a:t>
            </a:r>
          </a:p>
          <a:p>
            <a:pPr marL="914400" lvl="0" indent="-914400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Obsginsos</a:t>
            </a:r>
            <a:r>
              <a:rPr lang="en-US" sz="2400" dirty="0"/>
              <a:t>: </a:t>
            </a:r>
            <a:r>
              <a:rPr lang="en-US" sz="2400" i="1" dirty="0"/>
              <a:t>h</a:t>
            </a:r>
            <a:r>
              <a:rPr lang="id-ID" sz="2400" i="1" dirty="0"/>
              <a:t>olistic care in</a:t>
            </a:r>
            <a:r>
              <a:rPr lang="id-ID" sz="2400" dirty="0"/>
              <a:t> OBGYN</a:t>
            </a:r>
            <a:r>
              <a:rPr lang="en-US" sz="2400" dirty="0"/>
              <a:t>, e</a:t>
            </a:r>
            <a:r>
              <a:rPr lang="id-ID" sz="2400" dirty="0"/>
              <a:t>vidence </a:t>
            </a:r>
            <a:r>
              <a:rPr lang="en-US" sz="2400" dirty="0"/>
              <a:t>b</a:t>
            </a:r>
            <a:r>
              <a:rPr lang="id-ID" sz="2400" dirty="0"/>
              <a:t>ased </a:t>
            </a:r>
            <a:r>
              <a:rPr lang="en-US" sz="2400" dirty="0"/>
              <a:t>c</a:t>
            </a:r>
            <a:r>
              <a:rPr lang="id-ID" sz="2400" dirty="0"/>
              <a:t>omplementary and </a:t>
            </a:r>
            <a:r>
              <a:rPr lang="en-US" sz="2400" dirty="0"/>
              <a:t>a</a:t>
            </a:r>
            <a:r>
              <a:rPr lang="id-ID" sz="2400" dirty="0"/>
              <a:t>lternative </a:t>
            </a:r>
            <a:r>
              <a:rPr lang="en-US" sz="2400" dirty="0"/>
              <a:t>m</a:t>
            </a:r>
            <a:r>
              <a:rPr lang="id-ID" sz="2400" dirty="0"/>
              <a:t>edicine (EBCAM) in OBGYN</a:t>
            </a:r>
            <a:endParaRPr lang="en-US" sz="2400" dirty="0"/>
          </a:p>
          <a:p>
            <a:pPr lvl="0"/>
            <a:r>
              <a:rPr lang="en-US" sz="2400" dirty="0"/>
              <a:t>Program </a:t>
            </a:r>
            <a:r>
              <a:rPr lang="en-US" sz="2400" dirty="0" err="1"/>
              <a:t>pengabdian</a:t>
            </a:r>
            <a:r>
              <a:rPr lang="en-US" sz="2400" dirty="0"/>
              <a:t> </a:t>
            </a:r>
            <a:r>
              <a:rPr lang="en-US" sz="2400" dirty="0" err="1"/>
              <a:t>kepada</a:t>
            </a:r>
            <a:r>
              <a:rPr lang="en-US" sz="2400" dirty="0"/>
              <a:t> </a:t>
            </a:r>
            <a:r>
              <a:rPr lang="en-US" sz="2400" dirty="0" err="1"/>
              <a:t>masyarakat</a:t>
            </a:r>
            <a:r>
              <a:rPr lang="en-US" sz="2400" dirty="0"/>
              <a:t>: p</a:t>
            </a:r>
            <a:r>
              <a:rPr lang="id-ID" sz="2400" dirty="0"/>
              <a:t>enggunaan big data HDSS</a:t>
            </a:r>
            <a:r>
              <a:rPr lang="en-US" sz="2400" dirty="0"/>
              <a:t>, p</a:t>
            </a:r>
            <a:r>
              <a:rPr lang="id-ID" sz="2400" dirty="0"/>
              <a:t>endekatan ke Pemkab Kulon Progo untuk tempat pengabdian </a:t>
            </a:r>
            <a:r>
              <a:rPr lang="id-ID" sz="2400" dirty="0" smtClean="0"/>
              <a:t>masyarakat</a:t>
            </a:r>
            <a:r>
              <a:rPr lang="en-US" sz="2400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236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internal: </a:t>
            </a:r>
            <a:r>
              <a:rPr lang="en-US" dirty="0" err="1" smtClean="0"/>
              <a:t>Kelemahan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1" y="1295400"/>
            <a:ext cx="11732653" cy="4830763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z="2800" dirty="0" err="1"/>
              <a:t>Keterbatasan</a:t>
            </a:r>
            <a:r>
              <a:rPr lang="en-US" sz="2800" dirty="0"/>
              <a:t> SDM</a:t>
            </a:r>
            <a:r>
              <a:rPr lang="id-ID" sz="2800" dirty="0"/>
              <a:t> (Kurang guru besar dan S3, NIDK)</a:t>
            </a:r>
            <a:endParaRPr lang="en-US" sz="2800" dirty="0"/>
          </a:p>
          <a:p>
            <a:pPr lvl="0"/>
            <a:r>
              <a:rPr lang="en-US" sz="2800" dirty="0" err="1"/>
              <a:t>Beban</a:t>
            </a:r>
            <a:r>
              <a:rPr lang="en-US" sz="2800" dirty="0"/>
              <a:t> </a:t>
            </a:r>
            <a:r>
              <a:rPr lang="en-US" sz="2800" dirty="0" err="1"/>
              <a:t>kerja</a:t>
            </a:r>
            <a:r>
              <a:rPr lang="en-US" sz="2800" dirty="0"/>
              <a:t> </a:t>
            </a:r>
            <a:r>
              <a:rPr lang="en-US" sz="2800" dirty="0" err="1"/>
              <a:t>tinggi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tuntutan</a:t>
            </a:r>
            <a:r>
              <a:rPr lang="en-US" sz="2800" dirty="0"/>
              <a:t> Tri Dharma</a:t>
            </a:r>
          </a:p>
          <a:p>
            <a:pPr lvl="0"/>
            <a:r>
              <a:rPr lang="en-US" sz="2800" dirty="0" err="1" smtClean="0"/>
              <a:t>Belum</a:t>
            </a:r>
            <a:r>
              <a:rPr lang="en-US" sz="2800" dirty="0" smtClean="0"/>
              <a:t> </a:t>
            </a:r>
            <a:r>
              <a:rPr lang="en-US" sz="2800" dirty="0" err="1"/>
              <a:t>banyak</a:t>
            </a:r>
            <a:r>
              <a:rPr lang="en-US" sz="2800" dirty="0"/>
              <a:t> </a:t>
            </a:r>
            <a:r>
              <a:rPr lang="en-US" sz="2800" dirty="0" err="1"/>
              <a:t>kerja</a:t>
            </a:r>
            <a:r>
              <a:rPr lang="en-US" sz="2800" dirty="0"/>
              <a:t> </a:t>
            </a:r>
            <a:r>
              <a:rPr lang="en-US" sz="2800" dirty="0" err="1"/>
              <a:t>sama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instansi</a:t>
            </a:r>
            <a:r>
              <a:rPr lang="en-US" sz="2800" dirty="0"/>
              <a:t> </a:t>
            </a:r>
            <a:r>
              <a:rPr lang="en-US" sz="2800" dirty="0" err="1"/>
              <a:t>luar</a:t>
            </a:r>
            <a:r>
              <a:rPr lang="en-US" sz="2800" dirty="0"/>
              <a:t> </a:t>
            </a:r>
            <a:r>
              <a:rPr lang="en-US" sz="2800" dirty="0" err="1" smtClean="0"/>
              <a:t>negeri</a:t>
            </a:r>
            <a:endParaRPr lang="en-US" sz="2800" dirty="0"/>
          </a:p>
          <a:p>
            <a:pPr lvl="0"/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/>
              <a:t>bidang</a:t>
            </a:r>
            <a:r>
              <a:rPr lang="en-US" sz="2800" dirty="0"/>
              <a:t> </a:t>
            </a:r>
            <a:r>
              <a:rPr lang="en-US" sz="2800" dirty="0" err="1"/>
              <a:t>penelitian</a:t>
            </a:r>
            <a:r>
              <a:rPr lang="en-US" sz="2800" dirty="0"/>
              <a:t> </a:t>
            </a:r>
            <a:r>
              <a:rPr lang="en-US" sz="2800" dirty="0" err="1"/>
              <a:t>ada</a:t>
            </a:r>
            <a:r>
              <a:rPr lang="en-US" sz="2800" dirty="0"/>
              <a:t> </a:t>
            </a:r>
            <a:r>
              <a:rPr lang="en-US" sz="2800" dirty="0" err="1"/>
              <a:t>beberapa</a:t>
            </a:r>
            <a:r>
              <a:rPr lang="en-US" sz="2800" dirty="0"/>
              <a:t> </a:t>
            </a:r>
            <a:r>
              <a:rPr lang="en-US" sz="2800" dirty="0" err="1"/>
              <a:t>hal</a:t>
            </a:r>
            <a:r>
              <a:rPr lang="en-US" sz="2800" dirty="0"/>
              <a:t> yang </a:t>
            </a:r>
            <a:r>
              <a:rPr lang="en-US" sz="2800" dirty="0" err="1"/>
              <a:t>perlu</a:t>
            </a:r>
            <a:r>
              <a:rPr lang="en-US" sz="2800" dirty="0"/>
              <a:t> </a:t>
            </a:r>
            <a:r>
              <a:rPr lang="en-US" sz="2800" dirty="0" err="1"/>
              <a:t>dilakukan</a:t>
            </a:r>
            <a:r>
              <a:rPr lang="en-US" sz="2800" dirty="0"/>
              <a:t> </a:t>
            </a:r>
            <a:r>
              <a:rPr lang="en-US" sz="2800" dirty="0" err="1"/>
              <a:t>perbaikan</a:t>
            </a:r>
            <a:r>
              <a:rPr lang="en-US" sz="2800" dirty="0"/>
              <a:t> di </a:t>
            </a:r>
            <a:r>
              <a:rPr lang="en-US" sz="2800" dirty="0" err="1"/>
              <a:t>antaranya</a:t>
            </a:r>
            <a:r>
              <a:rPr lang="en-US" sz="2800" dirty="0"/>
              <a:t>:</a:t>
            </a:r>
          </a:p>
          <a:p>
            <a:pPr lvl="0" algn="just">
              <a:buFontTx/>
              <a:buChar char="-"/>
            </a:pPr>
            <a:r>
              <a:rPr lang="en-US" sz="2800" dirty="0" smtClean="0"/>
              <a:t>j</a:t>
            </a:r>
            <a:r>
              <a:rPr lang="id-ID" sz="2800" dirty="0" smtClean="0"/>
              <a:t>umlah </a:t>
            </a:r>
            <a:r>
              <a:rPr lang="id-ID" sz="2800" dirty="0"/>
              <a:t>publikasi nasional dan internasional masih </a:t>
            </a:r>
            <a:r>
              <a:rPr lang="id-ID" sz="2800" dirty="0" smtClean="0"/>
              <a:t>rendah</a:t>
            </a:r>
            <a:endParaRPr lang="en-US" sz="2800" dirty="0" smtClean="0"/>
          </a:p>
          <a:p>
            <a:pPr lvl="0" algn="just">
              <a:buFontTx/>
              <a:buChar char="-"/>
            </a:pPr>
            <a:r>
              <a:rPr lang="id-ID" sz="2800" dirty="0" smtClean="0"/>
              <a:t>ntuk </a:t>
            </a:r>
            <a:r>
              <a:rPr lang="id-ID" sz="2800" dirty="0"/>
              <a:t>menunjang kegiatan penelitian belum tersedia Standard Operating Procedure (SOP) fasilitas, alat, profil, dan laboratorium </a:t>
            </a:r>
            <a:r>
              <a:rPr lang="id-ID" sz="2800" dirty="0" smtClean="0"/>
              <a:t>terpadu</a:t>
            </a:r>
            <a:endParaRPr lang="en-US" sz="2800" dirty="0" smtClean="0"/>
          </a:p>
          <a:p>
            <a:pPr lvl="0" algn="just">
              <a:buFontTx/>
              <a:buChar char="-"/>
            </a:pPr>
            <a:r>
              <a:rPr lang="id-ID" sz="2800" i="1" dirty="0" smtClean="0"/>
              <a:t>electronic </a:t>
            </a:r>
            <a:r>
              <a:rPr lang="id-ID" sz="2800" i="1" dirty="0"/>
              <a:t>data base</a:t>
            </a:r>
            <a:r>
              <a:rPr lang="id-ID" sz="2800" dirty="0"/>
              <a:t> yang belum memadai </a:t>
            </a:r>
            <a:endParaRPr lang="en-US" sz="2800" dirty="0"/>
          </a:p>
          <a:p>
            <a:pPr marL="0" lvl="0" indent="0">
              <a:buNone/>
            </a:pPr>
            <a:r>
              <a:rPr lang="en-US" sz="2800" dirty="0" smtClean="0"/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14686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eskternal</a:t>
            </a:r>
            <a:r>
              <a:rPr lang="en-US" dirty="0" smtClean="0"/>
              <a:t>: </a:t>
            </a:r>
            <a:r>
              <a:rPr lang="en-US" dirty="0" err="1" smtClean="0"/>
              <a:t>Peluang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714500"/>
            <a:ext cx="11234670" cy="4737815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en-US" sz="2800" b="1" dirty="0" err="1"/>
              <a:t>Peluang</a:t>
            </a:r>
            <a:r>
              <a:rPr lang="en-US" sz="2800" b="1" dirty="0"/>
              <a:t> Non-</a:t>
            </a:r>
            <a:r>
              <a:rPr lang="en-US" sz="2800" b="1" dirty="0" err="1"/>
              <a:t>finansial</a:t>
            </a:r>
            <a:r>
              <a:rPr lang="en-US" sz="2800" b="1" dirty="0"/>
              <a:t>:</a:t>
            </a:r>
            <a:endParaRPr lang="en-US" sz="2800" dirty="0"/>
          </a:p>
          <a:p>
            <a:pPr marL="971550" lvl="2" indent="-400050" algn="just"/>
            <a:r>
              <a:rPr lang="en-US" sz="2800" dirty="0" err="1"/>
              <a:t>Kepercayaan</a:t>
            </a:r>
            <a:r>
              <a:rPr lang="en-US" sz="2800" dirty="0"/>
              <a:t> </a:t>
            </a:r>
            <a:r>
              <a:rPr lang="id-ID" sz="2800" dirty="0"/>
              <a:t>dan dukungan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pemerintah</a:t>
            </a:r>
            <a:r>
              <a:rPr lang="en-US" sz="2800" dirty="0"/>
              <a:t>,</a:t>
            </a:r>
            <a:r>
              <a:rPr lang="id-ID" sz="2800" dirty="0"/>
              <a:t> FK UGM, RSUP Dr. Sardjito,</a:t>
            </a:r>
            <a:r>
              <a:rPr lang="en-US" sz="2800" dirty="0"/>
              <a:t> </a:t>
            </a:r>
            <a:r>
              <a:rPr lang="en-US" sz="2800" dirty="0" err="1"/>
              <a:t>organisasi</a:t>
            </a:r>
            <a:r>
              <a:rPr lang="en-US" sz="2800" dirty="0"/>
              <a:t> </a:t>
            </a:r>
            <a:r>
              <a:rPr lang="en-US" sz="2800" dirty="0" err="1"/>
              <a:t>profesi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masyarakat</a:t>
            </a:r>
            <a:r>
              <a:rPr lang="en-US" sz="2800" dirty="0"/>
              <a:t> </a:t>
            </a:r>
            <a:r>
              <a:rPr lang="en-US" sz="2800" dirty="0" err="1"/>
              <a:t>relatif</a:t>
            </a:r>
            <a:r>
              <a:rPr lang="en-US" sz="2800" dirty="0"/>
              <a:t> </a:t>
            </a:r>
            <a:r>
              <a:rPr lang="en-US" sz="2800" dirty="0" err="1"/>
              <a:t>tinggi</a:t>
            </a:r>
            <a:r>
              <a:rPr lang="en-US" sz="2800" dirty="0"/>
              <a:t> </a:t>
            </a:r>
            <a:r>
              <a:rPr lang="en-US" sz="2800" dirty="0" err="1"/>
              <a:t>terutama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pengembangan</a:t>
            </a:r>
            <a:r>
              <a:rPr lang="en-US" sz="2800" dirty="0"/>
              <a:t> </a:t>
            </a:r>
            <a:r>
              <a:rPr lang="en-US" sz="2800" dirty="0" err="1"/>
              <a:t>kerjasama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peningkatan</a:t>
            </a:r>
            <a:r>
              <a:rPr lang="en-US" sz="2800" dirty="0"/>
              <a:t> </a:t>
            </a:r>
            <a:r>
              <a:rPr lang="en-US" sz="2800" dirty="0" err="1"/>
              <a:t>kapasitas</a:t>
            </a:r>
            <a:r>
              <a:rPr lang="en-US" sz="2800" dirty="0"/>
              <a:t> </a:t>
            </a:r>
          </a:p>
          <a:p>
            <a:pPr marL="971550" lvl="2" indent="-400050" algn="just"/>
            <a:r>
              <a:rPr lang="en-US" sz="2800" dirty="0" err="1"/>
              <a:t>Kebutuhan</a:t>
            </a:r>
            <a:r>
              <a:rPr lang="en-US" sz="2800" dirty="0"/>
              <a:t>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dokter</a:t>
            </a:r>
            <a:r>
              <a:rPr lang="en-US" sz="2800" dirty="0"/>
              <a:t> </a:t>
            </a:r>
            <a:r>
              <a:rPr lang="en-US" sz="2800" dirty="0" err="1"/>
              <a:t>spesialis</a:t>
            </a:r>
            <a:r>
              <a:rPr lang="en-US" sz="2800" dirty="0"/>
              <a:t> </a:t>
            </a:r>
            <a:r>
              <a:rPr lang="en-US" sz="2800" dirty="0" err="1"/>
              <a:t>obstetri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ginekologi</a:t>
            </a:r>
            <a:r>
              <a:rPr lang="en-US" sz="2800" dirty="0"/>
              <a:t> yang </a:t>
            </a:r>
            <a:r>
              <a:rPr lang="en-US" sz="2800" dirty="0" err="1"/>
              <a:t>masih</a:t>
            </a:r>
            <a:r>
              <a:rPr lang="en-US" sz="2800" dirty="0"/>
              <a:t> </a:t>
            </a:r>
            <a:r>
              <a:rPr lang="en-US" sz="2800" dirty="0" err="1"/>
              <a:t>banyak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rangka</a:t>
            </a:r>
            <a:r>
              <a:rPr lang="en-US" sz="2800" dirty="0"/>
              <a:t> </a:t>
            </a:r>
            <a:r>
              <a:rPr lang="en-US" sz="2800" dirty="0" err="1"/>
              <a:t>distribusi</a:t>
            </a:r>
            <a:r>
              <a:rPr lang="en-US" sz="2800" dirty="0"/>
              <a:t> </a:t>
            </a:r>
            <a:r>
              <a:rPr lang="en-US" sz="2800" dirty="0" err="1"/>
              <a:t>dokter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seluruh</a:t>
            </a:r>
            <a:r>
              <a:rPr lang="en-US" sz="2800" dirty="0"/>
              <a:t> </a:t>
            </a:r>
            <a:r>
              <a:rPr lang="en-US" sz="2800" dirty="0" err="1"/>
              <a:t>pelosok</a:t>
            </a:r>
            <a:r>
              <a:rPr lang="en-US" sz="2800" dirty="0"/>
              <a:t> Indonesia </a:t>
            </a:r>
          </a:p>
          <a:p>
            <a:pPr marL="971550" lvl="2" indent="-400050" algn="just"/>
            <a:r>
              <a:rPr lang="en-US" sz="2800" dirty="0" err="1"/>
              <a:t>Memiliki</a:t>
            </a:r>
            <a:r>
              <a:rPr lang="en-US" sz="2800" dirty="0"/>
              <a:t> unit </a:t>
            </a:r>
            <a:r>
              <a:rPr lang="en-US" sz="2800" dirty="0" err="1"/>
              <a:t>khusus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wadah</a:t>
            </a:r>
            <a:r>
              <a:rPr lang="en-US" sz="2800" dirty="0"/>
              <a:t> </a:t>
            </a:r>
            <a:r>
              <a:rPr lang="en-US" sz="2800" dirty="0" err="1"/>
              <a:t>penelitian</a:t>
            </a:r>
            <a:r>
              <a:rPr lang="en-US" sz="2800" dirty="0"/>
              <a:t> </a:t>
            </a:r>
            <a:r>
              <a:rPr lang="en-US" sz="2800" dirty="0" err="1"/>
              <a:t>terpadu</a:t>
            </a:r>
            <a:r>
              <a:rPr lang="en-US" sz="2800" dirty="0"/>
              <a:t> </a:t>
            </a:r>
            <a:r>
              <a:rPr lang="en-US" sz="2800" dirty="0" err="1"/>
              <a:t>yakni</a:t>
            </a:r>
            <a:r>
              <a:rPr lang="en-US" sz="2800" dirty="0"/>
              <a:t> </a:t>
            </a:r>
            <a:r>
              <a:rPr lang="en-US" sz="2800" dirty="0" err="1"/>
              <a:t>Obgin</a:t>
            </a:r>
            <a:r>
              <a:rPr lang="en-US" sz="2800" dirty="0"/>
              <a:t> Research Unit (ORU) yang </a:t>
            </a:r>
            <a:r>
              <a:rPr lang="en-US" sz="2800" dirty="0" err="1"/>
              <a:t>berpotensi</a:t>
            </a:r>
            <a:r>
              <a:rPr lang="en-US" sz="2800" dirty="0"/>
              <a:t> </a:t>
            </a:r>
            <a:r>
              <a:rPr lang="en-US" sz="2800" dirty="0" err="1"/>
              <a:t>mengembangkan</a:t>
            </a:r>
            <a:r>
              <a:rPr lang="en-US" sz="2800" dirty="0"/>
              <a:t> </a:t>
            </a:r>
            <a:r>
              <a:rPr lang="en-US" sz="2800" dirty="0" err="1"/>
              <a:t>aspek</a:t>
            </a:r>
            <a:r>
              <a:rPr lang="en-US" sz="2800" dirty="0"/>
              <a:t> </a:t>
            </a:r>
            <a:r>
              <a:rPr lang="en-US" sz="2800" dirty="0" err="1"/>
              <a:t>penelitian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publikasi</a:t>
            </a:r>
            <a:endParaRPr lang="en-US" sz="2800" dirty="0"/>
          </a:p>
          <a:p>
            <a:pPr lvl="0"/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289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069" y="1024758"/>
            <a:ext cx="10972800" cy="5479777"/>
          </a:xfrm>
        </p:spPr>
        <p:txBody>
          <a:bodyPr/>
          <a:lstStyle/>
          <a:p>
            <a:pPr marL="742950" lvl="2" indent="-457200" algn="just"/>
            <a:r>
              <a:rPr lang="en-US" dirty="0" err="1"/>
              <a:t>Memiliki</a:t>
            </a:r>
            <a:r>
              <a:rPr lang="en-US" dirty="0"/>
              <a:t> SDM </a:t>
            </a:r>
            <a:r>
              <a:rPr lang="en-US" dirty="0" err="1"/>
              <a:t>pendidik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kependidikan</a:t>
            </a:r>
            <a:r>
              <a:rPr lang="en-US" dirty="0"/>
              <a:t> yang </a:t>
            </a:r>
            <a:r>
              <a:rPr lang="en-US" dirty="0" err="1"/>
              <a:t>muda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potensial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akademik</a:t>
            </a:r>
            <a:r>
              <a:rPr lang="en-US" dirty="0"/>
              <a:t>,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</a:t>
            </a:r>
            <a:endParaRPr lang="en-US" sz="2800" dirty="0"/>
          </a:p>
          <a:p>
            <a:pPr marL="742950" lvl="2" indent="-457200" algn="just"/>
            <a:r>
              <a:rPr lang="en-US" dirty="0" err="1" smtClean="0"/>
              <a:t>Pengalaman</a:t>
            </a:r>
            <a:r>
              <a:rPr lang="en-US" dirty="0" smtClean="0"/>
              <a:t> </a:t>
            </a:r>
            <a:r>
              <a:rPr lang="en-US" dirty="0" err="1"/>
              <a:t>menggalang</a:t>
            </a:r>
            <a:r>
              <a:rPr lang="en-US" dirty="0"/>
              <a:t> </a:t>
            </a:r>
            <a:r>
              <a:rPr lang="en-US" dirty="0" err="1"/>
              <a:t>kerjasama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 smtClean="0"/>
              <a:t>kepentingan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67716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57250"/>
            <a:ext cx="10972800" cy="5268913"/>
          </a:xfrm>
        </p:spPr>
        <p:txBody>
          <a:bodyPr/>
          <a:lstStyle/>
          <a:p>
            <a:pPr marL="0" indent="0">
              <a:buNone/>
            </a:pPr>
            <a:r>
              <a:rPr lang="en-US" sz="4400" b="1" dirty="0" err="1"/>
              <a:t>Peluang</a:t>
            </a:r>
            <a:r>
              <a:rPr lang="en-US" sz="4400" b="1" dirty="0"/>
              <a:t> </a:t>
            </a:r>
            <a:r>
              <a:rPr lang="en-US" sz="4400" b="1" dirty="0" err="1"/>
              <a:t>Finansial</a:t>
            </a:r>
            <a:r>
              <a:rPr lang="en-US" sz="4400" b="1" dirty="0"/>
              <a:t>:</a:t>
            </a:r>
            <a:endParaRPr lang="en-US" sz="4000" dirty="0"/>
          </a:p>
          <a:p>
            <a:pPr lvl="2"/>
            <a:r>
              <a:rPr lang="en-US" dirty="0" err="1"/>
              <a:t>Hibah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publikasi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 </a:t>
            </a:r>
            <a:endParaRPr lang="en-US" sz="2800" dirty="0"/>
          </a:p>
          <a:p>
            <a:pPr lvl="2"/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kesempatan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kapasitas</a:t>
            </a:r>
            <a:r>
              <a:rPr lang="en-US" dirty="0"/>
              <a:t> SDM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hibah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beasiswa</a:t>
            </a:r>
            <a:endParaRPr lang="en-US" sz="2800" dirty="0"/>
          </a:p>
          <a:p>
            <a:pPr lvl="2"/>
            <a:r>
              <a:rPr lang="id-ID" dirty="0"/>
              <a:t>Pendidikan dan pelatihan</a:t>
            </a:r>
            <a:endParaRPr lang="en-US" sz="2800" dirty="0"/>
          </a:p>
          <a:p>
            <a:pPr lvl="2"/>
            <a:r>
              <a:rPr lang="id-ID" dirty="0"/>
              <a:t>Kontribusi alumni</a:t>
            </a:r>
            <a:endParaRPr lang="en-US" sz="2800" dirty="0"/>
          </a:p>
          <a:p>
            <a:pPr marL="0" indent="0">
              <a:buNone/>
            </a:pP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630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eksternal</a:t>
            </a:r>
            <a:r>
              <a:rPr lang="en-US" smtClean="0"/>
              <a:t>: Ancaman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1162050"/>
            <a:ext cx="11234670" cy="5290265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en-US" sz="2800" b="1" dirty="0" err="1"/>
              <a:t>Ancaman</a:t>
            </a:r>
            <a:r>
              <a:rPr lang="en-US" sz="2800" b="1" dirty="0"/>
              <a:t> Non-</a:t>
            </a:r>
            <a:r>
              <a:rPr lang="en-US" sz="2800" b="1" dirty="0" err="1"/>
              <a:t>finansial</a:t>
            </a:r>
            <a:r>
              <a:rPr lang="en-US" sz="2800" b="1" dirty="0"/>
              <a:t>:</a:t>
            </a:r>
            <a:endParaRPr lang="en-US" sz="2800" dirty="0"/>
          </a:p>
          <a:p>
            <a:pPr marL="1085850" lvl="2" indent="-400050"/>
            <a:r>
              <a:rPr lang="en-US" sz="2800" dirty="0" err="1"/>
              <a:t>Persaingan</a:t>
            </a:r>
            <a:r>
              <a:rPr lang="en-US" sz="2800" dirty="0"/>
              <a:t> regional </a:t>
            </a:r>
            <a:r>
              <a:rPr lang="en-US" sz="2800" dirty="0" err="1"/>
              <a:t>dan</a:t>
            </a:r>
            <a:r>
              <a:rPr lang="en-US" sz="2800" dirty="0"/>
              <a:t> global</a:t>
            </a:r>
          </a:p>
          <a:p>
            <a:pPr marL="1085850" lvl="2" indent="-400050"/>
            <a:r>
              <a:rPr lang="en-US" sz="2800" dirty="0" err="1" smtClean="0"/>
              <a:t>Kecenderungan</a:t>
            </a:r>
            <a:r>
              <a:rPr lang="en-US" sz="2800" dirty="0" smtClean="0"/>
              <a:t> </a:t>
            </a:r>
            <a:r>
              <a:rPr lang="en-US" sz="2800" dirty="0" err="1"/>
              <a:t>meningkatnya</a:t>
            </a:r>
            <a:r>
              <a:rPr lang="en-US" sz="2800" dirty="0"/>
              <a:t> </a:t>
            </a:r>
            <a:r>
              <a:rPr lang="en-US" sz="2800" dirty="0" err="1"/>
              <a:t>tuntutan</a:t>
            </a:r>
            <a:r>
              <a:rPr lang="en-US" sz="2800" dirty="0"/>
              <a:t> </a:t>
            </a:r>
            <a:r>
              <a:rPr lang="en-US" sz="2800" dirty="0" err="1"/>
              <a:t>hukum</a:t>
            </a:r>
            <a:r>
              <a:rPr lang="en-US" sz="2800" dirty="0"/>
              <a:t> </a:t>
            </a:r>
            <a:r>
              <a:rPr lang="en-US" sz="2800" dirty="0" err="1"/>
              <a:t>pada</a:t>
            </a:r>
            <a:r>
              <a:rPr lang="en-US" sz="2800" dirty="0"/>
              <a:t> </a:t>
            </a:r>
            <a:r>
              <a:rPr lang="en-US" sz="2800" dirty="0" err="1"/>
              <a:t>departemen</a:t>
            </a:r>
            <a:r>
              <a:rPr lang="en-US" sz="2800" dirty="0"/>
              <a:t>, </a:t>
            </a:r>
            <a:r>
              <a:rPr lang="en-US" sz="2800" dirty="0" err="1"/>
              <a:t>petugas</a:t>
            </a:r>
            <a:r>
              <a:rPr lang="en-US" sz="2800" dirty="0"/>
              <a:t> </a:t>
            </a:r>
            <a:r>
              <a:rPr lang="en-US" sz="2800" dirty="0" err="1"/>
              <a:t>penyelenggara</a:t>
            </a:r>
            <a:r>
              <a:rPr lang="en-US" sz="2800" dirty="0"/>
              <a:t> </a:t>
            </a:r>
            <a:r>
              <a:rPr lang="en-US" sz="2800" dirty="0" err="1"/>
              <a:t>maupun</a:t>
            </a:r>
            <a:r>
              <a:rPr lang="en-US" sz="2800" dirty="0"/>
              <a:t> </a:t>
            </a:r>
            <a:r>
              <a:rPr lang="en-US" sz="2800" dirty="0" err="1"/>
              <a:t>pelaksana</a:t>
            </a:r>
            <a:r>
              <a:rPr lang="en-US" sz="2800" dirty="0"/>
              <a:t> </a:t>
            </a:r>
            <a:r>
              <a:rPr lang="en-US" sz="2800" dirty="0" err="1"/>
              <a:t>pelayanan</a:t>
            </a:r>
            <a:endParaRPr lang="en-US" sz="2800" dirty="0"/>
          </a:p>
          <a:p>
            <a:pPr marL="1085850" lvl="2" indent="-400050"/>
            <a:r>
              <a:rPr lang="en-US" sz="2800" dirty="0" err="1"/>
              <a:t>Adanya</a:t>
            </a:r>
            <a:r>
              <a:rPr lang="en-US" sz="2800" dirty="0"/>
              <a:t> </a:t>
            </a:r>
            <a:r>
              <a:rPr lang="en-US" sz="2800" dirty="0" err="1"/>
              <a:t>kebijakan</a:t>
            </a:r>
            <a:r>
              <a:rPr lang="en-US" sz="2800" dirty="0"/>
              <a:t> </a:t>
            </a:r>
            <a:r>
              <a:rPr lang="en-US" sz="2800" i="1" dirty="0"/>
              <a:t>zero growth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pengangkatan</a:t>
            </a:r>
            <a:r>
              <a:rPr lang="en-US" sz="2800" dirty="0"/>
              <a:t> PNS </a:t>
            </a:r>
            <a:r>
              <a:rPr lang="en-US" sz="2800" dirty="0" err="1"/>
              <a:t>baru</a:t>
            </a:r>
            <a:r>
              <a:rPr lang="en-US" sz="2800" dirty="0"/>
              <a:t> </a:t>
            </a:r>
            <a:r>
              <a:rPr lang="en-US" sz="2800" dirty="0" err="1"/>
              <a:t>bagi</a:t>
            </a:r>
            <a:r>
              <a:rPr lang="en-US" sz="2800" dirty="0"/>
              <a:t> </a:t>
            </a:r>
            <a:r>
              <a:rPr lang="en-US" sz="2800" dirty="0" err="1"/>
              <a:t>staf</a:t>
            </a:r>
            <a:r>
              <a:rPr lang="en-US" sz="2800" dirty="0"/>
              <a:t> </a:t>
            </a:r>
            <a:r>
              <a:rPr lang="en-US" sz="2800" dirty="0" err="1"/>
              <a:t>pendidik</a:t>
            </a:r>
            <a:r>
              <a:rPr lang="en-US" sz="2800" dirty="0"/>
              <a:t> </a:t>
            </a:r>
            <a:r>
              <a:rPr lang="en-US" sz="2800" dirty="0" err="1"/>
              <a:t>maupun</a:t>
            </a:r>
            <a:r>
              <a:rPr lang="en-US" sz="2800" dirty="0"/>
              <a:t> </a:t>
            </a:r>
            <a:r>
              <a:rPr lang="en-US" sz="2800" dirty="0" err="1" smtClean="0"/>
              <a:t>kependidikan</a:t>
            </a:r>
            <a:endParaRPr lang="en-US" sz="2800" dirty="0" smtClean="0"/>
          </a:p>
          <a:p>
            <a:pPr marL="685800" lvl="2" indent="0">
              <a:buNone/>
            </a:pPr>
            <a:endParaRPr lang="en-US" sz="2800" dirty="0" smtClean="0"/>
          </a:p>
          <a:p>
            <a:pPr marL="0" indent="0">
              <a:buNone/>
            </a:pPr>
            <a:r>
              <a:rPr lang="en-US" sz="2800" b="1" dirty="0" err="1"/>
              <a:t>Ancaman</a:t>
            </a:r>
            <a:r>
              <a:rPr lang="en-US" sz="2800" b="1" dirty="0"/>
              <a:t> </a:t>
            </a:r>
            <a:r>
              <a:rPr lang="en-US" sz="2800" b="1" dirty="0" err="1"/>
              <a:t>Finansial</a:t>
            </a:r>
            <a:r>
              <a:rPr lang="en-US" sz="2800" b="1" dirty="0"/>
              <a:t>:</a:t>
            </a:r>
            <a:endParaRPr lang="en-US" sz="2800" dirty="0"/>
          </a:p>
          <a:p>
            <a:pPr marL="1085850" lvl="0" indent="-342900"/>
            <a:r>
              <a:rPr lang="id-ID" sz="2800" dirty="0"/>
              <a:t>Regulasi pembatasan besar SPP</a:t>
            </a:r>
            <a:endParaRPr lang="en-US" sz="2800" dirty="0"/>
          </a:p>
          <a:p>
            <a:pPr marL="1085850" lvl="0" indent="-342900"/>
            <a:r>
              <a:rPr lang="en-US" sz="2800" dirty="0" err="1"/>
              <a:t>Regulasi</a:t>
            </a:r>
            <a:r>
              <a:rPr lang="en-US" sz="2800" dirty="0"/>
              <a:t> </a:t>
            </a:r>
            <a:r>
              <a:rPr lang="en-US" sz="2800" dirty="0" err="1"/>
              <a:t>pengelolaan</a:t>
            </a:r>
            <a:r>
              <a:rPr lang="en-US" sz="2800" dirty="0"/>
              <a:t> </a:t>
            </a:r>
            <a:r>
              <a:rPr lang="en-US" sz="2800" dirty="0" err="1"/>
              <a:t>finansial</a:t>
            </a:r>
            <a:r>
              <a:rPr lang="en-US" sz="2800" dirty="0"/>
              <a:t> </a:t>
            </a:r>
            <a:r>
              <a:rPr lang="en-US" sz="2800" dirty="0" err="1"/>
              <a:t>terpusat</a:t>
            </a:r>
            <a:r>
              <a:rPr lang="en-US" sz="2800" dirty="0"/>
              <a:t> di </a:t>
            </a:r>
            <a:r>
              <a:rPr lang="en-US" sz="2800" dirty="0" err="1"/>
              <a:t>fakultas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i="1" dirty="0"/>
              <a:t>virtual account</a:t>
            </a:r>
            <a:endParaRPr lang="en-US" sz="2800" dirty="0"/>
          </a:p>
          <a:p>
            <a:pPr lvl="2"/>
            <a:endParaRPr lang="en-US" sz="2800" dirty="0"/>
          </a:p>
          <a:p>
            <a:r>
              <a:rPr lang="en-US" sz="4400" dirty="0"/>
              <a:t> </a:t>
            </a: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046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17618</TotalTime>
  <Words>367</Words>
  <Application>Microsoft Office PowerPoint</Application>
  <PresentationFormat>Custom</PresentationFormat>
  <Paragraphs>63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2_Office Theme</vt:lpstr>
      <vt:lpstr>PowerPoint Presentation</vt:lpstr>
      <vt:lpstr>Bab II. Analisis Situasi</vt:lpstr>
      <vt:lpstr>Kondisi internal: Kekuatan</vt:lpstr>
      <vt:lpstr>PowerPoint Presentation</vt:lpstr>
      <vt:lpstr>Kondisi internal: Kelemahan</vt:lpstr>
      <vt:lpstr>Kondisi eskternal: Peluang</vt:lpstr>
      <vt:lpstr>PowerPoint Presentation</vt:lpstr>
      <vt:lpstr>PowerPoint Presentation</vt:lpstr>
      <vt:lpstr>Kondisi eksternal: Ancaman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ismail - [2010]</cp:lastModifiedBy>
  <cp:revision>161</cp:revision>
  <dcterms:created xsi:type="dcterms:W3CDTF">2016-10-06T12:46:54Z</dcterms:created>
  <dcterms:modified xsi:type="dcterms:W3CDTF">2017-12-10T16:14:53Z</dcterms:modified>
</cp:coreProperties>
</file>