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6" r:id="rId2"/>
  </p:sldMasterIdLst>
  <p:notesMasterIdLst>
    <p:notesMasterId r:id="rId12"/>
  </p:notesMasterIdLst>
  <p:sldIdLst>
    <p:sldId id="257" r:id="rId3"/>
    <p:sldId id="398" r:id="rId4"/>
    <p:sldId id="399" r:id="rId5"/>
    <p:sldId id="406" r:id="rId6"/>
    <p:sldId id="402" r:id="rId7"/>
    <p:sldId id="403" r:id="rId8"/>
    <p:sldId id="409" r:id="rId9"/>
    <p:sldId id="411" r:id="rId10"/>
    <p:sldId id="40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540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2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49543-1F72-412E-8355-3F406ADA689B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96B5A-93A6-46D1-ADB4-EBAD3ED30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57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4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599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49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69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2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250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96B5A-93A6-46D1-ADB4-EBAD3ED3023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71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1B050-42D9-400F-9E1D-0DD0238CE288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D852C38-36DA-4C2C-BD18-00F32CF8E0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764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2DAE3-B61E-453D-83A8-B55B0960B32B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F0D00CCA-1E0C-485F-BD39-FB68C41BE4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0940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EC270-2F35-40B4-9E2B-AE8B2E117FDC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561B66DE-0E78-460B-B3CB-D6D2B6161F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427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A59CF-CA1E-40F3-8E61-0FC8AEDDC5CE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23ACE14D-BF46-4CC3-82A0-DFF1A0F49C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62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A4058-D143-449A-8076-5321F5C7E4ED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1F0FA9C5-E381-4E47-BB20-FF71259282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229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132C3-C106-43A3-B3B5-B7B4CAECC859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A4EC7D3E-205D-401B-9FA8-A1E35750B1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836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A1CE2-5545-41E6-AB6C-72E5E476ABED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CD70912F-3DA2-4E8C-91B1-E785C4DE7A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545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A3A9-71DC-423B-90FD-FE6CB31EADF9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063C0AB2-085C-4ECE-93B0-E894B287C1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8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79B5-D172-4120-8323-DFF519184A7C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B55C9F38-210F-48DA-9866-AF77E11044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8277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BA31E-FA85-4286-9475-64CA8451A6E5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D1533CA2-28EA-40BE-866C-C658918DD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6550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20640-05E5-4A79-B8FD-AC0FAAD37269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fld id="{65A36014-CB78-4B26-811C-71CC6B7436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313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63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1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349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301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2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0D0A4-0FFF-4BF9-B349-9E7E0140B806}" type="datetimeFigureOut">
              <a:rPr lang="en-US" smtClean="0"/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86D95-F956-42E3-84CB-F8A84E250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5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3B30F5E-F813-4738-BB94-A479D09E0BF7}" type="datetimeFigureOut">
              <a:rPr lang="en-US"/>
              <a:pPr>
                <a:defRPr/>
              </a:pPr>
              <a:t>12/10/2017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67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6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67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EAE6E1-CBE2-4E39-8AAF-368F1FA169BD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3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pitchFamily="34" charset="0"/>
        </a:defRPr>
      </a:lvl9pPr>
    </p:titleStyle>
    <p:bodyStyle>
      <a:lvl1pPr marL="455613" indent="-4556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1" y="2040475"/>
            <a:ext cx="88993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err="1" smtClean="0"/>
              <a:t>Departemen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Obstetri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Ginekologi</a:t>
            </a:r>
            <a:endParaRPr lang="en-US" sz="4400" b="1" i="1" dirty="0" smtClean="0"/>
          </a:p>
          <a:p>
            <a:pPr algn="r"/>
            <a:endParaRPr lang="en-US" sz="3200" dirty="0">
              <a:cs typeface="Arial" pitchFamily="34" charset="0"/>
            </a:endParaRPr>
          </a:p>
          <a:p>
            <a:pPr algn="r"/>
            <a:r>
              <a:rPr lang="en-US" sz="3200" dirty="0" smtClean="0">
                <a:cs typeface="Arial" pitchFamily="34" charset="0"/>
              </a:rPr>
              <a:t>Bab II. </a:t>
            </a:r>
            <a:r>
              <a:rPr lang="en-US" sz="3200" dirty="0" err="1" smtClean="0">
                <a:cs typeface="Arial" pitchFamily="34" charset="0"/>
              </a:rPr>
              <a:t>Analisis</a:t>
            </a:r>
            <a:r>
              <a:rPr lang="en-US" sz="3200" dirty="0" smtClean="0">
                <a:cs typeface="Arial" pitchFamily="34" charset="0"/>
              </a:rPr>
              <a:t> </a:t>
            </a:r>
            <a:r>
              <a:rPr lang="en-US" sz="3200" dirty="0" err="1" smtClean="0">
                <a:cs typeface="Arial" pitchFamily="34" charset="0"/>
              </a:rPr>
              <a:t>Situasi</a:t>
            </a:r>
            <a:endParaRPr lang="id-ID" sz="32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3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Bab </a:t>
            </a:r>
            <a:r>
              <a:rPr lang="en-US" dirty="0" smtClean="0"/>
              <a:t>II.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fi-FI" dirty="0" smtClean="0"/>
              <a:t>Kondisi internal</a:t>
            </a:r>
          </a:p>
          <a:p>
            <a:pPr lvl="1"/>
            <a:r>
              <a:rPr lang="fi-FI" dirty="0" smtClean="0"/>
              <a:t>Kekuatan</a:t>
            </a:r>
          </a:p>
          <a:p>
            <a:pPr lvl="1"/>
            <a:r>
              <a:rPr lang="fi-FI" dirty="0" smtClean="0"/>
              <a:t>Kelemahan</a:t>
            </a:r>
          </a:p>
          <a:p>
            <a:r>
              <a:rPr lang="fi-FI" dirty="0" smtClean="0"/>
              <a:t>Kondisi eksternal</a:t>
            </a:r>
          </a:p>
          <a:p>
            <a:pPr lvl="1"/>
            <a:r>
              <a:rPr lang="fi-FI" dirty="0" smtClean="0"/>
              <a:t>Peluang </a:t>
            </a:r>
          </a:p>
          <a:p>
            <a:pPr lvl="1"/>
            <a:r>
              <a:rPr lang="fi-FI" dirty="0" smtClean="0"/>
              <a:t>Ancaman</a:t>
            </a:r>
            <a:endParaRPr lang="fi-FI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1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Kekuatan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76450"/>
            <a:ext cx="10972800" cy="4049713"/>
          </a:xfrm>
          <a:solidFill>
            <a:schemeClr val="bg1"/>
          </a:solidFill>
        </p:spPr>
        <p:txBody>
          <a:bodyPr/>
          <a:lstStyle/>
          <a:p>
            <a:pPr lvl="0" algn="just"/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/>
              <a:t>Obstetri</a:t>
            </a:r>
            <a:r>
              <a:rPr lang="en-US" sz="2800" dirty="0"/>
              <a:t> </a:t>
            </a:r>
            <a:r>
              <a:rPr lang="en-US" sz="2800" dirty="0" err="1"/>
              <a:t>Ginekologi</a:t>
            </a:r>
            <a:r>
              <a:rPr lang="en-US" sz="2800" dirty="0"/>
              <a:t>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tata</a:t>
            </a:r>
            <a:r>
              <a:rPr lang="en-US" sz="2800" dirty="0"/>
              <a:t> </a:t>
            </a:r>
            <a:r>
              <a:rPr lang="en-US" sz="2800" dirty="0" err="1"/>
              <a:t>pamong</a:t>
            </a:r>
            <a:r>
              <a:rPr lang="en-US" sz="2800" dirty="0"/>
              <a:t> yang </a:t>
            </a:r>
            <a:r>
              <a:rPr lang="en-US" sz="2800" dirty="0" err="1"/>
              <a:t>kredibel</a:t>
            </a:r>
            <a:r>
              <a:rPr lang="en-US" sz="2800" dirty="0"/>
              <a:t>, </a:t>
            </a:r>
            <a:r>
              <a:rPr lang="en-US" sz="2800" dirty="0" err="1"/>
              <a:t>transparan</a:t>
            </a:r>
            <a:r>
              <a:rPr lang="en-US" sz="2800" dirty="0"/>
              <a:t>, </a:t>
            </a:r>
            <a:r>
              <a:rPr lang="en-US" sz="2800" dirty="0" err="1"/>
              <a:t>akuntabel</a:t>
            </a:r>
            <a:r>
              <a:rPr lang="en-US" sz="2800" dirty="0"/>
              <a:t>, </a:t>
            </a:r>
            <a:r>
              <a:rPr lang="en-US" sz="2800" dirty="0" err="1"/>
              <a:t>bertanggung</a:t>
            </a:r>
            <a:r>
              <a:rPr lang="en-US" sz="2800" dirty="0"/>
              <a:t> </a:t>
            </a:r>
            <a:r>
              <a:rPr lang="en-US" sz="2800" dirty="0" err="1"/>
              <a:t>jawab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adil</a:t>
            </a:r>
            <a:r>
              <a:rPr lang="en-US" sz="2800" dirty="0"/>
              <a:t>.</a:t>
            </a:r>
          </a:p>
          <a:p>
            <a:pPr lvl="0"/>
            <a:r>
              <a:rPr lang="en-US" sz="2800" dirty="0" err="1" smtClean="0"/>
              <a:t>Departemen</a:t>
            </a:r>
            <a:r>
              <a:rPr lang="en-US" sz="2800" dirty="0" smtClean="0"/>
              <a:t> </a:t>
            </a:r>
            <a:r>
              <a:rPr lang="en-US" sz="2800" dirty="0" err="1"/>
              <a:t>didukung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5 </a:t>
            </a:r>
            <a:r>
              <a:rPr lang="en-US" sz="2800" dirty="0" err="1"/>
              <a:t>Divisi</a:t>
            </a:r>
            <a:r>
              <a:rPr lang="en-US" sz="2800" dirty="0"/>
              <a:t> yang </a:t>
            </a:r>
            <a:r>
              <a:rPr lang="en-US" sz="2800" dirty="0" err="1"/>
              <a:t>berperan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pelaksanaan</a:t>
            </a:r>
            <a:r>
              <a:rPr lang="en-US" sz="2800" dirty="0"/>
              <a:t> </a:t>
            </a:r>
            <a:r>
              <a:rPr lang="en-US" sz="2800" dirty="0" err="1"/>
              <a:t>Tridharma</a:t>
            </a:r>
            <a:r>
              <a:rPr lang="en-US" sz="2800" dirty="0"/>
              <a:t> </a:t>
            </a:r>
            <a:r>
              <a:rPr lang="en-US" sz="2800" dirty="0" err="1"/>
              <a:t>Perguruan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endParaRPr lang="en-US" sz="2800" dirty="0"/>
          </a:p>
          <a:p>
            <a:pPr lvl="0"/>
            <a:r>
              <a:rPr lang="id-ID" sz="2800" dirty="0" smtClean="0"/>
              <a:t>Departemen </a:t>
            </a:r>
            <a:r>
              <a:rPr lang="id-ID" sz="2800" dirty="0"/>
              <a:t>memiliki jaringan alumni yang kuat yang tersebar di seluruh wilayah Indonesia </a:t>
            </a:r>
            <a:endParaRPr lang="en-US" sz="2800" dirty="0"/>
          </a:p>
          <a:p>
            <a:pPr lvl="0" algn="just"/>
            <a:endParaRPr lang="en-US" sz="2800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332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304" y="876300"/>
            <a:ext cx="10972800" cy="5414141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Departemen</a:t>
            </a:r>
            <a:r>
              <a:rPr lang="en-US" sz="2400" dirty="0"/>
              <a:t> </a:t>
            </a:r>
            <a:r>
              <a:rPr lang="en-US" sz="2400" dirty="0" err="1"/>
              <a:t>Obstetri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Ginekologi</a:t>
            </a:r>
            <a:r>
              <a:rPr lang="en-US" sz="2400" dirty="0"/>
              <a:t>:</a:t>
            </a:r>
          </a:p>
          <a:p>
            <a:pPr lvl="0"/>
            <a:r>
              <a:rPr lang="id-ID" sz="2400" dirty="0"/>
              <a:t>Inisiasi OBGYN Biobank dengan pendekatan unggulan masing-masing divisi</a:t>
            </a:r>
            <a:r>
              <a:rPr lang="en-US" sz="2400" dirty="0"/>
              <a:t> </a:t>
            </a:r>
            <a:r>
              <a:rPr lang="en-US" sz="2400" dirty="0" err="1"/>
              <a:t>bek</a:t>
            </a:r>
            <a:r>
              <a:rPr lang="id-ID" sz="2400" dirty="0"/>
              <a:t>erja sama dengan </a:t>
            </a:r>
            <a:r>
              <a:rPr lang="id-ID" sz="2400" i="1" dirty="0"/>
              <a:t>research biobank</a:t>
            </a:r>
            <a:r>
              <a:rPr lang="id-ID" sz="2400" dirty="0"/>
              <a:t> FK UGM</a:t>
            </a:r>
            <a:endParaRPr lang="en-US" sz="2400" dirty="0"/>
          </a:p>
          <a:p>
            <a:pPr lvl="0"/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unggulan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masing-masing</a:t>
            </a:r>
            <a:r>
              <a:rPr lang="en-US" sz="2400" dirty="0"/>
              <a:t> </a:t>
            </a:r>
            <a:r>
              <a:rPr lang="en-US" sz="2400" dirty="0" err="1"/>
              <a:t>divisi</a:t>
            </a:r>
            <a:r>
              <a:rPr lang="en-US" sz="2400" dirty="0"/>
              <a:t>:</a:t>
            </a:r>
          </a:p>
          <a:p>
            <a:pPr marL="0" lv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MFM</a:t>
            </a:r>
            <a:r>
              <a:rPr lang="en-US" sz="2400" dirty="0"/>
              <a:t>: </a:t>
            </a:r>
            <a:r>
              <a:rPr lang="id-ID" sz="2400" i="1" dirty="0"/>
              <a:t>advanced prenatal diagnostic and therapy</a:t>
            </a:r>
            <a:r>
              <a:rPr lang="en-US" sz="2400" i="1" dirty="0"/>
              <a:t>, a</a:t>
            </a:r>
            <a:r>
              <a:rPr lang="id-ID" sz="2400" i="1" dirty="0"/>
              <a:t>dvanced fetal therapy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Uroginekologi</a:t>
            </a:r>
            <a:r>
              <a:rPr lang="en-US" sz="2400" dirty="0"/>
              <a:t>: </a:t>
            </a:r>
            <a:r>
              <a:rPr lang="id-ID" sz="2400" dirty="0"/>
              <a:t>Neovagina</a:t>
            </a:r>
            <a:r>
              <a:rPr lang="en-US" sz="2400" dirty="0"/>
              <a:t>, </a:t>
            </a:r>
            <a:r>
              <a:rPr lang="en-US" sz="2400" i="1" dirty="0"/>
              <a:t>m</a:t>
            </a:r>
            <a:r>
              <a:rPr lang="id-ID" sz="2400" i="1" dirty="0"/>
              <a:t>inima</a:t>
            </a:r>
            <a:r>
              <a:rPr lang="en-US" sz="2400" i="1" dirty="0" err="1"/>
              <a:t>lly</a:t>
            </a:r>
            <a:r>
              <a:rPr lang="en-US" sz="2400" i="1" dirty="0"/>
              <a:t> </a:t>
            </a:r>
            <a:r>
              <a:rPr lang="id-ID" sz="2400" i="1" dirty="0"/>
              <a:t> invasive procedure in Urogynecology</a:t>
            </a:r>
            <a:endParaRPr lang="en-US" sz="2400" dirty="0"/>
          </a:p>
          <a:p>
            <a:pPr marL="0" lvl="0" indent="0">
              <a:buNone/>
            </a:pPr>
            <a:r>
              <a:rPr lang="en-US" sz="2400" dirty="0" smtClean="0"/>
              <a:t>	ER</a:t>
            </a:r>
            <a:r>
              <a:rPr lang="en-US" sz="2400" dirty="0"/>
              <a:t>: </a:t>
            </a:r>
            <a:r>
              <a:rPr lang="en-US" sz="2400" i="1" dirty="0"/>
              <a:t>f</a:t>
            </a:r>
            <a:r>
              <a:rPr lang="id-ID" sz="2400" i="1" dirty="0"/>
              <a:t>ertility protection</a:t>
            </a:r>
            <a:r>
              <a:rPr lang="id-ID" sz="2400" dirty="0"/>
              <a:t> bersama R</a:t>
            </a:r>
            <a:r>
              <a:rPr lang="en-US" sz="2400" dirty="0" err="1"/>
              <a:t>umah</a:t>
            </a:r>
            <a:r>
              <a:rPr lang="en-US" sz="2400" dirty="0"/>
              <a:t> </a:t>
            </a:r>
            <a:r>
              <a:rPr lang="en-US" sz="2400" dirty="0" err="1"/>
              <a:t>Sakit</a:t>
            </a:r>
            <a:r>
              <a:rPr lang="en-US" sz="2400" dirty="0"/>
              <a:t> </a:t>
            </a:r>
            <a:r>
              <a:rPr lang="en-US" sz="2400" dirty="0" err="1"/>
              <a:t>Akademik</a:t>
            </a:r>
            <a:r>
              <a:rPr lang="en-US" sz="2400" dirty="0"/>
              <a:t> UGM</a:t>
            </a:r>
          </a:p>
          <a:p>
            <a:pPr marL="914400" lvl="0" indent="-91440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Obsginsos</a:t>
            </a:r>
            <a:r>
              <a:rPr lang="en-US" sz="2400" dirty="0"/>
              <a:t>: </a:t>
            </a:r>
            <a:r>
              <a:rPr lang="en-US" sz="2400" i="1" dirty="0"/>
              <a:t>h</a:t>
            </a:r>
            <a:r>
              <a:rPr lang="id-ID" sz="2400" i="1" dirty="0"/>
              <a:t>olistic care in</a:t>
            </a:r>
            <a:r>
              <a:rPr lang="id-ID" sz="2400" dirty="0"/>
              <a:t> OBGYN</a:t>
            </a:r>
            <a:r>
              <a:rPr lang="en-US" sz="2400" dirty="0"/>
              <a:t>, e</a:t>
            </a:r>
            <a:r>
              <a:rPr lang="id-ID" sz="2400" dirty="0"/>
              <a:t>vidence </a:t>
            </a:r>
            <a:r>
              <a:rPr lang="en-US" sz="2400" dirty="0"/>
              <a:t>b</a:t>
            </a:r>
            <a:r>
              <a:rPr lang="id-ID" sz="2400" dirty="0"/>
              <a:t>ased </a:t>
            </a:r>
            <a:r>
              <a:rPr lang="en-US" sz="2400" dirty="0"/>
              <a:t>c</a:t>
            </a:r>
            <a:r>
              <a:rPr lang="id-ID" sz="2400" dirty="0"/>
              <a:t>omplementary and </a:t>
            </a:r>
            <a:r>
              <a:rPr lang="en-US" sz="2400" dirty="0"/>
              <a:t>a</a:t>
            </a:r>
            <a:r>
              <a:rPr lang="id-ID" sz="2400" dirty="0"/>
              <a:t>lternative </a:t>
            </a:r>
            <a:r>
              <a:rPr lang="en-US" sz="2400" dirty="0"/>
              <a:t>m</a:t>
            </a:r>
            <a:r>
              <a:rPr lang="id-ID" sz="2400" dirty="0"/>
              <a:t>edicine (EBCAM) in OBGYN</a:t>
            </a:r>
            <a:endParaRPr lang="en-US" sz="2400" dirty="0"/>
          </a:p>
          <a:p>
            <a:pPr lvl="0"/>
            <a:r>
              <a:rPr lang="en-US" sz="2400" dirty="0"/>
              <a:t>Program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: p</a:t>
            </a:r>
            <a:r>
              <a:rPr lang="id-ID" sz="2400" dirty="0"/>
              <a:t>enggunaan big data HDSS</a:t>
            </a:r>
            <a:r>
              <a:rPr lang="en-US" sz="2400" dirty="0"/>
              <a:t>, p</a:t>
            </a:r>
            <a:r>
              <a:rPr lang="id-ID" sz="2400" dirty="0"/>
              <a:t>endekatan ke Pemkab Kulon Progo untuk tempat pengabdian </a:t>
            </a:r>
            <a:r>
              <a:rPr lang="id-ID" sz="2400" dirty="0" smtClean="0"/>
              <a:t>masyarakat</a:t>
            </a:r>
            <a:r>
              <a:rPr lang="en-US" sz="2400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3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internal: </a:t>
            </a:r>
            <a:r>
              <a:rPr lang="en-US" dirty="0" err="1" smtClean="0"/>
              <a:t>Kelemahan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41" y="1295400"/>
            <a:ext cx="11732653" cy="4830763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 sz="2800" dirty="0" err="1"/>
              <a:t>Keterbatasan</a:t>
            </a:r>
            <a:r>
              <a:rPr lang="en-US" sz="2800" dirty="0"/>
              <a:t> SDM</a:t>
            </a:r>
            <a:r>
              <a:rPr lang="id-ID" sz="2800" dirty="0"/>
              <a:t> (Kurang guru besar dan S3, NIDK)</a:t>
            </a:r>
            <a:endParaRPr lang="en-US" sz="2800" dirty="0"/>
          </a:p>
          <a:p>
            <a:pPr lvl="0"/>
            <a:r>
              <a:rPr lang="en-US" sz="2800" dirty="0" err="1"/>
              <a:t>Beban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Tri Dharma</a:t>
            </a:r>
          </a:p>
          <a:p>
            <a:pPr lvl="0"/>
            <a:r>
              <a:rPr lang="en-US" sz="2800" dirty="0" err="1" smtClean="0"/>
              <a:t>Belum</a:t>
            </a:r>
            <a:r>
              <a:rPr lang="en-US" sz="2800" dirty="0" smtClean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kerja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instansi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</a:t>
            </a:r>
            <a:r>
              <a:rPr lang="en-US" sz="2800" dirty="0" err="1" smtClean="0"/>
              <a:t>negeri</a:t>
            </a:r>
            <a:endParaRPr lang="en-US" sz="2800" dirty="0"/>
          </a:p>
          <a:p>
            <a:pPr lvl="0"/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bidang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ada</a:t>
            </a:r>
            <a:r>
              <a:rPr lang="en-US" sz="2800" dirty="0"/>
              <a:t> </a:t>
            </a:r>
            <a:r>
              <a:rPr lang="en-US" sz="2800" dirty="0" err="1"/>
              <a:t>beberapa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 </a:t>
            </a:r>
            <a:r>
              <a:rPr lang="en-US" sz="2800" dirty="0" err="1"/>
              <a:t>perbaikan</a:t>
            </a:r>
            <a:r>
              <a:rPr lang="en-US" sz="2800" dirty="0"/>
              <a:t> di </a:t>
            </a:r>
            <a:r>
              <a:rPr lang="en-US" sz="2800" dirty="0" err="1"/>
              <a:t>antaranya</a:t>
            </a:r>
            <a:r>
              <a:rPr lang="en-US" sz="2800" dirty="0"/>
              <a:t>:</a:t>
            </a:r>
          </a:p>
          <a:p>
            <a:pPr lvl="0" algn="just">
              <a:buFontTx/>
              <a:buChar char="-"/>
            </a:pPr>
            <a:r>
              <a:rPr lang="en-US" sz="2800" dirty="0" smtClean="0"/>
              <a:t>j</a:t>
            </a:r>
            <a:r>
              <a:rPr lang="id-ID" sz="2800" dirty="0" smtClean="0"/>
              <a:t>umlah </a:t>
            </a:r>
            <a:r>
              <a:rPr lang="id-ID" sz="2800" dirty="0"/>
              <a:t>publikasi nasional dan internasional masih </a:t>
            </a:r>
            <a:r>
              <a:rPr lang="id-ID" sz="2800" dirty="0" smtClean="0"/>
              <a:t>rendah</a:t>
            </a:r>
            <a:endParaRPr lang="en-US" sz="2800" dirty="0" smtClean="0"/>
          </a:p>
          <a:p>
            <a:pPr lvl="0" algn="just">
              <a:buFontTx/>
              <a:buChar char="-"/>
            </a:pPr>
            <a:r>
              <a:rPr lang="id-ID" sz="2800" dirty="0" smtClean="0"/>
              <a:t>ntuk </a:t>
            </a:r>
            <a:r>
              <a:rPr lang="id-ID" sz="2800" dirty="0"/>
              <a:t>menunjang kegiatan penelitian belum tersedia Standard Operating Procedure (SOP) fasilitas, alat, profil, dan laboratorium </a:t>
            </a:r>
            <a:r>
              <a:rPr lang="id-ID" sz="2800" dirty="0" smtClean="0"/>
              <a:t>terpadu</a:t>
            </a:r>
            <a:endParaRPr lang="en-US" sz="2800" dirty="0" smtClean="0"/>
          </a:p>
          <a:p>
            <a:pPr lvl="0" algn="just">
              <a:buFontTx/>
              <a:buChar char="-"/>
            </a:pPr>
            <a:r>
              <a:rPr lang="id-ID" sz="2800" i="1" dirty="0" smtClean="0"/>
              <a:t>electronic </a:t>
            </a:r>
            <a:r>
              <a:rPr lang="id-ID" sz="2800" i="1" dirty="0"/>
              <a:t>data base</a:t>
            </a:r>
            <a:r>
              <a:rPr lang="id-ID" sz="2800" dirty="0"/>
              <a:t> yang belum memadai </a:t>
            </a:r>
            <a:endParaRPr lang="en-US" sz="2800" dirty="0"/>
          </a:p>
          <a:p>
            <a:pPr marL="0" lvl="0" indent="0"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146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eskternal</a:t>
            </a:r>
            <a:r>
              <a:rPr lang="en-US" dirty="0" smtClean="0"/>
              <a:t>: </a:t>
            </a:r>
            <a:r>
              <a:rPr lang="en-US" dirty="0" err="1" smtClean="0"/>
              <a:t>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714500"/>
            <a:ext cx="11234670" cy="473781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 err="1"/>
              <a:t>Peluang</a:t>
            </a:r>
            <a:r>
              <a:rPr lang="en-US" sz="2800" b="1" dirty="0"/>
              <a:t> Non-</a:t>
            </a:r>
            <a:r>
              <a:rPr lang="en-US" sz="2800" b="1" dirty="0" err="1"/>
              <a:t>finansial</a:t>
            </a:r>
            <a:r>
              <a:rPr lang="en-US" sz="2800" b="1" dirty="0"/>
              <a:t>:</a:t>
            </a:r>
            <a:endParaRPr lang="en-US" sz="2800" dirty="0"/>
          </a:p>
          <a:p>
            <a:pPr marL="971550" lvl="2" indent="-400050" algn="just"/>
            <a:r>
              <a:rPr lang="en-US" sz="2800" dirty="0" err="1"/>
              <a:t>Kepercayaan</a:t>
            </a:r>
            <a:r>
              <a:rPr lang="en-US" sz="2800" dirty="0"/>
              <a:t> </a:t>
            </a:r>
            <a:r>
              <a:rPr lang="id-ID" sz="2800" dirty="0"/>
              <a:t>dan dukungan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,</a:t>
            </a:r>
            <a:r>
              <a:rPr lang="id-ID" sz="2800" dirty="0"/>
              <a:t> FK UGM, RSUP Dr. Sardjito,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profesi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masyarakat</a:t>
            </a:r>
            <a:r>
              <a:rPr lang="en-US" sz="2800" dirty="0"/>
              <a:t> </a:t>
            </a:r>
            <a:r>
              <a:rPr lang="en-US" sz="2800" dirty="0" err="1"/>
              <a:t>relatif</a:t>
            </a:r>
            <a:r>
              <a:rPr lang="en-US" sz="2800" dirty="0"/>
              <a:t> </a:t>
            </a:r>
            <a:r>
              <a:rPr lang="en-US" sz="2800" dirty="0" err="1"/>
              <a:t>tinggi</a:t>
            </a:r>
            <a:r>
              <a:rPr lang="en-US" sz="2800" dirty="0"/>
              <a:t>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pengembangan</a:t>
            </a:r>
            <a:r>
              <a:rPr lang="en-US" sz="2800" dirty="0"/>
              <a:t> </a:t>
            </a:r>
            <a:r>
              <a:rPr lang="en-US" sz="2800" dirty="0" err="1"/>
              <a:t>kerjasama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peningkatan</a:t>
            </a:r>
            <a:r>
              <a:rPr lang="en-US" sz="2800" dirty="0"/>
              <a:t> </a:t>
            </a:r>
            <a:r>
              <a:rPr lang="en-US" sz="2800" dirty="0" err="1"/>
              <a:t>kapasitas</a:t>
            </a:r>
            <a:r>
              <a:rPr lang="en-US" sz="2800" dirty="0"/>
              <a:t> </a:t>
            </a:r>
          </a:p>
          <a:p>
            <a:pPr marL="971550" lvl="2" indent="-400050" algn="just"/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spesialis</a:t>
            </a:r>
            <a:r>
              <a:rPr lang="en-US" sz="2800" dirty="0"/>
              <a:t> </a:t>
            </a:r>
            <a:r>
              <a:rPr lang="en-US" sz="2800" dirty="0" err="1"/>
              <a:t>obstetri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ginekologi</a:t>
            </a:r>
            <a:r>
              <a:rPr lang="en-US" sz="2800" dirty="0"/>
              <a:t> yang </a:t>
            </a:r>
            <a:r>
              <a:rPr lang="en-US" sz="2800" dirty="0" err="1"/>
              <a:t>masih</a:t>
            </a:r>
            <a:r>
              <a:rPr lang="en-US" sz="2800" dirty="0"/>
              <a:t> </a:t>
            </a:r>
            <a:r>
              <a:rPr lang="en-US" sz="2800" dirty="0" err="1"/>
              <a:t>banyak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rangka</a:t>
            </a:r>
            <a:r>
              <a:rPr lang="en-US" sz="2800" dirty="0"/>
              <a:t> </a:t>
            </a:r>
            <a:r>
              <a:rPr lang="en-US" sz="2800" dirty="0" err="1"/>
              <a:t>distribusi</a:t>
            </a:r>
            <a:r>
              <a:rPr lang="en-US" sz="2800" dirty="0"/>
              <a:t> </a:t>
            </a:r>
            <a:r>
              <a:rPr lang="en-US" sz="2800" dirty="0" err="1"/>
              <a:t>dokter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seluruh</a:t>
            </a:r>
            <a:r>
              <a:rPr lang="en-US" sz="2800" dirty="0"/>
              <a:t> </a:t>
            </a:r>
            <a:r>
              <a:rPr lang="en-US" sz="2800" dirty="0" err="1"/>
              <a:t>pelosok</a:t>
            </a:r>
            <a:r>
              <a:rPr lang="en-US" sz="2800" dirty="0"/>
              <a:t> Indonesia </a:t>
            </a:r>
          </a:p>
          <a:p>
            <a:pPr marL="971550" lvl="2" indent="-400050" algn="just"/>
            <a:r>
              <a:rPr lang="en-US" sz="2800" dirty="0" err="1"/>
              <a:t>Memiliki</a:t>
            </a:r>
            <a:r>
              <a:rPr lang="en-US" sz="2800" dirty="0"/>
              <a:t> unit </a:t>
            </a:r>
            <a:r>
              <a:rPr lang="en-US" sz="2800" dirty="0" err="1"/>
              <a:t>khusus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wadah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terpadu</a:t>
            </a:r>
            <a:r>
              <a:rPr lang="en-US" sz="2800" dirty="0"/>
              <a:t> </a:t>
            </a:r>
            <a:r>
              <a:rPr lang="en-US" sz="2800" dirty="0" err="1"/>
              <a:t>yakni</a:t>
            </a:r>
            <a:r>
              <a:rPr lang="en-US" sz="2800" dirty="0"/>
              <a:t> </a:t>
            </a:r>
            <a:r>
              <a:rPr lang="en-US" sz="2800" dirty="0" err="1"/>
              <a:t>Obgin</a:t>
            </a:r>
            <a:r>
              <a:rPr lang="en-US" sz="2800" dirty="0"/>
              <a:t> Research Unit (ORU) yang </a:t>
            </a:r>
            <a:r>
              <a:rPr lang="en-US" sz="2800" dirty="0" err="1"/>
              <a:t>berpotensi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penelitian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publikasi</a:t>
            </a:r>
            <a:endParaRPr lang="en-US" sz="2800" dirty="0"/>
          </a:p>
          <a:p>
            <a:pPr lvl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69" y="1024758"/>
            <a:ext cx="10972800" cy="5479777"/>
          </a:xfrm>
        </p:spPr>
        <p:txBody>
          <a:bodyPr/>
          <a:lstStyle/>
          <a:p>
            <a:pPr marL="742950" lvl="2" indent="-457200" algn="just"/>
            <a:r>
              <a:rPr lang="en-US" dirty="0" err="1"/>
              <a:t>Memiliki</a:t>
            </a:r>
            <a:r>
              <a:rPr lang="en-US" dirty="0"/>
              <a:t> SDM </a:t>
            </a:r>
            <a:r>
              <a:rPr lang="en-US" dirty="0" err="1"/>
              <a:t>pendidik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kependidikan</a:t>
            </a:r>
            <a:r>
              <a:rPr lang="en-US" dirty="0"/>
              <a:t> yang </a:t>
            </a:r>
            <a:r>
              <a:rPr lang="en-US" dirty="0" err="1"/>
              <a:t>muda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potensial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akademik</a:t>
            </a:r>
            <a:r>
              <a:rPr lang="en-US" dirty="0"/>
              <a:t>,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endParaRPr lang="en-US" sz="2800" dirty="0"/>
          </a:p>
          <a:p>
            <a:pPr marL="742950" lvl="2" indent="-457200" algn="just"/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/>
              <a:t>menggalang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 smtClean="0"/>
              <a:t>kepentingan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7716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57250"/>
            <a:ext cx="10972800" cy="5268913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err="1"/>
              <a:t>Peluang</a:t>
            </a:r>
            <a:r>
              <a:rPr lang="en-US" sz="4400" b="1" dirty="0"/>
              <a:t> </a:t>
            </a:r>
            <a:r>
              <a:rPr lang="en-US" sz="4400" b="1" dirty="0" err="1"/>
              <a:t>Finansial</a:t>
            </a:r>
            <a:r>
              <a:rPr lang="en-US" sz="4400" b="1" dirty="0"/>
              <a:t>:</a:t>
            </a:r>
            <a:endParaRPr lang="en-US" sz="4000" dirty="0"/>
          </a:p>
          <a:p>
            <a:pPr lvl="2"/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endParaRPr lang="en-US" sz="2800" dirty="0"/>
          </a:p>
          <a:p>
            <a:pPr lvl="2"/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SDM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hibah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beasiswa</a:t>
            </a:r>
            <a:endParaRPr lang="en-US" sz="2800" dirty="0"/>
          </a:p>
          <a:p>
            <a:pPr lvl="2"/>
            <a:r>
              <a:rPr lang="id-ID" dirty="0"/>
              <a:t>Pendidikan dan pelatihan</a:t>
            </a:r>
            <a:endParaRPr lang="en-US" sz="2800" dirty="0"/>
          </a:p>
          <a:p>
            <a:pPr lvl="2"/>
            <a:r>
              <a:rPr lang="id-ID" dirty="0"/>
              <a:t>Kontribusi alumni</a:t>
            </a:r>
            <a:endParaRPr lang="en-US" sz="2800" dirty="0"/>
          </a:p>
          <a:p>
            <a:pPr marL="0" indent="0">
              <a:buNone/>
            </a:pP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30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</p:spPr>
        <p:txBody>
          <a:bodyPr/>
          <a:lstStyle/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smtClean="0"/>
              <a:t>: Ancaman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162050"/>
            <a:ext cx="11234670" cy="5290265"/>
          </a:xfrm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en-US" sz="2800" b="1" dirty="0" err="1"/>
              <a:t>Ancaman</a:t>
            </a:r>
            <a:r>
              <a:rPr lang="en-US" sz="2800" b="1" dirty="0"/>
              <a:t> Non-</a:t>
            </a:r>
            <a:r>
              <a:rPr lang="en-US" sz="2800" b="1" dirty="0" err="1"/>
              <a:t>finansial</a:t>
            </a:r>
            <a:r>
              <a:rPr lang="en-US" sz="2800" b="1" dirty="0"/>
              <a:t>:</a:t>
            </a:r>
            <a:endParaRPr lang="en-US" sz="2800" dirty="0"/>
          </a:p>
          <a:p>
            <a:pPr marL="1085850" lvl="2" indent="-400050"/>
            <a:r>
              <a:rPr lang="en-US" sz="2800" dirty="0" err="1"/>
              <a:t>Persaingan</a:t>
            </a:r>
            <a:r>
              <a:rPr lang="en-US" sz="2800" dirty="0"/>
              <a:t> regional </a:t>
            </a:r>
            <a:r>
              <a:rPr lang="en-US" sz="2800" dirty="0" err="1"/>
              <a:t>dan</a:t>
            </a:r>
            <a:r>
              <a:rPr lang="en-US" sz="2800" dirty="0"/>
              <a:t> global</a:t>
            </a:r>
          </a:p>
          <a:p>
            <a:pPr marL="1085850" lvl="2" indent="-400050"/>
            <a:r>
              <a:rPr lang="en-US" sz="2800" dirty="0" err="1" smtClean="0"/>
              <a:t>Kecenderungan</a:t>
            </a:r>
            <a:r>
              <a:rPr lang="en-US" sz="2800" dirty="0" smtClean="0"/>
              <a:t> </a:t>
            </a:r>
            <a:r>
              <a:rPr lang="en-US" sz="2800" dirty="0" err="1"/>
              <a:t>meningkatnya</a:t>
            </a:r>
            <a:r>
              <a:rPr lang="en-US" sz="2800" dirty="0"/>
              <a:t> </a:t>
            </a:r>
            <a:r>
              <a:rPr lang="en-US" sz="2800" dirty="0" err="1"/>
              <a:t>tuntutan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departemen</a:t>
            </a:r>
            <a:r>
              <a:rPr lang="en-US" sz="2800" dirty="0"/>
              <a:t>, </a:t>
            </a:r>
            <a:r>
              <a:rPr lang="en-US" sz="2800" dirty="0" err="1"/>
              <a:t>petugas</a:t>
            </a:r>
            <a:r>
              <a:rPr lang="en-US" sz="2800" dirty="0"/>
              <a:t> </a:t>
            </a:r>
            <a:r>
              <a:rPr lang="en-US" sz="2800" dirty="0" err="1"/>
              <a:t>penyelenggara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pelaksana</a:t>
            </a:r>
            <a:r>
              <a:rPr lang="en-US" sz="2800" dirty="0"/>
              <a:t> </a:t>
            </a:r>
            <a:r>
              <a:rPr lang="en-US" sz="2800" dirty="0" err="1"/>
              <a:t>pelayanan</a:t>
            </a:r>
            <a:endParaRPr lang="en-US" sz="2800" dirty="0"/>
          </a:p>
          <a:p>
            <a:pPr marL="1085850" lvl="2" indent="-400050"/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i="1" dirty="0"/>
              <a:t>zero growth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pengangkatan</a:t>
            </a:r>
            <a:r>
              <a:rPr lang="en-US" sz="2800" dirty="0"/>
              <a:t> PNS </a:t>
            </a:r>
            <a:r>
              <a:rPr lang="en-US" sz="2800" dirty="0" err="1"/>
              <a:t>baru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staf</a:t>
            </a:r>
            <a:r>
              <a:rPr lang="en-US" sz="2800" dirty="0"/>
              <a:t> </a:t>
            </a:r>
            <a:r>
              <a:rPr lang="en-US" sz="2800" dirty="0" err="1"/>
              <a:t>pendidik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 smtClean="0"/>
              <a:t>kependidikan</a:t>
            </a:r>
            <a:endParaRPr lang="en-US" sz="2800" dirty="0" smtClean="0"/>
          </a:p>
          <a:p>
            <a:pPr marL="685800" lvl="2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err="1"/>
              <a:t>Ancaman</a:t>
            </a:r>
            <a:r>
              <a:rPr lang="en-US" sz="2800" b="1" dirty="0"/>
              <a:t> </a:t>
            </a:r>
            <a:r>
              <a:rPr lang="en-US" sz="2800" b="1" dirty="0" err="1"/>
              <a:t>Finansial</a:t>
            </a:r>
            <a:r>
              <a:rPr lang="en-US" sz="2800" b="1" dirty="0"/>
              <a:t>:</a:t>
            </a:r>
            <a:endParaRPr lang="en-US" sz="2800" dirty="0"/>
          </a:p>
          <a:p>
            <a:pPr marL="1085850" lvl="0" indent="-342900"/>
            <a:r>
              <a:rPr lang="id-ID" sz="2800" dirty="0"/>
              <a:t>Regulasi pembatasan besar SPP</a:t>
            </a:r>
            <a:endParaRPr lang="en-US" sz="2800" dirty="0"/>
          </a:p>
          <a:p>
            <a:pPr marL="1085850" lvl="0" indent="-342900"/>
            <a:r>
              <a:rPr lang="en-US" sz="2800" dirty="0" err="1"/>
              <a:t>Regulasi</a:t>
            </a:r>
            <a:r>
              <a:rPr lang="en-US" sz="2800" dirty="0"/>
              <a:t> </a:t>
            </a:r>
            <a:r>
              <a:rPr lang="en-US" sz="2800" dirty="0" err="1"/>
              <a:t>pengelolaan</a:t>
            </a:r>
            <a:r>
              <a:rPr lang="en-US" sz="2800" dirty="0"/>
              <a:t> </a:t>
            </a:r>
            <a:r>
              <a:rPr lang="en-US" sz="2800" dirty="0" err="1"/>
              <a:t>finansial</a:t>
            </a:r>
            <a:r>
              <a:rPr lang="en-US" sz="2800" dirty="0"/>
              <a:t> </a:t>
            </a:r>
            <a:r>
              <a:rPr lang="en-US" sz="2800" dirty="0" err="1"/>
              <a:t>terpusat</a:t>
            </a:r>
            <a:r>
              <a:rPr lang="en-US" sz="2800" dirty="0"/>
              <a:t> di </a:t>
            </a:r>
            <a:r>
              <a:rPr lang="en-US" sz="2800" dirty="0" err="1"/>
              <a:t>fakultas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virtual account</a:t>
            </a:r>
            <a:endParaRPr lang="en-US" sz="2800" dirty="0"/>
          </a:p>
          <a:p>
            <a:pPr lvl="2"/>
            <a:endParaRPr lang="en-US" sz="2800" dirty="0"/>
          </a:p>
          <a:p>
            <a:r>
              <a:rPr lang="en-US" sz="4400" dirty="0"/>
              <a:t> 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046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17618</TotalTime>
  <Words>367</Words>
  <Application>Microsoft Office PowerPoint</Application>
  <PresentationFormat>Custom</PresentationFormat>
  <Paragraphs>63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2_Office Theme</vt:lpstr>
      <vt:lpstr>PowerPoint Presentation</vt:lpstr>
      <vt:lpstr>Bab II. Analisis Situasi</vt:lpstr>
      <vt:lpstr>Kondisi internal: Kekuatan</vt:lpstr>
      <vt:lpstr>PowerPoint Presentation</vt:lpstr>
      <vt:lpstr>Kondisi internal: Kelemahan</vt:lpstr>
      <vt:lpstr>Kondisi eskternal: Peluang</vt:lpstr>
      <vt:lpstr>PowerPoint Presentation</vt:lpstr>
      <vt:lpstr>PowerPoint Presentation</vt:lpstr>
      <vt:lpstr>Kondisi eksternal: Ancaman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Yodi Mahendradhata</dc:creator>
  <cp:lastModifiedBy>ismail - [2010]</cp:lastModifiedBy>
  <cp:revision>161</cp:revision>
  <dcterms:created xsi:type="dcterms:W3CDTF">2016-10-06T12:46:54Z</dcterms:created>
  <dcterms:modified xsi:type="dcterms:W3CDTF">2017-12-10T16:14:53Z</dcterms:modified>
</cp:coreProperties>
</file>