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6" r:id="rId2"/>
  </p:sldMasterIdLst>
  <p:notesMasterIdLst>
    <p:notesMasterId r:id="rId47"/>
  </p:notesMasterIdLst>
  <p:sldIdLst>
    <p:sldId id="257" r:id="rId3"/>
    <p:sldId id="406" r:id="rId4"/>
    <p:sldId id="398" r:id="rId5"/>
    <p:sldId id="399" r:id="rId6"/>
    <p:sldId id="400" r:id="rId7"/>
    <p:sldId id="401" r:id="rId8"/>
    <p:sldId id="402" r:id="rId9"/>
    <p:sldId id="403" r:id="rId10"/>
    <p:sldId id="404" r:id="rId11"/>
    <p:sldId id="405" r:id="rId12"/>
    <p:sldId id="430" r:id="rId13"/>
    <p:sldId id="427" r:id="rId14"/>
    <p:sldId id="428" r:id="rId15"/>
    <p:sldId id="429" r:id="rId16"/>
    <p:sldId id="423" r:id="rId17"/>
    <p:sldId id="424" r:id="rId18"/>
    <p:sldId id="414" r:id="rId19"/>
    <p:sldId id="432" r:id="rId20"/>
    <p:sldId id="435" r:id="rId21"/>
    <p:sldId id="433" r:id="rId22"/>
    <p:sldId id="434" r:id="rId23"/>
    <p:sldId id="407" r:id="rId24"/>
    <p:sldId id="436" r:id="rId25"/>
    <p:sldId id="437" r:id="rId26"/>
    <p:sldId id="438" r:id="rId27"/>
    <p:sldId id="449" r:id="rId28"/>
    <p:sldId id="440" r:id="rId29"/>
    <p:sldId id="441" r:id="rId30"/>
    <p:sldId id="442" r:id="rId31"/>
    <p:sldId id="443" r:id="rId32"/>
    <p:sldId id="448" r:id="rId33"/>
    <p:sldId id="446" r:id="rId34"/>
    <p:sldId id="447" r:id="rId35"/>
    <p:sldId id="450" r:id="rId36"/>
    <p:sldId id="451" r:id="rId37"/>
    <p:sldId id="452" r:id="rId38"/>
    <p:sldId id="453" r:id="rId39"/>
    <p:sldId id="454" r:id="rId40"/>
    <p:sldId id="455" r:id="rId41"/>
    <p:sldId id="456" r:id="rId42"/>
    <p:sldId id="457" r:id="rId43"/>
    <p:sldId id="458" r:id="rId44"/>
    <p:sldId id="459" r:id="rId45"/>
    <p:sldId id="460"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70" d="100"/>
          <a:sy n="70" d="100"/>
        </p:scale>
        <p:origin x="-744" y="-28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234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849543-1F72-412E-8355-3F406ADA689B}" type="datetimeFigureOut">
              <a:rPr lang="en-US" smtClean="0"/>
              <a:pPr/>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696B5A-93A6-46D1-ADB4-EBAD3ED30233}" type="slidenum">
              <a:rPr lang="en-US" smtClean="0"/>
              <a:pPr/>
              <a:t>‹#›</a:t>
            </a:fld>
            <a:endParaRPr lang="en-US"/>
          </a:p>
        </p:txBody>
      </p:sp>
    </p:spTree>
    <p:extLst>
      <p:ext uri="{BB962C8B-B14F-4D97-AF65-F5344CB8AC3E}">
        <p14:creationId xmlns="" xmlns:p14="http://schemas.microsoft.com/office/powerpoint/2010/main" val="192857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283223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286713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1585322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001B050-42D9-400F-9E1D-0DD0238CE288}" type="datetimeFigureOut">
              <a:rPr lang="en-US"/>
              <a:pPr>
                <a:defRPr/>
              </a:pPr>
              <a:t>1/16/2018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D852C38-36DA-4C2C-BD18-00F32CF8E000}" type="slidenum">
              <a:rPr lang="en-US" altLang="en-US"/>
              <a:pPr>
                <a:defRPr/>
              </a:pPr>
              <a:t>‹#›</a:t>
            </a:fld>
            <a:endParaRPr lang="en-US" altLang="en-US"/>
          </a:p>
        </p:txBody>
      </p:sp>
    </p:spTree>
    <p:extLst>
      <p:ext uri="{BB962C8B-B14F-4D97-AF65-F5344CB8AC3E}">
        <p14:creationId xmlns="" xmlns:p14="http://schemas.microsoft.com/office/powerpoint/2010/main" val="1172764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02DAE3-B61E-453D-83A8-B55B0960B32B}" type="datetimeFigureOut">
              <a:rPr lang="en-US"/>
              <a:pPr>
                <a:defRPr/>
              </a:pPr>
              <a:t>1/16/2018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F0D00CCA-1E0C-485F-BD39-FB68C41BE43E}" type="slidenum">
              <a:rPr lang="en-US" altLang="en-US"/>
              <a:pPr>
                <a:defRPr/>
              </a:pPr>
              <a:t>‹#›</a:t>
            </a:fld>
            <a:endParaRPr lang="en-US" altLang="en-US"/>
          </a:p>
        </p:txBody>
      </p:sp>
    </p:spTree>
    <p:extLst>
      <p:ext uri="{BB962C8B-B14F-4D97-AF65-F5344CB8AC3E}">
        <p14:creationId xmlns="" xmlns:p14="http://schemas.microsoft.com/office/powerpoint/2010/main" val="2893094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9EC270-2F35-40B4-9E2B-AE8B2E117FDC}" type="datetimeFigureOut">
              <a:rPr lang="en-US"/>
              <a:pPr>
                <a:defRPr/>
              </a:pPr>
              <a:t>1/16/2018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561B66DE-0E78-460B-B3CB-D6D2B6161F48}" type="slidenum">
              <a:rPr lang="en-US" altLang="en-US"/>
              <a:pPr>
                <a:defRPr/>
              </a:pPr>
              <a:t>‹#›</a:t>
            </a:fld>
            <a:endParaRPr lang="en-US" altLang="en-US"/>
          </a:p>
        </p:txBody>
      </p:sp>
    </p:spTree>
    <p:extLst>
      <p:ext uri="{BB962C8B-B14F-4D97-AF65-F5344CB8AC3E}">
        <p14:creationId xmlns="" xmlns:p14="http://schemas.microsoft.com/office/powerpoint/2010/main" val="4115542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C3A59CF-CA1E-40F3-8E61-0FC8AEDDC5CE}" type="datetimeFigureOut">
              <a:rPr lang="en-US"/>
              <a:pPr>
                <a:defRPr/>
              </a:pPr>
              <a:t>1/16/2018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3ACE14D-BF46-4CC3-82A0-DFF1A0F49CD2}" type="slidenum">
              <a:rPr lang="en-US" altLang="en-US"/>
              <a:pPr>
                <a:defRPr/>
              </a:pPr>
              <a:t>‹#›</a:t>
            </a:fld>
            <a:endParaRPr lang="en-US" altLang="en-US"/>
          </a:p>
        </p:txBody>
      </p:sp>
    </p:spTree>
    <p:extLst>
      <p:ext uri="{BB962C8B-B14F-4D97-AF65-F5344CB8AC3E}">
        <p14:creationId xmlns="" xmlns:p14="http://schemas.microsoft.com/office/powerpoint/2010/main" val="4115624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E6A4058-D143-449A-8076-5321F5C7E4ED}" type="datetimeFigureOut">
              <a:rPr lang="en-US"/>
              <a:pPr>
                <a:defRPr/>
              </a:pPr>
              <a:t>1/16/2018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1F0FA9C5-E381-4E47-BB20-FF7125928283}" type="slidenum">
              <a:rPr lang="en-US" altLang="en-US"/>
              <a:pPr>
                <a:defRPr/>
              </a:pPr>
              <a:t>‹#›</a:t>
            </a:fld>
            <a:endParaRPr lang="en-US" altLang="en-US"/>
          </a:p>
        </p:txBody>
      </p:sp>
    </p:spTree>
    <p:extLst>
      <p:ext uri="{BB962C8B-B14F-4D97-AF65-F5344CB8AC3E}">
        <p14:creationId xmlns="" xmlns:p14="http://schemas.microsoft.com/office/powerpoint/2010/main" val="3446229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23132C3-C106-43A3-B3B5-B7B4CAECC859}" type="datetimeFigureOut">
              <a:rPr lang="en-US"/>
              <a:pPr>
                <a:defRPr/>
              </a:pPr>
              <a:t>1/16/2018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A4EC7D3E-205D-401B-9FA8-A1E35750B1AF}" type="slidenum">
              <a:rPr lang="en-US" altLang="en-US"/>
              <a:pPr>
                <a:defRPr/>
              </a:pPr>
              <a:t>‹#›</a:t>
            </a:fld>
            <a:endParaRPr lang="en-US" altLang="en-US"/>
          </a:p>
        </p:txBody>
      </p:sp>
    </p:spTree>
    <p:extLst>
      <p:ext uri="{BB962C8B-B14F-4D97-AF65-F5344CB8AC3E}">
        <p14:creationId xmlns="" xmlns:p14="http://schemas.microsoft.com/office/powerpoint/2010/main" val="3428883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9A1CE2-5545-41E6-AB6C-72E5E476ABED}" type="datetimeFigureOut">
              <a:rPr lang="en-US"/>
              <a:pPr>
                <a:defRPr/>
              </a:pPr>
              <a:t>1/16/2018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CD70912F-3DA2-4E8C-91B1-E785C4DE7AA7}" type="slidenum">
              <a:rPr lang="en-US" altLang="en-US"/>
              <a:pPr>
                <a:defRPr/>
              </a:pPr>
              <a:t>‹#›</a:t>
            </a:fld>
            <a:endParaRPr lang="en-US" altLang="en-US"/>
          </a:p>
        </p:txBody>
      </p:sp>
    </p:spTree>
    <p:extLst>
      <p:ext uri="{BB962C8B-B14F-4D97-AF65-F5344CB8AC3E}">
        <p14:creationId xmlns="" xmlns:p14="http://schemas.microsoft.com/office/powerpoint/2010/main" val="745457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24A3A9-71DC-423B-90FD-FE6CB31EADF9}" type="datetimeFigureOut">
              <a:rPr lang="en-US"/>
              <a:pPr>
                <a:defRPr/>
              </a:pPr>
              <a:t>1/16/2018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063C0AB2-085C-4ECE-93B0-E894B287C162}" type="slidenum">
              <a:rPr lang="en-US" altLang="en-US"/>
              <a:pPr>
                <a:defRPr/>
              </a:pPr>
              <a:t>‹#›</a:t>
            </a:fld>
            <a:endParaRPr lang="en-US" altLang="en-US"/>
          </a:p>
        </p:txBody>
      </p:sp>
    </p:spTree>
    <p:extLst>
      <p:ext uri="{BB962C8B-B14F-4D97-AF65-F5344CB8AC3E}">
        <p14:creationId xmlns="" xmlns:p14="http://schemas.microsoft.com/office/powerpoint/2010/main" val="286488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2213871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5F79B5-D172-4120-8323-DFF519184A7C}" type="datetimeFigureOut">
              <a:rPr lang="en-US"/>
              <a:pPr>
                <a:defRPr/>
              </a:pPr>
              <a:t>1/16/2018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B55C9F38-210F-48DA-9866-AF77E110443B}" type="slidenum">
              <a:rPr lang="en-US" altLang="en-US"/>
              <a:pPr>
                <a:defRPr/>
              </a:pPr>
              <a:t>‹#›</a:t>
            </a:fld>
            <a:endParaRPr lang="en-US" altLang="en-US"/>
          </a:p>
        </p:txBody>
      </p:sp>
    </p:spTree>
    <p:extLst>
      <p:ext uri="{BB962C8B-B14F-4D97-AF65-F5344CB8AC3E}">
        <p14:creationId xmlns="" xmlns:p14="http://schemas.microsoft.com/office/powerpoint/2010/main" val="3438277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FBA31E-FA85-4286-9475-64CA8451A6E5}" type="datetimeFigureOut">
              <a:rPr lang="en-US"/>
              <a:pPr>
                <a:defRPr/>
              </a:pPr>
              <a:t>1/16/2018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D1533CA2-28EA-40BE-866C-C658918DD1DB}" type="slidenum">
              <a:rPr lang="en-US" altLang="en-US"/>
              <a:pPr>
                <a:defRPr/>
              </a:pPr>
              <a:t>‹#›</a:t>
            </a:fld>
            <a:endParaRPr lang="en-US" altLang="en-US"/>
          </a:p>
        </p:txBody>
      </p:sp>
    </p:spTree>
    <p:extLst>
      <p:ext uri="{BB962C8B-B14F-4D97-AF65-F5344CB8AC3E}">
        <p14:creationId xmlns="" xmlns:p14="http://schemas.microsoft.com/office/powerpoint/2010/main" val="3276655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520640-05E5-4A79-B8FD-AC0FAAD37269}" type="datetimeFigureOut">
              <a:rPr lang="en-US"/>
              <a:pPr>
                <a:defRPr/>
              </a:pPr>
              <a:t>1/16/2018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65A36014-CB78-4B26-811C-71CC6B743670}" type="slidenum">
              <a:rPr lang="en-US" altLang="en-US"/>
              <a:pPr>
                <a:defRPr/>
              </a:pPr>
              <a:t>‹#›</a:t>
            </a:fld>
            <a:endParaRPr lang="en-US" altLang="en-US"/>
          </a:p>
        </p:txBody>
      </p:sp>
    </p:spTree>
    <p:extLst>
      <p:ext uri="{BB962C8B-B14F-4D97-AF65-F5344CB8AC3E}">
        <p14:creationId xmlns="" xmlns:p14="http://schemas.microsoft.com/office/powerpoint/2010/main" val="99831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30D0A4-0FFF-4BF9-B349-9E7E0140B806}"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25356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30D0A4-0FFF-4BF9-B349-9E7E0140B806}"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205563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30D0A4-0FFF-4BF9-B349-9E7E0140B806}"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4295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30D0A4-0FFF-4BF9-B349-9E7E0140B806}"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44712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0D0A4-0FFF-4BF9-B349-9E7E0140B806}"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79634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321530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935225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0D0A4-0FFF-4BF9-B349-9E7E0140B806}" type="datetimeFigureOut">
              <a:rPr lang="en-US" smtClean="0"/>
              <a:pPr/>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86D95-F956-42E3-84CB-F8A84E250BB3}" type="slidenum">
              <a:rPr lang="en-US" smtClean="0"/>
              <a:pPr/>
              <a:t>‹#›</a:t>
            </a:fld>
            <a:endParaRPr lang="en-US"/>
          </a:p>
        </p:txBody>
      </p:sp>
    </p:spTree>
    <p:extLst>
      <p:ext uri="{BB962C8B-B14F-4D97-AF65-F5344CB8AC3E}">
        <p14:creationId xmlns="" xmlns:p14="http://schemas.microsoft.com/office/powerpoint/2010/main" val="732754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lgn="l" eaLnBrk="1" fontAlgn="auto" hangingPunct="1">
              <a:spcBef>
                <a:spcPts val="0"/>
              </a:spcBef>
              <a:spcAft>
                <a:spcPts val="0"/>
              </a:spcAft>
              <a:defRPr sz="1600">
                <a:solidFill>
                  <a:prstClr val="black">
                    <a:tint val="75000"/>
                  </a:prstClr>
                </a:solidFill>
                <a:latin typeface="+mn-lt"/>
                <a:cs typeface="+mn-cs"/>
              </a:defRPr>
            </a:lvl1pPr>
          </a:lstStyle>
          <a:p>
            <a:pPr>
              <a:defRPr/>
            </a:pPr>
            <a:fld id="{63B30F5E-F813-4738-BB94-A479D09E0BF7}" type="datetimeFigureOut">
              <a:rPr lang="en-US"/>
              <a:pPr>
                <a:defRPr/>
              </a:pPr>
              <a:t>1/16/2018</a:t>
            </a:fld>
            <a:endParaRPr lang="en-US"/>
          </a:p>
        </p:txBody>
      </p:sp>
      <p:sp>
        <p:nvSpPr>
          <p:cNvPr id="5"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lgn="ctr" eaLnBrk="1" fontAlgn="auto" hangingPunct="1">
              <a:spcBef>
                <a:spcPts val="0"/>
              </a:spcBef>
              <a:spcAft>
                <a:spcPts val="0"/>
              </a:spcAft>
              <a:defRPr sz="16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600">
                <a:solidFill>
                  <a:srgbClr val="898989"/>
                </a:solidFill>
                <a:latin typeface="Calibri" panose="020F0502020204030204" pitchFamily="34" charset="0"/>
                <a:cs typeface="Arial" panose="020B0604020202020204" pitchFamily="34" charset="0"/>
              </a:defRPr>
            </a:lvl1pPr>
          </a:lstStyle>
          <a:p>
            <a:pPr fontAlgn="base">
              <a:spcBef>
                <a:spcPct val="0"/>
              </a:spcBef>
              <a:spcAft>
                <a:spcPct val="0"/>
              </a:spcAft>
              <a:defRPr/>
            </a:pPr>
            <a:fld id="{39EAE6E1-CBE2-4E39-8AAF-368F1FA169BD}" type="slidenum">
              <a:rPr lang="en-US" altLang="en-US"/>
              <a:pPr fontAlgn="base">
                <a:spcBef>
                  <a:spcPct val="0"/>
                </a:spcBef>
                <a:spcAft>
                  <a:spcPct val="0"/>
                </a:spcAft>
                <a:defRPr/>
              </a:pPr>
              <a:t>‹#›</a:t>
            </a:fld>
            <a:endParaRPr lang="en-US" altLang="en-US"/>
          </a:p>
        </p:txBody>
      </p:sp>
    </p:spTree>
    <p:extLst>
      <p:ext uri="{BB962C8B-B14F-4D97-AF65-F5344CB8AC3E}">
        <p14:creationId xmlns="" xmlns:p14="http://schemas.microsoft.com/office/powerpoint/2010/main" val="381232734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eaLnBrk="0" fontAlgn="base" hangingPunct="0">
        <a:spcBef>
          <a:spcPct val="0"/>
        </a:spcBef>
        <a:spcAft>
          <a:spcPct val="0"/>
        </a:spcAft>
        <a:defRPr sz="5800" kern="1200">
          <a:solidFill>
            <a:schemeClr val="tx1"/>
          </a:solidFill>
          <a:latin typeface="+mj-lt"/>
          <a:ea typeface="+mj-ea"/>
          <a:cs typeface="+mj-cs"/>
        </a:defRPr>
      </a:lvl1pPr>
      <a:lvl2pPr algn="ctr" rtl="0" eaLnBrk="0" fontAlgn="base" hangingPunct="0">
        <a:spcBef>
          <a:spcPct val="0"/>
        </a:spcBef>
        <a:spcAft>
          <a:spcPct val="0"/>
        </a:spcAft>
        <a:defRPr sz="5800">
          <a:solidFill>
            <a:schemeClr val="tx1"/>
          </a:solidFill>
          <a:latin typeface="Calibri" pitchFamily="34" charset="0"/>
        </a:defRPr>
      </a:lvl2pPr>
      <a:lvl3pPr algn="ctr" rtl="0" eaLnBrk="0" fontAlgn="base" hangingPunct="0">
        <a:spcBef>
          <a:spcPct val="0"/>
        </a:spcBef>
        <a:spcAft>
          <a:spcPct val="0"/>
        </a:spcAft>
        <a:defRPr sz="5800">
          <a:solidFill>
            <a:schemeClr val="tx1"/>
          </a:solidFill>
          <a:latin typeface="Calibri" pitchFamily="34" charset="0"/>
        </a:defRPr>
      </a:lvl3pPr>
      <a:lvl4pPr algn="ctr" rtl="0" eaLnBrk="0" fontAlgn="base" hangingPunct="0">
        <a:spcBef>
          <a:spcPct val="0"/>
        </a:spcBef>
        <a:spcAft>
          <a:spcPct val="0"/>
        </a:spcAft>
        <a:defRPr sz="5800">
          <a:solidFill>
            <a:schemeClr val="tx1"/>
          </a:solidFill>
          <a:latin typeface="Calibri" pitchFamily="34" charset="0"/>
        </a:defRPr>
      </a:lvl4pPr>
      <a:lvl5pPr algn="ctr" rtl="0" eaLnBrk="0" fontAlgn="base" hangingPunct="0">
        <a:spcBef>
          <a:spcPct val="0"/>
        </a:spcBef>
        <a:spcAft>
          <a:spcPct val="0"/>
        </a:spcAft>
        <a:defRPr sz="5800">
          <a:solidFill>
            <a:schemeClr val="tx1"/>
          </a:solidFill>
          <a:latin typeface="Calibri" pitchFamily="34" charset="0"/>
        </a:defRPr>
      </a:lvl5pPr>
      <a:lvl6pPr marL="609585" algn="ctr" rtl="0" fontAlgn="base">
        <a:spcBef>
          <a:spcPct val="0"/>
        </a:spcBef>
        <a:spcAft>
          <a:spcPct val="0"/>
        </a:spcAft>
        <a:defRPr sz="5867">
          <a:solidFill>
            <a:schemeClr val="tx1"/>
          </a:solidFill>
          <a:latin typeface="Calibri" pitchFamily="34" charset="0"/>
        </a:defRPr>
      </a:lvl6pPr>
      <a:lvl7pPr marL="1219170" algn="ctr" rtl="0" fontAlgn="base">
        <a:spcBef>
          <a:spcPct val="0"/>
        </a:spcBef>
        <a:spcAft>
          <a:spcPct val="0"/>
        </a:spcAft>
        <a:defRPr sz="5867">
          <a:solidFill>
            <a:schemeClr val="tx1"/>
          </a:solidFill>
          <a:latin typeface="Calibri" pitchFamily="34" charset="0"/>
        </a:defRPr>
      </a:lvl7pPr>
      <a:lvl8pPr marL="1828754" algn="ctr" rtl="0" fontAlgn="base">
        <a:spcBef>
          <a:spcPct val="0"/>
        </a:spcBef>
        <a:spcAft>
          <a:spcPct val="0"/>
        </a:spcAft>
        <a:defRPr sz="5867">
          <a:solidFill>
            <a:schemeClr val="tx1"/>
          </a:solidFill>
          <a:latin typeface="Calibri" pitchFamily="34" charset="0"/>
        </a:defRPr>
      </a:lvl8pPr>
      <a:lvl9pPr marL="2438339" algn="ctr" rtl="0" fontAlgn="base">
        <a:spcBef>
          <a:spcPct val="0"/>
        </a:spcBef>
        <a:spcAft>
          <a:spcPct val="0"/>
        </a:spcAft>
        <a:defRPr sz="5867">
          <a:solidFill>
            <a:schemeClr val="tx1"/>
          </a:solidFill>
          <a:latin typeface="Calibri" pitchFamily="34" charset="0"/>
        </a:defRPr>
      </a:lvl9pPr>
    </p:titleStyle>
    <p:bodyStyle>
      <a:lvl1pPr marL="455613" indent="-455613" algn="l" rtl="0" eaLnBrk="0" fontAlgn="base" hangingPunct="0">
        <a:spcBef>
          <a:spcPct val="20000"/>
        </a:spcBef>
        <a:spcAft>
          <a:spcPct val="0"/>
        </a:spcAft>
        <a:buFont typeface="Arial" panose="020B0604020202020204" pitchFamily="34" charset="0"/>
        <a:buChar char="•"/>
        <a:defRPr sz="4200" kern="1200">
          <a:solidFill>
            <a:schemeClr val="tx1"/>
          </a:solidFill>
          <a:latin typeface="+mn-lt"/>
          <a:ea typeface="+mn-ea"/>
          <a:cs typeface="+mn-cs"/>
        </a:defRPr>
      </a:lvl1pPr>
      <a:lvl2pPr marL="989013" indent="-379413" algn="l"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2pPr>
      <a:lvl3pPr marL="1522413" indent="-3032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20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4pPr>
      <a:lvl5pPr marL="27416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hyperlink" Target="http://kardiologi.fk.ugm.ac.id/"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p:nvPr/>
        </p:nvSpPr>
        <p:spPr>
          <a:xfrm>
            <a:off x="0" y="12032"/>
            <a:ext cx="12192000" cy="6858000"/>
          </a:xfrm>
          <a:prstGeom prst="rect">
            <a:avLst/>
          </a:prstGeom>
          <a:blipFill>
            <a:blip r:embed="rId2" cstate="print"/>
            <a:stretch>
              <a:fillRect/>
            </a:stretch>
          </a:blipFill>
        </p:spPr>
        <p:txBody>
          <a:bodyPr wrap="square" lIns="0" tIns="0" rIns="0" bIns="0" rtlCol="0">
            <a:noAutofit/>
          </a:bodyPr>
          <a:lstStyle/>
          <a:p>
            <a:endParaRPr sz="1400" dirty="0"/>
          </a:p>
        </p:txBody>
      </p:sp>
      <p:sp>
        <p:nvSpPr>
          <p:cNvPr id="12" name="TextBox 11"/>
          <p:cNvSpPr txBox="1"/>
          <p:nvPr/>
        </p:nvSpPr>
        <p:spPr>
          <a:xfrm>
            <a:off x="5714999" y="2040475"/>
            <a:ext cx="5927503" cy="2554545"/>
          </a:xfrm>
          <a:prstGeom prst="rect">
            <a:avLst/>
          </a:prstGeom>
          <a:noFill/>
        </p:spPr>
        <p:txBody>
          <a:bodyPr wrap="square" rtlCol="0">
            <a:spAutoFit/>
          </a:bodyPr>
          <a:lstStyle/>
          <a:p>
            <a:pPr algn="r"/>
            <a:r>
              <a:rPr lang="it-IT" sz="4000" b="1" dirty="0" smtClean="0"/>
              <a:t>DEPARTEMEN </a:t>
            </a:r>
            <a:r>
              <a:rPr lang="id-ID" sz="4000" dirty="0" smtClean="0"/>
              <a:t/>
            </a:r>
            <a:br>
              <a:rPr lang="id-ID" sz="4000" dirty="0" smtClean="0"/>
            </a:br>
            <a:r>
              <a:rPr lang="it-IT" sz="4000" b="1" dirty="0" smtClean="0"/>
              <a:t>KARDIOLOGI DAN KEDOKTERAN VASKULAR</a:t>
            </a:r>
            <a:endParaRPr lang="id-ID" sz="4000" b="1" dirty="0" smtClean="0"/>
          </a:p>
          <a:p>
            <a:pPr algn="r"/>
            <a:r>
              <a:rPr lang="id-ID" sz="4000" b="1" dirty="0" smtClean="0">
                <a:cs typeface="Arial" pitchFamily="34" charset="0"/>
              </a:rPr>
              <a:t>FK UGM</a:t>
            </a:r>
            <a:endParaRPr lang="en-US" sz="4000" dirty="0">
              <a:cs typeface="Arial" pitchFamily="34" charset="0"/>
            </a:endParaRPr>
          </a:p>
        </p:txBody>
      </p:sp>
    </p:spTree>
    <p:extLst>
      <p:ext uri="{BB962C8B-B14F-4D97-AF65-F5344CB8AC3E}">
        <p14:creationId xmlns="" xmlns:p14="http://schemas.microsoft.com/office/powerpoint/2010/main" val="279930733"/>
      </p:ext>
    </p:extLst>
  </p:cSld>
  <p:clrMapOvr>
    <a:masterClrMapping/>
  </p:clrMapOvr>
  <mc:AlternateContent xmlns:mc="http://schemas.openxmlformats.org/markup-compatibility/2006">
    <mc:Choice xmlns=""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832"/>
            <a:ext cx="10972800" cy="1143000"/>
          </a:xfrm>
        </p:spPr>
        <p:txBody>
          <a:bodyPr/>
          <a:lstStyle/>
          <a:p>
            <a:r>
              <a:rPr lang="id-ID" sz="3200" b="1" dirty="0" smtClean="0"/>
              <a:t>BAB. </a:t>
            </a:r>
            <a:r>
              <a:rPr lang="id-ID" sz="3200" b="1" dirty="0" smtClean="0"/>
              <a:t>2 ANALISIS </a:t>
            </a:r>
            <a:r>
              <a:rPr lang="id-ID" sz="3200" b="1" dirty="0" smtClean="0"/>
              <a:t>SITUASI</a:t>
            </a:r>
            <a:br>
              <a:rPr lang="id-ID" sz="3200" b="1" dirty="0" smtClean="0"/>
            </a:br>
            <a:r>
              <a:rPr lang="id-ID" sz="3200" b="1" dirty="0" smtClean="0"/>
              <a:t> </a:t>
            </a:r>
            <a:r>
              <a:rPr lang="id-ID" sz="3200" b="1" dirty="0" smtClean="0"/>
              <a:t>BAB </a:t>
            </a:r>
            <a:r>
              <a:rPr lang="id-ID" sz="3200" b="1" dirty="0" smtClean="0"/>
              <a:t>3. </a:t>
            </a:r>
            <a:r>
              <a:rPr lang="id-ID" sz="3200" b="1" dirty="0" smtClean="0"/>
              <a:t>KEBIJAKAN STRATEGIS</a:t>
            </a:r>
            <a:endParaRPr lang="id-ID" sz="3200" b="1"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901519310"/>
              </p:ext>
            </p:extLst>
          </p:nvPr>
        </p:nvGraphicFramePr>
        <p:xfrm>
          <a:off x="0" y="1771649"/>
          <a:ext cx="12172950" cy="3650967"/>
        </p:xfrm>
        <a:graphic>
          <a:graphicData uri="http://schemas.openxmlformats.org/drawingml/2006/table">
            <a:tbl>
              <a:tblPr firstRow="1" bandRow="1">
                <a:tableStyleId>{5C22544A-7EE6-4342-B048-85BDC9FD1C3A}</a:tableStyleId>
              </a:tblPr>
              <a:tblGrid>
                <a:gridCol w="4933950"/>
                <a:gridCol w="7239000"/>
              </a:tblGrid>
              <a:tr h="660116">
                <a:tc>
                  <a:txBody>
                    <a:bodyPr/>
                    <a:lstStyle/>
                    <a:p>
                      <a:pPr algn="ctr"/>
                      <a:r>
                        <a:rPr lang="id-ID" sz="2800" dirty="0" smtClean="0"/>
                        <a:t>ANALISIS</a:t>
                      </a:r>
                      <a:r>
                        <a:rPr lang="id-ID" sz="2800" baseline="0" dirty="0" smtClean="0"/>
                        <a:t> SITUASI</a:t>
                      </a:r>
                      <a:endParaRPr lang="id-ID" sz="2800" dirty="0"/>
                    </a:p>
                  </a:txBody>
                  <a:tcPr/>
                </a:tc>
                <a:tc>
                  <a:txBody>
                    <a:bodyPr/>
                    <a:lstStyle/>
                    <a:p>
                      <a:pPr algn="ctr"/>
                      <a:r>
                        <a:rPr lang="id-ID" sz="2800" dirty="0" smtClean="0"/>
                        <a:t>KEBIJAKAN STRATEGIS</a:t>
                      </a:r>
                      <a:endParaRPr lang="id-ID" sz="2800" dirty="0"/>
                    </a:p>
                  </a:txBody>
                  <a:tcPr/>
                </a:tc>
              </a:tr>
              <a:tr h="711485">
                <a:tc>
                  <a:txBody>
                    <a:bodyPr/>
                    <a:lstStyle/>
                    <a:p>
                      <a:r>
                        <a:rPr lang="id-ID" sz="2800" dirty="0" smtClean="0"/>
                        <a:t>Kekuatan</a:t>
                      </a:r>
                      <a:r>
                        <a:rPr lang="id-ID" sz="2800" baseline="0" dirty="0" smtClean="0"/>
                        <a:t> (</a:t>
                      </a:r>
                      <a:r>
                        <a:rPr lang="id-ID" sz="2800" i="1" baseline="0" dirty="0" smtClean="0"/>
                        <a:t>strength</a:t>
                      </a:r>
                      <a:r>
                        <a:rPr lang="id-ID" sz="2800" baseline="0" dirty="0" smtClean="0"/>
                        <a:t>)</a:t>
                      </a:r>
                      <a:endParaRPr lang="id-ID" sz="2800" dirty="0"/>
                    </a:p>
                  </a:txBody>
                  <a:tcPr/>
                </a:tc>
                <a:tc>
                  <a:txBody>
                    <a:bodyPr/>
                    <a:lstStyle/>
                    <a:p>
                      <a:pPr lvl="0"/>
                      <a:r>
                        <a:rPr lang="id-ID" sz="2800" kern="1200" dirty="0" smtClean="0">
                          <a:solidFill>
                            <a:schemeClr val="dk1"/>
                          </a:solidFill>
                          <a:effectLst/>
                          <a:latin typeface="+mn-lt"/>
                          <a:ea typeface="+mn-ea"/>
                          <a:cs typeface="+mn-cs"/>
                        </a:rPr>
                        <a:t>Bagaimana mengoptimalkan kekuatan kita</a:t>
                      </a:r>
                      <a:r>
                        <a:rPr lang="id-ID" sz="2800" kern="1200" baseline="0" dirty="0" smtClean="0">
                          <a:solidFill>
                            <a:schemeClr val="dk1"/>
                          </a:solidFill>
                          <a:effectLst/>
                          <a:latin typeface="+mn-lt"/>
                          <a:ea typeface="+mn-ea"/>
                          <a:cs typeface="+mn-cs"/>
                        </a:rPr>
                        <a:t> ?</a:t>
                      </a:r>
                      <a:r>
                        <a:rPr lang="id-ID" sz="2800" dirty="0" smtClean="0"/>
                        <a:t> </a:t>
                      </a:r>
                      <a:endParaRPr lang="id-ID" sz="2800" dirty="0"/>
                    </a:p>
                  </a:txBody>
                  <a:tcPr/>
                </a:tc>
              </a:tr>
              <a:tr h="819150">
                <a:tc>
                  <a:txBody>
                    <a:bodyPr/>
                    <a:lstStyle/>
                    <a:p>
                      <a:r>
                        <a:rPr lang="id-ID" sz="2800" dirty="0" smtClean="0"/>
                        <a:t>Kelemahan (</a:t>
                      </a:r>
                      <a:r>
                        <a:rPr lang="id-ID" sz="2800" i="1" dirty="0" smtClean="0"/>
                        <a:t>weakness</a:t>
                      </a:r>
                      <a:r>
                        <a:rPr lang="id-ID" sz="2800" dirty="0" smtClean="0"/>
                        <a:t>)</a:t>
                      </a:r>
                      <a:endParaRPr lang="id-ID" sz="2800" dirty="0"/>
                    </a:p>
                  </a:txBody>
                  <a:tcPr/>
                </a:tc>
                <a:tc>
                  <a:txBody>
                    <a:bodyPr/>
                    <a:lstStyle/>
                    <a:p>
                      <a:r>
                        <a:rPr lang="id-ID" sz="2800" kern="1200" dirty="0" smtClean="0">
                          <a:solidFill>
                            <a:schemeClr val="dk1"/>
                          </a:solidFill>
                          <a:effectLst/>
                          <a:latin typeface="+mn-lt"/>
                          <a:ea typeface="+mn-ea"/>
                          <a:cs typeface="+mn-cs"/>
                        </a:rPr>
                        <a:t>Bagaimana mengatasi kelemahan kita ?</a:t>
                      </a:r>
                      <a:endParaRPr lang="id-ID" sz="2800" dirty="0"/>
                    </a:p>
                  </a:txBody>
                  <a:tcPr/>
                </a:tc>
              </a:tr>
              <a:tr h="800100">
                <a:tc>
                  <a:txBody>
                    <a:bodyPr/>
                    <a:lstStyle/>
                    <a:p>
                      <a:r>
                        <a:rPr lang="id-ID" sz="2800" dirty="0" smtClean="0"/>
                        <a:t>Peluang</a:t>
                      </a:r>
                      <a:r>
                        <a:rPr lang="id-ID" sz="2800" baseline="0" dirty="0" smtClean="0"/>
                        <a:t> (</a:t>
                      </a:r>
                      <a:r>
                        <a:rPr lang="id-ID" sz="2800" i="1" baseline="0" dirty="0" smtClean="0"/>
                        <a:t>opportunity</a:t>
                      </a:r>
                      <a:r>
                        <a:rPr lang="id-ID" sz="2800" baseline="0" dirty="0" smtClean="0"/>
                        <a:t>)</a:t>
                      </a:r>
                      <a:endParaRPr lang="id-ID" sz="2800" dirty="0"/>
                    </a:p>
                  </a:txBody>
                  <a:tcPr/>
                </a:tc>
                <a:tc>
                  <a:txBody>
                    <a:bodyPr/>
                    <a:lstStyle/>
                    <a:p>
                      <a:r>
                        <a:rPr lang="id-ID" sz="2800" kern="1200" dirty="0" smtClean="0">
                          <a:solidFill>
                            <a:schemeClr val="dk1"/>
                          </a:solidFill>
                          <a:effectLst/>
                          <a:latin typeface="+mn-lt"/>
                          <a:ea typeface="+mn-ea"/>
                          <a:cs typeface="+mn-cs"/>
                        </a:rPr>
                        <a:t>Bagaimana menangkap peluang dengan baik ?</a:t>
                      </a:r>
                      <a:endParaRPr lang="id-ID" sz="2800" dirty="0"/>
                    </a:p>
                  </a:txBody>
                  <a:tcPr/>
                </a:tc>
              </a:tr>
              <a:tr h="660116">
                <a:tc>
                  <a:txBody>
                    <a:bodyPr/>
                    <a:lstStyle/>
                    <a:p>
                      <a:r>
                        <a:rPr lang="id-ID" sz="2800" dirty="0" smtClean="0"/>
                        <a:t>Ancaman (</a:t>
                      </a:r>
                      <a:r>
                        <a:rPr lang="id-ID" sz="2800" i="1" dirty="0" smtClean="0"/>
                        <a:t>threat</a:t>
                      </a:r>
                      <a:r>
                        <a:rPr lang="id-ID" sz="2800" dirty="0" smtClean="0"/>
                        <a:t>)</a:t>
                      </a:r>
                      <a:endParaRPr lang="id-ID" sz="2800" dirty="0"/>
                    </a:p>
                  </a:txBody>
                  <a:tcPr/>
                </a:tc>
                <a:tc>
                  <a:txBody>
                    <a:bodyPr/>
                    <a:lstStyle/>
                    <a:p>
                      <a:r>
                        <a:rPr lang="id-ID" sz="2800" kern="1200" dirty="0" smtClean="0">
                          <a:solidFill>
                            <a:schemeClr val="dk1"/>
                          </a:solidFill>
                          <a:effectLst/>
                          <a:latin typeface="+mn-lt"/>
                          <a:ea typeface="+mn-ea"/>
                          <a:cs typeface="+mn-cs"/>
                        </a:rPr>
                        <a:t>Bagaimana mengantisipasi ancaman ?</a:t>
                      </a:r>
                      <a:endParaRPr lang="id-ID" sz="2800" dirty="0"/>
                    </a:p>
                  </a:txBody>
                  <a:tcPr/>
                </a:tc>
              </a:tr>
            </a:tbl>
          </a:graphicData>
        </a:graphic>
      </p:graphicFrame>
    </p:spTree>
    <p:extLst>
      <p:ext uri="{BB962C8B-B14F-4D97-AF65-F5344CB8AC3E}">
        <p14:creationId xmlns="" xmlns:p14="http://schemas.microsoft.com/office/powerpoint/2010/main" val="3887659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 xmlns:p14="http://schemas.microsoft.com/office/powerpoint/2010/main" val="3144293655"/>
              </p:ext>
            </p:extLst>
          </p:nvPr>
        </p:nvGraphicFramePr>
        <p:xfrm>
          <a:off x="76200" y="1057510"/>
          <a:ext cx="12192000" cy="4785882"/>
        </p:xfrm>
        <a:graphic>
          <a:graphicData uri="http://schemas.openxmlformats.org/drawingml/2006/table">
            <a:tbl>
              <a:tblPr firstRow="1" bandRow="1">
                <a:tableStyleId>{5C22544A-7EE6-4342-B048-85BDC9FD1C3A}</a:tableStyleId>
              </a:tblPr>
              <a:tblGrid>
                <a:gridCol w="6979920"/>
                <a:gridCol w="5212080"/>
              </a:tblGrid>
              <a:tr h="465812">
                <a:tc>
                  <a:txBody>
                    <a:bodyPr/>
                    <a:lstStyle/>
                    <a:p>
                      <a:pPr algn="ctr"/>
                      <a:r>
                        <a:rPr lang="id-ID" sz="2400" dirty="0" smtClean="0"/>
                        <a:t>KEKUATAN</a:t>
                      </a:r>
                      <a:endParaRPr lang="id-ID" sz="2400" dirty="0"/>
                    </a:p>
                  </a:txBody>
                  <a:tcPr/>
                </a:tc>
                <a:tc>
                  <a:txBody>
                    <a:bodyPr/>
                    <a:lstStyle/>
                    <a:p>
                      <a:pPr algn="ctr"/>
                      <a:r>
                        <a:rPr lang="id-ID" sz="2400" dirty="0" smtClean="0"/>
                        <a:t>KEBIJAKAN</a:t>
                      </a:r>
                      <a:r>
                        <a:rPr lang="id-ID" sz="2400" baseline="0" dirty="0" smtClean="0"/>
                        <a:t> STRATEGIS</a:t>
                      </a:r>
                      <a:endParaRPr lang="id-ID" sz="2400" dirty="0"/>
                    </a:p>
                  </a:txBody>
                  <a:tcPr/>
                </a:tc>
              </a:tr>
              <a:tr h="991278">
                <a:tc>
                  <a:txBody>
                    <a:bodyPr/>
                    <a:lstStyle/>
                    <a:p>
                      <a:pPr lvl="0"/>
                      <a:r>
                        <a:rPr lang="id-ID" dirty="0" smtClean="0"/>
                        <a:t>(1) </a:t>
                      </a:r>
                      <a:r>
                        <a:rPr lang="en-ID" dirty="0" err="1" smtClean="0"/>
                        <a:t>Visi</a:t>
                      </a:r>
                      <a:r>
                        <a:rPr lang="en-ID" dirty="0" smtClean="0"/>
                        <a:t>, </a:t>
                      </a:r>
                      <a:r>
                        <a:rPr lang="id-ID" dirty="0" smtClean="0"/>
                        <a:t>m</a:t>
                      </a:r>
                      <a:r>
                        <a:rPr lang="en-ID" dirty="0" err="1" smtClean="0"/>
                        <a:t>isi</a:t>
                      </a:r>
                      <a:r>
                        <a:rPr lang="en-ID" dirty="0" smtClean="0"/>
                        <a:t>, </a:t>
                      </a:r>
                      <a:r>
                        <a:rPr lang="en-ID" dirty="0" err="1" smtClean="0"/>
                        <a:t>sasaran</a:t>
                      </a:r>
                      <a:r>
                        <a:rPr lang="en-ID" dirty="0" smtClean="0"/>
                        <a:t>, </a:t>
                      </a:r>
                      <a:r>
                        <a:rPr lang="en-ID" dirty="0" err="1" smtClean="0"/>
                        <a:t>dan</a:t>
                      </a:r>
                      <a:r>
                        <a:rPr lang="en-ID" dirty="0" smtClean="0"/>
                        <a:t> </a:t>
                      </a:r>
                      <a:r>
                        <a:rPr lang="en-ID" dirty="0" err="1" smtClean="0"/>
                        <a:t>tujuan</a:t>
                      </a:r>
                      <a:r>
                        <a:rPr lang="en-ID" dirty="0" smtClean="0"/>
                        <a:t> </a:t>
                      </a:r>
                      <a:r>
                        <a:rPr lang="id-ID" dirty="0" smtClean="0"/>
                        <a:t>Departemen Kardiologi dan Kedokteran Vaskular FK UGM </a:t>
                      </a:r>
                      <a:r>
                        <a:rPr lang="en-ID" dirty="0" smtClean="0"/>
                        <a:t>s</a:t>
                      </a:r>
                      <a:r>
                        <a:rPr lang="id-ID" dirty="0" smtClean="0"/>
                        <a:t>elaras dan sangat</a:t>
                      </a:r>
                      <a:r>
                        <a:rPr lang="en-ID" dirty="0" smtClean="0"/>
                        <a:t> </a:t>
                      </a:r>
                      <a:r>
                        <a:rPr lang="en-ID" dirty="0" err="1" smtClean="0"/>
                        <a:t>mendukung</a:t>
                      </a:r>
                      <a:r>
                        <a:rPr lang="en-ID" dirty="0" smtClean="0"/>
                        <a:t> </a:t>
                      </a:r>
                      <a:r>
                        <a:rPr lang="en-ID" dirty="0" err="1" smtClean="0"/>
                        <a:t>upaya</a:t>
                      </a:r>
                      <a:r>
                        <a:rPr lang="en-ID" dirty="0" smtClean="0"/>
                        <a:t> </a:t>
                      </a:r>
                      <a:r>
                        <a:rPr lang="en-ID" dirty="0" err="1" smtClean="0"/>
                        <a:t>menghasilkan</a:t>
                      </a:r>
                      <a:r>
                        <a:rPr lang="en-ID" dirty="0" smtClean="0"/>
                        <a:t> </a:t>
                      </a:r>
                      <a:r>
                        <a:rPr lang="en-ID" dirty="0" err="1" smtClean="0"/>
                        <a:t>lulusan</a:t>
                      </a:r>
                      <a:r>
                        <a:rPr lang="en-ID" dirty="0" smtClean="0"/>
                        <a:t> </a:t>
                      </a:r>
                      <a:r>
                        <a:rPr lang="id-ID" dirty="0" smtClean="0"/>
                        <a:t>PPDS </a:t>
                      </a:r>
                      <a:r>
                        <a:rPr lang="en-ID" dirty="0" smtClean="0"/>
                        <a:t>yang </a:t>
                      </a:r>
                      <a:r>
                        <a:rPr lang="en-ID" dirty="0" err="1" smtClean="0"/>
                        <a:t>berkualitas</a:t>
                      </a:r>
                      <a:r>
                        <a:rPr lang="id-ID" dirty="0" smtClean="0"/>
                        <a:t>.</a:t>
                      </a:r>
                      <a:endParaRPr lang="id-ID" dirty="0"/>
                    </a:p>
                  </a:txBody>
                  <a:tcPr/>
                </a:tc>
                <a:tc>
                  <a:txBody>
                    <a:bodyPr/>
                    <a:lstStyle/>
                    <a:p>
                      <a:r>
                        <a:rPr lang="id-ID" sz="2400" dirty="0" smtClean="0"/>
                        <a:t>Melakukan evaluasi visi, misi, sasaran, dan tujuan tiap 5 tahun.</a:t>
                      </a:r>
                      <a:endParaRPr lang="id-ID" sz="2400" dirty="0"/>
                    </a:p>
                  </a:txBody>
                  <a:tcPr/>
                </a:tc>
              </a:tr>
              <a:tr h="121111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(2) </a:t>
                      </a:r>
                      <a:r>
                        <a:rPr lang="it-IT" dirty="0" smtClean="0"/>
                        <a:t>Kedudukan </a:t>
                      </a:r>
                      <a:r>
                        <a:rPr lang="id-ID" dirty="0" smtClean="0"/>
                        <a:t>UGM</a:t>
                      </a:r>
                      <a:r>
                        <a:rPr lang="it-IT" dirty="0" smtClean="0"/>
                        <a:t> </a:t>
                      </a:r>
                      <a:r>
                        <a:rPr lang="id-ID" dirty="0" smtClean="0"/>
                        <a:t>yang </a:t>
                      </a:r>
                      <a:r>
                        <a:rPr lang="it-IT" dirty="0" smtClean="0"/>
                        <a:t>diakui sebagai universitas </a:t>
                      </a:r>
                      <a:r>
                        <a:rPr lang="id-ID" dirty="0" smtClean="0"/>
                        <a:t>unggulan baik di tingkat nasional maupun internasional.</a:t>
                      </a:r>
                      <a:endParaRPr lang="id-ID" sz="2400" dirty="0" smtClean="0"/>
                    </a:p>
                  </a:txBody>
                  <a:tcPr/>
                </a:tc>
                <a:tc>
                  <a:txBody>
                    <a:bodyPr/>
                    <a:lstStyle/>
                    <a:p>
                      <a:r>
                        <a:rPr lang="id-ID" sz="2400" dirty="0" smtClean="0"/>
                        <a:t>Meningkatkan prestasi staf</a:t>
                      </a:r>
                      <a:r>
                        <a:rPr lang="id-ID" sz="2400" baseline="0" dirty="0" smtClean="0"/>
                        <a:t> dan peserta didik untuk mempertahankan, bahkan meningkatkan peringkat UGM.</a:t>
                      </a:r>
                      <a:endParaRPr lang="id-ID" sz="2400" dirty="0"/>
                    </a:p>
                  </a:txBody>
                  <a:tcPr/>
                </a:tc>
              </a:tr>
              <a:tr h="106413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(3) Tatakelola Departemen Kardiologi dan Kedokteran Vaskular FK UGM telah dilakukan sesuai dengan prinsip </a:t>
                      </a:r>
                      <a:r>
                        <a:rPr lang="id-ID" i="1" dirty="0" smtClean="0"/>
                        <a:t>good governance </a:t>
                      </a:r>
                      <a:r>
                        <a:rPr lang="id-ID" dirty="0" smtClean="0"/>
                        <a:t>yang sesuai dengan panduan dari UGM.</a:t>
                      </a:r>
                      <a:endParaRPr lang="id-ID" sz="2400" dirty="0" smtClean="0"/>
                    </a:p>
                  </a:txBody>
                  <a:tcPr/>
                </a:tc>
                <a:tc>
                  <a:txBody>
                    <a:bodyPr/>
                    <a:lstStyle/>
                    <a:p>
                      <a:r>
                        <a:rPr lang="id-ID" sz="2400" dirty="0" smtClean="0"/>
                        <a:t>Mengikuti perubahan peraturan</a:t>
                      </a:r>
                      <a:r>
                        <a:rPr lang="id-ID" sz="2400" baseline="0" dirty="0" smtClean="0"/>
                        <a:t> terkait tatakelola departemen.</a:t>
                      </a:r>
                      <a:endParaRPr lang="id-ID" sz="2400" dirty="0"/>
                    </a:p>
                  </a:txBody>
                  <a:tcPr/>
                </a:tc>
              </a:tr>
            </a:tbl>
          </a:graphicData>
        </a:graphic>
      </p:graphicFrame>
      <p:sp>
        <p:nvSpPr>
          <p:cNvPr id="3" name="Title 1"/>
          <p:cNvSpPr>
            <a:spLocks noGrp="1"/>
          </p:cNvSpPr>
          <p:nvPr>
            <p:ph type="title"/>
          </p:nvPr>
        </p:nvSpPr>
        <p:spPr>
          <a:xfrm>
            <a:off x="609600" y="26670"/>
            <a:ext cx="10972800" cy="944880"/>
          </a:xfrm>
        </p:spPr>
        <p:txBody>
          <a:bodyPr/>
          <a:lstStyle/>
          <a:p>
            <a:r>
              <a:rPr lang="id-ID" sz="4000" b="1" dirty="0" smtClean="0"/>
              <a:t>KEKUATAN (</a:t>
            </a:r>
            <a:r>
              <a:rPr lang="id-ID" sz="4000" b="1" i="1" dirty="0" smtClean="0"/>
              <a:t>strength</a:t>
            </a:r>
            <a:r>
              <a:rPr lang="id-ID" sz="4000" b="1" dirty="0" smtClean="0"/>
              <a:t>)</a:t>
            </a:r>
            <a:endParaRPr lang="id-ID" sz="4000" b="1" dirty="0"/>
          </a:p>
        </p:txBody>
      </p:sp>
    </p:spTree>
    <p:extLst>
      <p:ext uri="{BB962C8B-B14F-4D97-AF65-F5344CB8AC3E}">
        <p14:creationId xmlns="" xmlns:p14="http://schemas.microsoft.com/office/powerpoint/2010/main" val="1711322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 xmlns:p14="http://schemas.microsoft.com/office/powerpoint/2010/main" val="3650257687"/>
              </p:ext>
            </p:extLst>
          </p:nvPr>
        </p:nvGraphicFramePr>
        <p:xfrm>
          <a:off x="0" y="0"/>
          <a:ext cx="12192000" cy="6645140"/>
        </p:xfrm>
        <a:graphic>
          <a:graphicData uri="http://schemas.openxmlformats.org/drawingml/2006/table">
            <a:tbl>
              <a:tblPr firstRow="1" bandRow="1">
                <a:tableStyleId>{5C22544A-7EE6-4342-B048-85BDC9FD1C3A}</a:tableStyleId>
              </a:tblPr>
              <a:tblGrid>
                <a:gridCol w="6819900"/>
                <a:gridCol w="5372100"/>
              </a:tblGrid>
              <a:tr h="524656">
                <a:tc>
                  <a:txBody>
                    <a:bodyPr/>
                    <a:lstStyle/>
                    <a:p>
                      <a:pPr algn="ctr"/>
                      <a:r>
                        <a:rPr lang="id-ID" dirty="0" smtClean="0"/>
                        <a:t>KEKUATAN</a:t>
                      </a:r>
                      <a:endParaRPr lang="id-ID" dirty="0"/>
                    </a:p>
                  </a:txBody>
                  <a:tcPr/>
                </a:tc>
                <a:tc>
                  <a:txBody>
                    <a:bodyPr/>
                    <a:lstStyle/>
                    <a:p>
                      <a:pPr algn="ctr"/>
                      <a:r>
                        <a:rPr lang="id-ID" dirty="0" smtClean="0"/>
                        <a:t>KEBIJAKAN</a:t>
                      </a:r>
                      <a:r>
                        <a:rPr lang="id-ID" baseline="0" dirty="0" smtClean="0"/>
                        <a:t> STRATEGIS</a:t>
                      </a:r>
                      <a:endParaRPr lang="id-ID" dirty="0"/>
                    </a:p>
                  </a:txBody>
                  <a:tcPr/>
                </a:tc>
              </a:tr>
              <a:tr h="2203554">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(4) Departemen Kardiologi dan Kedokteran Vaskular </a:t>
                      </a:r>
                      <a:r>
                        <a:rPr lang="it-IT" dirty="0" smtClean="0"/>
                        <a:t>FK UGM mendukung program pemerintah dalam </a:t>
                      </a:r>
                      <a:r>
                        <a:rPr lang="it-IT" b="1" dirty="0" smtClean="0"/>
                        <a:t>pemerataan tenaga </a:t>
                      </a:r>
                      <a:r>
                        <a:rPr lang="id-ID" b="1" dirty="0" smtClean="0"/>
                        <a:t>SpJP</a:t>
                      </a:r>
                      <a:r>
                        <a:rPr lang="id-ID" dirty="0" smtClean="0"/>
                        <a:t> di seluruh wilayah Indonesia dengan </a:t>
                      </a:r>
                      <a:r>
                        <a:rPr lang="id-ID" b="1" dirty="0" smtClean="0"/>
                        <a:t>membentuk Prodi </a:t>
                      </a:r>
                      <a:r>
                        <a:rPr lang="id-ID" dirty="0" smtClean="0"/>
                        <a:t>Ilmu Penyakit Jantung dan Pembuluh Darah (IPJPD) FK UGM. </a:t>
                      </a:r>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Memperbanyak alumni di seluruh wilayah Indonesia </a:t>
                      </a:r>
                      <a:r>
                        <a:rPr lang="id-ID" dirty="0" smtClean="0">
                          <a:sym typeface="Wingdings" pitchFamily="2" charset="2"/>
                        </a:rPr>
                        <a:t>dalam memperkuat dan memperluas jejaring alumni (Kagama).</a:t>
                      </a:r>
                      <a:endParaRPr lang="id-ID" dirty="0" smtClean="0"/>
                    </a:p>
                    <a:p>
                      <a:endParaRPr lang="id-ID" dirty="0"/>
                    </a:p>
                  </a:txBody>
                  <a:tcPr/>
                </a:tc>
              </a:tr>
              <a:tr h="136410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(5) Departemen Kardiologi dan Kedokteran Vaskular FK UGM melalui Prodi IPJPD FK UGM memiliki </a:t>
                      </a:r>
                      <a:r>
                        <a:rPr lang="id-ID" b="1" dirty="0" smtClean="0"/>
                        <a:t>Unit Penjaminan Mutu</a:t>
                      </a:r>
                      <a:r>
                        <a:rPr lang="id-ID" dirty="0" smtClean="0"/>
                        <a:t> yang terstruktur.</a:t>
                      </a:r>
                    </a:p>
                  </a:txBody>
                  <a:tcPr/>
                </a:tc>
                <a:tc>
                  <a:txBody>
                    <a:bodyPr/>
                    <a:lstStyle/>
                    <a:p>
                      <a:r>
                        <a:rPr lang="id-ID" dirty="0" smtClean="0"/>
                        <a:t>Penyusunan program</a:t>
                      </a:r>
                      <a:r>
                        <a:rPr lang="id-ID" baseline="0" dirty="0" smtClean="0"/>
                        <a:t> evaluasi diri tiap tahun beserta rencana tindak lanjutnya.</a:t>
                      </a:r>
                      <a:endParaRPr lang="id-ID" dirty="0"/>
                    </a:p>
                  </a:txBody>
                  <a:tcPr/>
                </a:tc>
              </a:tr>
              <a:tr h="94438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(6) Departemen Kardiologi dan Kedokteran Vaskular FK UGM mendukung </a:t>
                      </a:r>
                      <a:r>
                        <a:rPr lang="id-ID" sz="2400" b="1" dirty="0" smtClean="0"/>
                        <a:t>Prodi Pendidikan Dokter</a:t>
                      </a:r>
                      <a:r>
                        <a:rPr lang="id-ID" sz="2400" dirty="0" smtClean="0"/>
                        <a:t> FK UGM.</a:t>
                      </a:r>
                    </a:p>
                  </a:txBody>
                  <a:tcPr/>
                </a:tc>
                <a:tc>
                  <a:txBody>
                    <a:bodyPr/>
                    <a:lstStyle/>
                    <a:p>
                      <a:r>
                        <a:rPr lang="id-ID" dirty="0" smtClean="0"/>
                        <a:t>Berperan aktif dalam penyusunan kurikulum Prodi</a:t>
                      </a:r>
                      <a:r>
                        <a:rPr lang="id-ID" baseline="0" dirty="0" smtClean="0"/>
                        <a:t> Pendidikan Dokter.</a:t>
                      </a:r>
                      <a:endParaRPr lang="id-ID" dirty="0"/>
                    </a:p>
                  </a:txBody>
                  <a:tcPr/>
                </a:tc>
              </a:tr>
              <a:tr h="136410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(7) Departemen Kardiologi dan Kedokteran Vaskular FK UGM mempunyai </a:t>
                      </a:r>
                      <a:r>
                        <a:rPr lang="en-US" sz="2400" b="1" i="1" dirty="0" smtClean="0"/>
                        <a:t>Cardiology Research Unit</a:t>
                      </a:r>
                      <a:r>
                        <a:rPr lang="en-US" sz="2400" dirty="0" smtClean="0"/>
                        <a:t> (CRO) </a:t>
                      </a:r>
                      <a:r>
                        <a:rPr lang="en-US" sz="2400" dirty="0" err="1" smtClean="0"/>
                        <a:t>sebagai</a:t>
                      </a:r>
                      <a:r>
                        <a:rPr lang="en-US" sz="2400" dirty="0" smtClean="0"/>
                        <a:t> </a:t>
                      </a:r>
                      <a:r>
                        <a:rPr lang="en-US" sz="2400" dirty="0" err="1" smtClean="0"/>
                        <a:t>pusat</a:t>
                      </a:r>
                      <a:r>
                        <a:rPr lang="en-US" sz="2400" dirty="0" smtClean="0"/>
                        <a:t> </a:t>
                      </a:r>
                      <a:r>
                        <a:rPr lang="en-US" sz="2400" dirty="0" err="1" smtClean="0"/>
                        <a:t>kegiatan</a:t>
                      </a:r>
                      <a:r>
                        <a:rPr lang="en-US" sz="2400" dirty="0" smtClean="0"/>
                        <a:t> </a:t>
                      </a:r>
                      <a:r>
                        <a:rPr lang="en-US" sz="2400" dirty="0" err="1" smtClean="0"/>
                        <a:t>penelitian</a:t>
                      </a:r>
                      <a:r>
                        <a:rPr lang="en-US" sz="2400" dirty="0" smtClean="0"/>
                        <a:t> </a:t>
                      </a:r>
                      <a:r>
                        <a:rPr lang="en-US" sz="2400" dirty="0" err="1" smtClean="0"/>
                        <a:t>dan</a:t>
                      </a:r>
                      <a:r>
                        <a:rPr lang="en-US" sz="2400" dirty="0" smtClean="0"/>
                        <a:t> </a:t>
                      </a:r>
                      <a:r>
                        <a:rPr lang="en-US" sz="2400" dirty="0" err="1" smtClean="0"/>
                        <a:t>registri</a:t>
                      </a:r>
                      <a:r>
                        <a:rPr lang="en-US" sz="2400" dirty="0" smtClean="0"/>
                        <a:t>.</a:t>
                      </a:r>
                      <a:endParaRPr lang="id-ID" sz="2400" dirty="0" smtClean="0"/>
                    </a:p>
                  </a:txBody>
                  <a:tcPr/>
                </a:tc>
                <a:tc>
                  <a:txBody>
                    <a:bodyPr/>
                    <a:lstStyle/>
                    <a:p>
                      <a:r>
                        <a:rPr lang="id-ID" dirty="0" smtClean="0"/>
                        <a:t>Penyelenggaraan</a:t>
                      </a:r>
                      <a:r>
                        <a:rPr lang="id-ID" baseline="0" dirty="0" smtClean="0"/>
                        <a:t> sarana prasarana pendukung dan SDM asisten penelitian per divisi.</a:t>
                      </a:r>
                      <a:endParaRPr lang="id-ID" dirty="0"/>
                    </a:p>
                  </a:txBody>
                  <a:tcPr/>
                </a:tc>
              </a:tr>
            </a:tbl>
          </a:graphicData>
        </a:graphic>
      </p:graphicFrame>
    </p:spTree>
    <p:extLst>
      <p:ext uri="{BB962C8B-B14F-4D97-AF65-F5344CB8AC3E}">
        <p14:creationId xmlns="" xmlns:p14="http://schemas.microsoft.com/office/powerpoint/2010/main" val="1822504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 xmlns:p14="http://schemas.microsoft.com/office/powerpoint/2010/main" val="2492966188"/>
              </p:ext>
            </p:extLst>
          </p:nvPr>
        </p:nvGraphicFramePr>
        <p:xfrm>
          <a:off x="15240" y="-9290"/>
          <a:ext cx="12192000" cy="6559150"/>
        </p:xfrm>
        <a:graphic>
          <a:graphicData uri="http://schemas.openxmlformats.org/drawingml/2006/table">
            <a:tbl>
              <a:tblPr firstRow="1" bandRow="1">
                <a:tableStyleId>{5C22544A-7EE6-4342-B048-85BDC9FD1C3A}</a:tableStyleId>
              </a:tblPr>
              <a:tblGrid>
                <a:gridCol w="6720840"/>
                <a:gridCol w="5471160"/>
              </a:tblGrid>
              <a:tr h="465812">
                <a:tc>
                  <a:txBody>
                    <a:bodyPr/>
                    <a:lstStyle/>
                    <a:p>
                      <a:pPr algn="ctr"/>
                      <a:r>
                        <a:rPr lang="id-ID" sz="2400" dirty="0" smtClean="0"/>
                        <a:t>KEKUATAN</a:t>
                      </a:r>
                      <a:endParaRPr lang="id-ID" sz="2400" dirty="0"/>
                    </a:p>
                  </a:txBody>
                  <a:tcPr/>
                </a:tc>
                <a:tc>
                  <a:txBody>
                    <a:bodyPr/>
                    <a:lstStyle/>
                    <a:p>
                      <a:pPr algn="ctr"/>
                      <a:r>
                        <a:rPr lang="id-ID" sz="2400" dirty="0" smtClean="0"/>
                        <a:t>KEBIJAKAN</a:t>
                      </a:r>
                      <a:r>
                        <a:rPr lang="id-ID" sz="2400" baseline="0" dirty="0" smtClean="0"/>
                        <a:t> STRATEGIS</a:t>
                      </a:r>
                      <a:endParaRPr lang="id-ID" sz="2400" dirty="0"/>
                    </a:p>
                  </a:txBody>
                  <a:tcPr/>
                </a:tc>
              </a:tr>
              <a:tr h="99127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(8) Departemen Kardiologi dan Kedokteran Vaskular FK UGM melalui Prodi IPJPD FK UGM memiliki </a:t>
                      </a:r>
                      <a:r>
                        <a:rPr lang="id-ID" sz="2400" b="1" dirty="0" smtClean="0"/>
                        <a:t>RS pendidikan utama</a:t>
                      </a:r>
                      <a:r>
                        <a:rPr lang="id-ID" sz="2400" b="1" baseline="0" dirty="0" smtClean="0"/>
                        <a:t> &amp; </a:t>
                      </a:r>
                      <a:r>
                        <a:rPr lang="id-ID" sz="2400" b="1" dirty="0" smtClean="0"/>
                        <a:t>RS jejaring (satelit dan afiliasi)</a:t>
                      </a:r>
                      <a:r>
                        <a:rPr lang="id-ID" sz="2400" dirty="0" smtClean="0"/>
                        <a:t> yang memiliki fasilitas untuk mendukung proses pendidikan.</a:t>
                      </a:r>
                    </a:p>
                  </a:txBody>
                  <a:tcPr/>
                </a:tc>
                <a:tc>
                  <a:txBody>
                    <a:bodyPr/>
                    <a:lstStyle/>
                    <a:p>
                      <a:r>
                        <a:rPr lang="id-ID" sz="2400" dirty="0" smtClean="0"/>
                        <a:t>Meningkatkan kerja sama dan koordinasi sesuai dengan kebijakan AHS.</a:t>
                      </a:r>
                      <a:endParaRPr lang="id-ID" sz="2400" dirty="0"/>
                    </a:p>
                  </a:txBody>
                  <a:tcPr/>
                </a:tc>
              </a:tr>
              <a:tr h="121111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(9) Departemen Kardiologi dan Kedokteran Vaskular FK UGM melalui Prodi IPJPD FKUGM memiliki </a:t>
                      </a:r>
                      <a:r>
                        <a:rPr lang="id-ID" sz="2400" b="1" dirty="0" smtClean="0"/>
                        <a:t>kerjasama dengan institusi internasional</a:t>
                      </a:r>
                      <a:r>
                        <a:rPr lang="id-ID" sz="2400" dirty="0" smtClean="0"/>
                        <a:t> yang relevan.</a:t>
                      </a:r>
                    </a:p>
                  </a:txBody>
                  <a:tcPr/>
                </a:tc>
                <a:tc>
                  <a:txBody>
                    <a:bodyPr/>
                    <a:lstStyle/>
                    <a:p>
                      <a:r>
                        <a:rPr lang="id-ID" sz="2400" dirty="0" smtClean="0"/>
                        <a:t>Meningkatkan kerjasama dan kolaborasi dari alumni program</a:t>
                      </a:r>
                      <a:r>
                        <a:rPr lang="id-ID" sz="2400" baseline="0" dirty="0" smtClean="0"/>
                        <a:t> doktoral dari institusi internasional.</a:t>
                      </a:r>
                      <a:endParaRPr lang="id-ID" sz="2400" dirty="0"/>
                    </a:p>
                  </a:txBody>
                  <a:tcPr/>
                </a:tc>
              </a:tr>
              <a:tr h="106413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(10) Kepemilikan web internal departemen : </a:t>
                      </a:r>
                      <a:r>
                        <a:rPr lang="id-ID" sz="2400" dirty="0" smtClean="0">
                          <a:hlinkClick r:id="rId2"/>
                        </a:rPr>
                        <a:t>http://kardiologi.fk.ugm.ac.id/</a:t>
                      </a:r>
                      <a:endParaRPr lang="id-ID" sz="2400" dirty="0" smtClean="0"/>
                    </a:p>
                  </a:txBody>
                  <a:tcPr/>
                </a:tc>
                <a:tc>
                  <a:txBody>
                    <a:bodyPr/>
                    <a:lstStyle/>
                    <a:p>
                      <a:r>
                        <a:rPr lang="id-ID" sz="2400" dirty="0" smtClean="0"/>
                        <a:t>Mengintegrasikan</a:t>
                      </a:r>
                      <a:r>
                        <a:rPr lang="id-ID" sz="2400" baseline="0" dirty="0" smtClean="0"/>
                        <a:t> web departemen dengan web fakultas dan universitas.</a:t>
                      </a:r>
                      <a:endParaRPr lang="id-ID" sz="2400" dirty="0"/>
                    </a:p>
                  </a:txBody>
                  <a:tcPr/>
                </a:tc>
              </a:tr>
              <a:tr h="102870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(11) Kepemilikan jurnal internal departemen yang sudah mempunyai ISSN yang </a:t>
                      </a:r>
                      <a:r>
                        <a:rPr lang="id-ID" sz="2400" i="1" dirty="0" smtClean="0"/>
                        <a:t>paper</a:t>
                      </a:r>
                      <a:r>
                        <a:rPr lang="id-ID" sz="2400" dirty="0" smtClean="0"/>
                        <a:t> dan </a:t>
                      </a:r>
                      <a:r>
                        <a:rPr lang="id-ID" sz="2400" i="1" dirty="0" smtClean="0"/>
                        <a:t>electronic base</a:t>
                      </a:r>
                      <a:r>
                        <a:rPr lang="id-ID" sz="2400" dirty="0" smtClean="0"/>
                        <a:t>.</a:t>
                      </a:r>
                    </a:p>
                  </a:txBody>
                  <a:tcPr/>
                </a:tc>
                <a:tc>
                  <a:txBody>
                    <a:bodyPr/>
                    <a:lstStyle/>
                    <a:p>
                      <a:r>
                        <a:rPr lang="id-ID" sz="2400" dirty="0" smtClean="0"/>
                        <a:t>Meningkatkan kegiatan</a:t>
                      </a:r>
                      <a:r>
                        <a:rPr lang="id-ID" sz="2400" baseline="0" dirty="0" smtClean="0"/>
                        <a:t> penulisan jurnal dengan mengikuti pelatihan penulisan/publikasi ilmiah bagi staf dan peserta didik.</a:t>
                      </a:r>
                      <a:endParaRPr lang="id-ID" sz="2400" dirty="0"/>
                    </a:p>
                  </a:txBody>
                  <a:tcPr/>
                </a:tc>
              </a:tr>
            </a:tbl>
          </a:graphicData>
        </a:graphic>
      </p:graphicFrame>
    </p:spTree>
    <p:extLst>
      <p:ext uri="{BB962C8B-B14F-4D97-AF65-F5344CB8AC3E}">
        <p14:creationId xmlns="" xmlns:p14="http://schemas.microsoft.com/office/powerpoint/2010/main" val="666565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 xmlns:p14="http://schemas.microsoft.com/office/powerpoint/2010/main" val="1386673582"/>
              </p:ext>
            </p:extLst>
          </p:nvPr>
        </p:nvGraphicFramePr>
        <p:xfrm>
          <a:off x="0" y="323850"/>
          <a:ext cx="12192000" cy="5687850"/>
        </p:xfrm>
        <a:graphic>
          <a:graphicData uri="http://schemas.openxmlformats.org/drawingml/2006/table">
            <a:tbl>
              <a:tblPr firstRow="1" bandRow="1">
                <a:tableStyleId>{5C22544A-7EE6-4342-B048-85BDC9FD1C3A}</a:tableStyleId>
              </a:tblPr>
              <a:tblGrid>
                <a:gridCol w="6381750"/>
                <a:gridCol w="5810250"/>
              </a:tblGrid>
              <a:tr h="558687">
                <a:tc>
                  <a:txBody>
                    <a:bodyPr/>
                    <a:lstStyle/>
                    <a:p>
                      <a:pPr algn="ctr"/>
                      <a:r>
                        <a:rPr lang="id-ID" sz="2400" dirty="0" smtClean="0"/>
                        <a:t>KEKUATAN</a:t>
                      </a:r>
                      <a:endParaRPr lang="id-ID" sz="2400" dirty="0"/>
                    </a:p>
                  </a:txBody>
                  <a:tcPr/>
                </a:tc>
                <a:tc>
                  <a:txBody>
                    <a:bodyPr/>
                    <a:lstStyle/>
                    <a:p>
                      <a:pPr algn="ctr"/>
                      <a:r>
                        <a:rPr lang="id-ID" sz="2400" dirty="0" smtClean="0"/>
                        <a:t>KEBIJAKAN</a:t>
                      </a:r>
                      <a:r>
                        <a:rPr lang="id-ID" sz="2400" baseline="0" dirty="0" smtClean="0"/>
                        <a:t> STRATEGIS</a:t>
                      </a:r>
                      <a:endParaRPr lang="id-ID" sz="2400" dirty="0"/>
                    </a:p>
                  </a:txBody>
                  <a:tcPr/>
                </a:tc>
              </a:tr>
              <a:tr h="1593963">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(12) Departemen Kardiologi dan Kedokteran Vaskular FK UGM mempunyai </a:t>
                      </a:r>
                      <a:r>
                        <a:rPr lang="id-ID" sz="2400" b="1" dirty="0" smtClean="0"/>
                        <a:t>staf</a:t>
                      </a:r>
                      <a:r>
                        <a:rPr lang="id-ID" sz="2400" b="1" baseline="0" dirty="0" smtClean="0"/>
                        <a:t> bergelar guru besar</a:t>
                      </a:r>
                      <a:r>
                        <a:rPr lang="id-ID" sz="2400" baseline="0" dirty="0" smtClean="0"/>
                        <a:t> (20%) dan </a:t>
                      </a:r>
                      <a:r>
                        <a:rPr lang="id-ID" sz="2400" b="1" dirty="0" smtClean="0"/>
                        <a:t>doktor</a:t>
                      </a:r>
                      <a:r>
                        <a:rPr lang="id-ID" sz="2400" dirty="0" smtClean="0"/>
                        <a:t> (30%),</a:t>
                      </a:r>
                      <a:r>
                        <a:rPr lang="en-US" sz="2400" dirty="0" smtClean="0"/>
                        <a:t> </a:t>
                      </a:r>
                      <a:r>
                        <a:rPr lang="id-ID" sz="2400" dirty="0" smtClean="0"/>
                        <a:t>serta</a:t>
                      </a:r>
                      <a:r>
                        <a:rPr lang="en-US" sz="2400" dirty="0" smtClean="0"/>
                        <a:t> </a:t>
                      </a:r>
                      <a:r>
                        <a:rPr lang="id-ID" sz="2400" dirty="0" smtClean="0"/>
                        <a:t>calon </a:t>
                      </a:r>
                      <a:r>
                        <a:rPr lang="en-US" sz="2400" dirty="0" smtClean="0"/>
                        <a:t>staff </a:t>
                      </a:r>
                      <a:r>
                        <a:rPr lang="en-US" sz="2400" dirty="0" err="1" smtClean="0"/>
                        <a:t>muda</a:t>
                      </a:r>
                      <a:r>
                        <a:rPr lang="id-ID" sz="2400" dirty="0" smtClean="0"/>
                        <a:t> bergelar doktor (60%).</a:t>
                      </a:r>
                    </a:p>
                  </a:txBody>
                  <a:tcPr/>
                </a:tc>
                <a:tc>
                  <a:txBody>
                    <a:bodyPr/>
                    <a:lstStyle/>
                    <a:p>
                      <a:r>
                        <a:rPr lang="id-ID" sz="2400" dirty="0" smtClean="0"/>
                        <a:t>Menyusun perencanaan</a:t>
                      </a:r>
                      <a:r>
                        <a:rPr lang="id-ID" sz="2400" baseline="0" dirty="0" smtClean="0"/>
                        <a:t> pengembangan staf pendidik sehingga mampu mencapai </a:t>
                      </a:r>
                      <a:r>
                        <a:rPr lang="id-ID" sz="2400" kern="1200" dirty="0" smtClean="0">
                          <a:solidFill>
                            <a:schemeClr val="dk1"/>
                          </a:solidFill>
                          <a:effectLst/>
                          <a:latin typeface="+mn-lt"/>
                          <a:ea typeface="+mn-ea"/>
                          <a:cs typeface="+mn-cs"/>
                        </a:rPr>
                        <a:t>target universitas yaitu  guru besar 25%</a:t>
                      </a:r>
                      <a:r>
                        <a:rPr lang="id-ID" sz="2400" kern="1200" baseline="0" dirty="0" smtClean="0">
                          <a:solidFill>
                            <a:schemeClr val="dk1"/>
                          </a:solidFill>
                          <a:effectLst/>
                          <a:latin typeface="+mn-lt"/>
                          <a:ea typeface="+mn-ea"/>
                          <a:cs typeface="+mn-cs"/>
                        </a:rPr>
                        <a:t> dan </a:t>
                      </a:r>
                      <a:r>
                        <a:rPr lang="id-ID" sz="2400" kern="1200" dirty="0" smtClean="0">
                          <a:solidFill>
                            <a:schemeClr val="dk1"/>
                          </a:solidFill>
                          <a:effectLst/>
                          <a:latin typeface="+mn-lt"/>
                          <a:ea typeface="+mn-ea"/>
                          <a:cs typeface="+mn-cs"/>
                        </a:rPr>
                        <a:t>S3 60%.</a:t>
                      </a:r>
                      <a:r>
                        <a:rPr lang="id-ID" sz="2400" baseline="0" dirty="0" smtClean="0"/>
                        <a:t> </a:t>
                      </a:r>
                      <a:endParaRPr lang="id-ID" sz="2400" dirty="0"/>
                    </a:p>
                  </a:txBody>
                  <a:tcPr/>
                </a:tc>
              </a:tr>
              <a:tr h="161496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(13) Jenis pengangkatan ketenagakerjaan </a:t>
                      </a:r>
                      <a:r>
                        <a:rPr lang="id-ID" sz="2400" b="1" dirty="0" smtClean="0"/>
                        <a:t>staf pendidik bervariasi</a:t>
                      </a:r>
                      <a:r>
                        <a:rPr lang="id-ID" sz="2400" dirty="0" smtClean="0"/>
                        <a:t> (PNS Kemenkes RI, PNS Kemenristek Dikti, Non PNS Universitas, Non PNS RSUP Dr Sardjito, PNS RSUD, TNI AU)</a:t>
                      </a:r>
                    </a:p>
                  </a:txBody>
                  <a:tcPr/>
                </a:tc>
                <a:tc>
                  <a:txBody>
                    <a:bodyPr/>
                    <a:lstStyle/>
                    <a:p>
                      <a:r>
                        <a:rPr lang="id-ID" sz="2400" dirty="0" smtClean="0"/>
                        <a:t>Ikut</a:t>
                      </a:r>
                      <a:r>
                        <a:rPr lang="id-ID" sz="2400" baseline="0" dirty="0" smtClean="0"/>
                        <a:t> serta mengusulkan simplifikasi birokrasi perekrutan staf pendidik.</a:t>
                      </a:r>
                      <a:endParaRPr lang="id-ID" sz="2400" dirty="0"/>
                    </a:p>
                  </a:txBody>
                  <a:tcPr/>
                </a:tc>
              </a:tr>
              <a:tr h="1864416">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(14) Pengembangan Pusat Jantung Terpadu RSUP Dr Sardjito sebagai rumah sakit pendidikan utama dan merupakan pusat rujukan nasional</a:t>
                      </a:r>
                    </a:p>
                  </a:txBody>
                  <a:tcPr/>
                </a:tc>
                <a:tc>
                  <a:txBody>
                    <a:bodyPr/>
                    <a:lstStyle/>
                    <a:p>
                      <a:r>
                        <a:rPr lang="id-ID" sz="2400" dirty="0" smtClean="0"/>
                        <a:t>Menyusun</a:t>
                      </a:r>
                      <a:r>
                        <a:rPr lang="id-ID" sz="2400" baseline="0" dirty="0" smtClean="0"/>
                        <a:t> perencanaan sarpras dan pengembangan SDM bersama Tim Jantung (KSM &amp; Departemen Bedah, KSM &amp; Departemen Ilmu Kesehatan Anak, KSM &amp; Departemen Anestesi)</a:t>
                      </a:r>
                      <a:endParaRPr lang="id-ID" sz="2400" dirty="0"/>
                    </a:p>
                  </a:txBody>
                  <a:tcPr/>
                </a:tc>
              </a:tr>
            </a:tbl>
          </a:graphicData>
        </a:graphic>
      </p:graphicFrame>
    </p:spTree>
    <p:extLst>
      <p:ext uri="{BB962C8B-B14F-4D97-AF65-F5344CB8AC3E}">
        <p14:creationId xmlns="" xmlns:p14="http://schemas.microsoft.com/office/powerpoint/2010/main" val="3436629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670"/>
            <a:ext cx="10972800" cy="944880"/>
          </a:xfrm>
        </p:spPr>
        <p:txBody>
          <a:bodyPr/>
          <a:lstStyle/>
          <a:p>
            <a:r>
              <a:rPr lang="id-ID" sz="4000" b="1" dirty="0" smtClean="0"/>
              <a:t>KELEMAHAN (</a:t>
            </a:r>
            <a:r>
              <a:rPr lang="id-ID" sz="4000" b="1" i="1" dirty="0" smtClean="0"/>
              <a:t>weakness</a:t>
            </a:r>
            <a:r>
              <a:rPr lang="id-ID" sz="4000" b="1" dirty="0" smtClean="0"/>
              <a:t>)</a:t>
            </a:r>
            <a:endParaRPr lang="id-ID" sz="4000"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212532710"/>
              </p:ext>
            </p:extLst>
          </p:nvPr>
        </p:nvGraphicFramePr>
        <p:xfrm>
          <a:off x="19050" y="1127760"/>
          <a:ext cx="12153900" cy="5212080"/>
        </p:xfrm>
        <a:graphic>
          <a:graphicData uri="http://schemas.openxmlformats.org/drawingml/2006/table">
            <a:tbl>
              <a:tblPr firstRow="1" bandRow="1">
                <a:tableStyleId>{5C22544A-7EE6-4342-B048-85BDC9FD1C3A}</a:tableStyleId>
              </a:tblPr>
              <a:tblGrid>
                <a:gridCol w="6343650"/>
                <a:gridCol w="5810250"/>
              </a:tblGrid>
              <a:tr h="370840">
                <a:tc>
                  <a:txBody>
                    <a:bodyPr/>
                    <a:lstStyle/>
                    <a:p>
                      <a:pPr algn="ctr"/>
                      <a:r>
                        <a:rPr lang="id-ID" sz="2400" dirty="0" smtClean="0"/>
                        <a:t>KELEMAHAN</a:t>
                      </a:r>
                      <a:endParaRPr lang="id-ID" sz="2400" dirty="0"/>
                    </a:p>
                  </a:txBody>
                  <a:tcPr marL="121920" marR="121920"/>
                </a:tc>
                <a:tc>
                  <a:txBody>
                    <a:bodyPr/>
                    <a:lstStyle/>
                    <a:p>
                      <a:pPr algn="ctr"/>
                      <a:r>
                        <a:rPr lang="id-ID" sz="2400" dirty="0" smtClean="0"/>
                        <a:t>KEBIJAKAN</a:t>
                      </a:r>
                      <a:r>
                        <a:rPr lang="id-ID" sz="2400" baseline="0" dirty="0" smtClean="0"/>
                        <a:t> STRATEGIS</a:t>
                      </a:r>
                      <a:endParaRPr lang="id-ID" sz="2400" dirty="0"/>
                    </a:p>
                  </a:txBody>
                  <a:tcPr marL="121920" marR="121920"/>
                </a:tc>
              </a:tr>
              <a:tr h="370840">
                <a:tc>
                  <a:txBody>
                    <a:bodyPr/>
                    <a:lstStyle/>
                    <a:p>
                      <a:r>
                        <a:rPr lang="id-ID" sz="2400" dirty="0" smtClean="0"/>
                        <a:t>(1) Staf pendidik memiliki berbagai peran sehingga mengurangi kesempatan untuk mengembangkan penelitian dan publikasi di jurnal internasional yang terakreditasi.</a:t>
                      </a:r>
                      <a:endParaRPr lang="id-ID" sz="2400" dirty="0"/>
                    </a:p>
                  </a:txBody>
                  <a:tcPr marL="121920" marR="121920"/>
                </a:tc>
                <a:tc>
                  <a:txBody>
                    <a:bodyPr/>
                    <a:lstStyle/>
                    <a:p>
                      <a:r>
                        <a:rPr lang="id-ID" sz="2400" dirty="0" smtClean="0"/>
                        <a:t>Beban</a:t>
                      </a:r>
                      <a:r>
                        <a:rPr lang="id-ID" sz="2400" baseline="0" dirty="0" smtClean="0"/>
                        <a:t> proporsional untuk tugas pendidikan, penelitian, dan pengabdian masyarakat</a:t>
                      </a:r>
                      <a:endParaRPr lang="id-ID" sz="2400" dirty="0"/>
                    </a:p>
                  </a:txBody>
                  <a:tcPr marL="121920" marR="121920"/>
                </a:tc>
              </a:tr>
              <a:tr h="370840">
                <a:tc>
                  <a:txBody>
                    <a:bodyPr/>
                    <a:lstStyle/>
                    <a:p>
                      <a:r>
                        <a:rPr lang="id-ID" sz="2400" dirty="0" smtClean="0"/>
                        <a:t>(2) Program evaluasi mutu belum optimal dan peranannya masih memerlukan pemberdayaan yang lebih baik.</a:t>
                      </a:r>
                      <a:endParaRPr lang="id-ID" sz="2400" dirty="0"/>
                    </a:p>
                  </a:txBody>
                  <a:tcPr marL="121920" marR="121920"/>
                </a:tc>
                <a:tc>
                  <a:txBody>
                    <a:bodyPr/>
                    <a:lstStyle/>
                    <a:p>
                      <a:r>
                        <a:rPr lang="id-ID" sz="2400" dirty="0" smtClean="0"/>
                        <a:t>Rapat mingguan yang melibatkan KSM, KPS, dan Kadep. Menyusun indikator mutu untuk staf pendidik dan tendik.</a:t>
                      </a:r>
                      <a:endParaRPr lang="id-ID" sz="2400" dirty="0"/>
                    </a:p>
                  </a:txBody>
                  <a:tcPr marL="121920" marR="121920"/>
                </a:tc>
              </a:tr>
              <a:tr h="370840">
                <a:tc>
                  <a:txBody>
                    <a:bodyPr/>
                    <a:lstStyle/>
                    <a:p>
                      <a:r>
                        <a:rPr lang="id-ID" sz="2400" dirty="0" smtClean="0"/>
                        <a:t>(3) Belum optimalnya pemanfaatan sistem informasi akademik berbasis teknologi informasi </a:t>
                      </a:r>
                      <a:endParaRPr lang="id-ID" sz="2400" dirty="0"/>
                    </a:p>
                  </a:txBody>
                  <a:tcPr marL="121920" marR="121920"/>
                </a:tc>
                <a:tc>
                  <a:txBody>
                    <a:bodyPr/>
                    <a:lstStyle/>
                    <a:p>
                      <a:r>
                        <a:rPr lang="id-ID" sz="2400" dirty="0" smtClean="0"/>
                        <a:t>Mengangkat staf</a:t>
                      </a:r>
                      <a:r>
                        <a:rPr lang="id-ID" sz="2400" baseline="0" dirty="0" smtClean="0"/>
                        <a:t> tendik khusus di bidang IT.</a:t>
                      </a:r>
                      <a:endParaRPr lang="id-ID" sz="2400" dirty="0"/>
                    </a:p>
                  </a:txBody>
                  <a:tcPr marL="121920" marR="121920"/>
                </a:tc>
              </a:tr>
              <a:tr h="370840">
                <a:tc>
                  <a:txBody>
                    <a:bodyPr/>
                    <a:lstStyle/>
                    <a:p>
                      <a:r>
                        <a:rPr lang="id-ID" sz="2400" dirty="0" smtClean="0"/>
                        <a:t>(4) Kurangnya</a:t>
                      </a:r>
                      <a:r>
                        <a:rPr lang="id-ID" sz="2400" baseline="0" dirty="0" smtClean="0"/>
                        <a:t> dukungan (finansial) untuk peningkatan kompetensi klinik (fellowship, konsultan)</a:t>
                      </a:r>
                      <a:endParaRPr lang="id-ID" sz="2400" dirty="0"/>
                    </a:p>
                  </a:txBody>
                  <a:tcPr marL="121920" marR="121920"/>
                </a:tc>
                <a:tc>
                  <a:txBody>
                    <a:bodyPr/>
                    <a:lstStyle/>
                    <a:p>
                      <a:r>
                        <a:rPr lang="id-ID" sz="2400" dirty="0" smtClean="0"/>
                        <a:t>Menyusun usulan anggaran untuk biaya pendidikan tersebut melalui insitusi terkait</a:t>
                      </a:r>
                      <a:endParaRPr lang="id-ID" sz="2400" dirty="0"/>
                    </a:p>
                  </a:txBody>
                  <a:tcPr marL="121920" marR="121920"/>
                </a:tc>
              </a:tr>
            </a:tbl>
          </a:graphicData>
        </a:graphic>
      </p:graphicFrame>
    </p:spTree>
    <p:extLst>
      <p:ext uri="{BB962C8B-B14F-4D97-AF65-F5344CB8AC3E}">
        <p14:creationId xmlns="" xmlns:p14="http://schemas.microsoft.com/office/powerpoint/2010/main" val="2986637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814168642"/>
              </p:ext>
            </p:extLst>
          </p:nvPr>
        </p:nvGraphicFramePr>
        <p:xfrm>
          <a:off x="0" y="15240"/>
          <a:ext cx="12230100" cy="6080760"/>
        </p:xfrm>
        <a:graphic>
          <a:graphicData uri="http://schemas.openxmlformats.org/drawingml/2006/table">
            <a:tbl>
              <a:tblPr firstRow="1" bandRow="1">
                <a:tableStyleId>{5C22544A-7EE6-4342-B048-85BDC9FD1C3A}</a:tableStyleId>
              </a:tblPr>
              <a:tblGrid>
                <a:gridCol w="6210300"/>
                <a:gridCol w="6019800"/>
              </a:tblGrid>
              <a:tr h="458413">
                <a:tc>
                  <a:txBody>
                    <a:bodyPr/>
                    <a:lstStyle/>
                    <a:p>
                      <a:pPr algn="ctr"/>
                      <a:r>
                        <a:rPr lang="id-ID" dirty="0" smtClean="0"/>
                        <a:t>KELEMAHAN</a:t>
                      </a:r>
                      <a:endParaRPr lang="id-ID" dirty="0"/>
                    </a:p>
                  </a:txBody>
                  <a:tcPr marL="121920" marR="121920"/>
                </a:tc>
                <a:tc>
                  <a:txBody>
                    <a:bodyPr/>
                    <a:lstStyle/>
                    <a:p>
                      <a:pPr algn="ctr"/>
                      <a:r>
                        <a:rPr lang="id-ID" baseline="0" dirty="0" smtClean="0"/>
                        <a:t>KEBIJAKAN STRATEGIS</a:t>
                      </a:r>
                      <a:endParaRPr lang="id-ID" dirty="0"/>
                    </a:p>
                  </a:txBody>
                  <a:tcPr marL="121920" marR="121920"/>
                </a:tc>
              </a:tr>
              <a:tr h="1191875">
                <a:tc>
                  <a:txBody>
                    <a:bodyPr/>
                    <a:lstStyle/>
                    <a:p>
                      <a:r>
                        <a:rPr lang="id-ID" dirty="0" smtClean="0"/>
                        <a:t>(5) Kurangnya sarana dan prasarana untuk pembelajaran keterampilan (</a:t>
                      </a:r>
                      <a:r>
                        <a:rPr lang="id-ID" i="1" dirty="0" smtClean="0"/>
                        <a:t>skills lab</a:t>
                      </a:r>
                      <a:r>
                        <a:rPr lang="id-ID" dirty="0" smtClean="0"/>
                        <a:t>) dalam mendukung proses pembelajaran.</a:t>
                      </a:r>
                      <a:endParaRPr lang="id-ID" dirty="0"/>
                    </a:p>
                  </a:txBody>
                  <a:tcPr marL="121920" marR="121920"/>
                </a:tc>
                <a:tc>
                  <a:txBody>
                    <a:bodyPr/>
                    <a:lstStyle/>
                    <a:p>
                      <a:r>
                        <a:rPr lang="id-ID" dirty="0" smtClean="0"/>
                        <a:t>Merencanakan</a:t>
                      </a:r>
                      <a:r>
                        <a:rPr lang="id-ID" baseline="0" dirty="0" smtClean="0"/>
                        <a:t> pengadaan sarpras untuk skills lab melalui fakultas</a:t>
                      </a:r>
                      <a:endParaRPr lang="id-ID" dirty="0"/>
                    </a:p>
                  </a:txBody>
                  <a:tcPr marL="121920" marR="121920"/>
                </a:tc>
              </a:tr>
              <a:tr h="1191875">
                <a:tc>
                  <a:txBody>
                    <a:bodyPr/>
                    <a:lstStyle/>
                    <a:p>
                      <a:r>
                        <a:rPr lang="id-ID" dirty="0" smtClean="0"/>
                        <a:t>(6) Jumlah sumber daya manusia tenaga pendidik dan tenaga kependidikan yang  masih belum mencukupi sesuai target.</a:t>
                      </a:r>
                      <a:endParaRPr lang="id-ID" dirty="0"/>
                    </a:p>
                  </a:txBody>
                  <a:tcPr marL="121920" marR="121920"/>
                </a:tc>
                <a:tc>
                  <a:txBody>
                    <a:bodyPr/>
                    <a:lstStyle/>
                    <a:p>
                      <a:r>
                        <a:rPr lang="id-ID" dirty="0" smtClean="0"/>
                        <a:t>Perencanaan</a:t>
                      </a:r>
                      <a:r>
                        <a:rPr lang="id-ID" baseline="0" dirty="0" smtClean="0"/>
                        <a:t> perekrutan staf melibatkan kepentingan Departemen, RS , dan AHS</a:t>
                      </a:r>
                      <a:endParaRPr lang="id-ID" dirty="0"/>
                    </a:p>
                  </a:txBody>
                  <a:tcPr marL="121920" marR="121920"/>
                </a:tc>
              </a:tr>
              <a:tr h="1366600">
                <a:tc>
                  <a:txBody>
                    <a:bodyPr/>
                    <a:lstStyle/>
                    <a:p>
                      <a:r>
                        <a:rPr lang="id-ID" dirty="0" smtClean="0"/>
                        <a:t>(7) Kurangnya dukungan dari FK dalam penyediaan sarana dan prasarana dalam mendukung pendidikan, penelitian, dan pengabdian masyarakat.</a:t>
                      </a:r>
                      <a:endParaRPr lang="id-ID" dirty="0"/>
                    </a:p>
                  </a:txBody>
                  <a:tcPr marL="121920" marR="121920"/>
                </a:tc>
                <a:tc>
                  <a:txBody>
                    <a:bodyPr/>
                    <a:lstStyle/>
                    <a:p>
                      <a:r>
                        <a:rPr lang="id-ID" dirty="0" smtClean="0"/>
                        <a:t>Menyusun usulan anggaran  untuk pengadaan sarpras</a:t>
                      </a:r>
                      <a:r>
                        <a:rPr lang="id-ID" baseline="0" dirty="0" smtClean="0"/>
                        <a:t> seperti wifi, sumber pustaka, dan ruang belajar peserta didik  yang representatif</a:t>
                      </a:r>
                      <a:endParaRPr lang="id-ID" dirty="0"/>
                    </a:p>
                  </a:txBody>
                  <a:tcPr marL="121920" marR="121920"/>
                </a:tc>
              </a:tr>
              <a:tr h="1684117">
                <a:tc>
                  <a:txBody>
                    <a:bodyPr/>
                    <a:lstStyle/>
                    <a:p>
                      <a:r>
                        <a:rPr lang="id-ID" dirty="0" smtClean="0"/>
                        <a:t>(8) Kurang optimalnya kolaborasi regional</a:t>
                      </a:r>
                      <a:r>
                        <a:rPr lang="id-ID" baseline="0" dirty="0" smtClean="0"/>
                        <a:t> dan internasional dalam</a:t>
                      </a:r>
                      <a:r>
                        <a:rPr lang="id-ID" dirty="0" smtClean="0"/>
                        <a:t> pelayanan, pendidikan, penelitian, dan pengabdian masyarakat </a:t>
                      </a:r>
                      <a:r>
                        <a:rPr lang="id-ID" baseline="0" dirty="0" smtClean="0"/>
                        <a:t>yang selama ini sudah dimiliki.</a:t>
                      </a:r>
                      <a:endParaRPr lang="id-ID" dirty="0"/>
                    </a:p>
                  </a:txBody>
                  <a:tcPr marL="121920" marR="121920"/>
                </a:tc>
                <a:tc>
                  <a:txBody>
                    <a:bodyPr/>
                    <a:lstStyle/>
                    <a:p>
                      <a:r>
                        <a:rPr lang="id-ID" dirty="0" smtClean="0"/>
                        <a:t>Memperluas jejaring regional dan internasional secara mandiri</a:t>
                      </a:r>
                      <a:endParaRPr lang="id-ID" dirty="0"/>
                    </a:p>
                  </a:txBody>
                  <a:tcPr marL="121920" marR="121920"/>
                </a:tc>
              </a:tr>
            </a:tbl>
          </a:graphicData>
        </a:graphic>
      </p:graphicFrame>
    </p:spTree>
    <p:extLst>
      <p:ext uri="{BB962C8B-B14F-4D97-AF65-F5344CB8AC3E}">
        <p14:creationId xmlns="" xmlns:p14="http://schemas.microsoft.com/office/powerpoint/2010/main" val="668436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id-ID" sz="4400" b="1" dirty="0" smtClean="0"/>
              <a:t>PELUANG </a:t>
            </a:r>
            <a:r>
              <a:rPr lang="id-ID" sz="4400" b="1" dirty="0"/>
              <a:t>(OPPORTUNITY)</a:t>
            </a:r>
            <a:endParaRPr lang="id-ID" sz="4400"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3579209549"/>
              </p:ext>
            </p:extLst>
          </p:nvPr>
        </p:nvGraphicFramePr>
        <p:xfrm>
          <a:off x="121920" y="1539240"/>
          <a:ext cx="12085320" cy="4389120"/>
        </p:xfrm>
        <a:graphic>
          <a:graphicData uri="http://schemas.openxmlformats.org/drawingml/2006/table">
            <a:tbl>
              <a:tblPr firstRow="1" bandRow="1">
                <a:tableStyleId>{5C22544A-7EE6-4342-B048-85BDC9FD1C3A}</a:tableStyleId>
              </a:tblPr>
              <a:tblGrid>
                <a:gridCol w="6233160"/>
                <a:gridCol w="5852160"/>
              </a:tblGrid>
              <a:tr h="370840">
                <a:tc>
                  <a:txBody>
                    <a:bodyPr/>
                    <a:lstStyle/>
                    <a:p>
                      <a:pPr algn="ctr"/>
                      <a:r>
                        <a:rPr lang="id-ID" dirty="0" smtClean="0"/>
                        <a:t>PELUANG</a:t>
                      </a:r>
                      <a:r>
                        <a:rPr lang="id-ID" baseline="0" dirty="0" smtClean="0"/>
                        <a:t> </a:t>
                      </a:r>
                      <a:r>
                        <a:rPr lang="id-ID" dirty="0" smtClean="0"/>
                        <a:t>NON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 Kebutuhan dan distribusi SpJP di wilayah Indonesia belum merata</a:t>
                      </a:r>
                    </a:p>
                  </a:txBody>
                  <a:tcPr/>
                </a:tc>
                <a:tc>
                  <a:txBody>
                    <a:bodyPr/>
                    <a:lstStyle/>
                    <a:p>
                      <a:r>
                        <a:rPr lang="id-ID" dirty="0" smtClean="0"/>
                        <a:t>Menerima PPDS</a:t>
                      </a:r>
                      <a:r>
                        <a:rPr lang="id-ID" baseline="0" dirty="0" smtClean="0"/>
                        <a:t> yang berasal dari berbagai wilayah di Indonesia</a:t>
                      </a:r>
                      <a:endParaRPr lang="id-ID" dirty="0"/>
                    </a:p>
                  </a:txBody>
                  <a:tcPr/>
                </a:tc>
              </a:tr>
              <a:tr h="370840">
                <a:tc>
                  <a:txBody>
                    <a:bodyPr/>
                    <a:lstStyle/>
                    <a:p>
                      <a:r>
                        <a:rPr lang="id-ID" sz="2400" dirty="0" smtClean="0"/>
                        <a:t>(2) Tenaga pendidik menjadi anggota komite kurikulum kolegium PERKI</a:t>
                      </a:r>
                      <a:endParaRPr lang="id-ID" dirty="0"/>
                    </a:p>
                  </a:txBody>
                  <a:tcPr/>
                </a:tc>
                <a:tc>
                  <a:txBody>
                    <a:bodyPr/>
                    <a:lstStyle/>
                    <a:p>
                      <a:endParaRPr lang="id-ID" dirty="0"/>
                    </a:p>
                  </a:txBody>
                  <a:tcPr/>
                </a:tc>
              </a:tr>
              <a:tr h="370840">
                <a:tc>
                  <a:txBody>
                    <a:bodyPr/>
                    <a:lstStyle/>
                    <a:p>
                      <a:r>
                        <a:rPr lang="id-ID" sz="2400" dirty="0" smtClean="0"/>
                        <a:t>(3) Banyaknya forum ilmiah yang diselenggarakan oleh berbagai asosiasi dokter spesialis/sub</a:t>
                      </a:r>
                      <a:r>
                        <a:rPr lang="id-ID" sz="2400" baseline="0" dirty="0" smtClean="0"/>
                        <a:t> spesialis JP</a:t>
                      </a:r>
                      <a:r>
                        <a:rPr lang="id-ID" sz="2400" dirty="0" smtClean="0"/>
                        <a:t> sehingga memperluas kesempatan staf</a:t>
                      </a:r>
                      <a:r>
                        <a:rPr lang="id-ID" sz="2400" baseline="0" dirty="0" smtClean="0"/>
                        <a:t> pendidik dan</a:t>
                      </a:r>
                      <a:r>
                        <a:rPr lang="id-ID" sz="2400" dirty="0" smtClean="0"/>
                        <a:t> peserta didik untuk meningkatkan</a:t>
                      </a:r>
                      <a:r>
                        <a:rPr lang="id-ID" sz="2400" baseline="0" dirty="0" smtClean="0"/>
                        <a:t> pengetahuan dan kegiatan</a:t>
                      </a:r>
                      <a:r>
                        <a:rPr lang="id-ID" sz="2400" dirty="0" smtClean="0"/>
                        <a:t> penelitian</a:t>
                      </a:r>
                      <a:endParaRPr lang="id-ID" dirty="0"/>
                    </a:p>
                  </a:txBody>
                  <a:tcPr/>
                </a:tc>
                <a:tc>
                  <a:txBody>
                    <a:bodyPr/>
                    <a:lstStyle/>
                    <a:p>
                      <a:r>
                        <a:rPr lang="id-ID" dirty="0" smtClean="0"/>
                        <a:t>Mengirim</a:t>
                      </a:r>
                      <a:r>
                        <a:rPr lang="id-ID" baseline="0" dirty="0" smtClean="0"/>
                        <a:t> delegasi staf pendidik dan PPDS untuk mengikuti kegiatan ilmiah, termasuk untuk presentasi poster.</a:t>
                      </a:r>
                    </a:p>
                    <a:p>
                      <a:r>
                        <a:rPr lang="id-ID" baseline="0" dirty="0" smtClean="0"/>
                        <a:t>Memberi kesempatan staf muda menjadi pembicara dalam forum ilmiah nasional maupun internasional</a:t>
                      </a:r>
                      <a:endParaRPr lang="id-ID" dirty="0"/>
                    </a:p>
                  </a:txBody>
                  <a:tcPr/>
                </a:tc>
              </a:tr>
            </a:tbl>
          </a:graphicData>
        </a:graphic>
      </p:graphicFrame>
    </p:spTree>
    <p:extLst>
      <p:ext uri="{BB962C8B-B14F-4D97-AF65-F5344CB8AC3E}">
        <p14:creationId xmlns="" xmlns:p14="http://schemas.microsoft.com/office/powerpoint/2010/main" val="845095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 xmlns:p14="http://schemas.microsoft.com/office/powerpoint/2010/main" val="4279948130"/>
              </p:ext>
            </p:extLst>
          </p:nvPr>
        </p:nvGraphicFramePr>
        <p:xfrm>
          <a:off x="15240" y="1005840"/>
          <a:ext cx="12085320" cy="5577840"/>
        </p:xfrm>
        <a:graphic>
          <a:graphicData uri="http://schemas.openxmlformats.org/drawingml/2006/table">
            <a:tbl>
              <a:tblPr firstRow="1" bandRow="1">
                <a:tableStyleId>{5C22544A-7EE6-4342-B048-85BDC9FD1C3A}</a:tableStyleId>
              </a:tblPr>
              <a:tblGrid>
                <a:gridCol w="6050280"/>
                <a:gridCol w="6035040"/>
              </a:tblGrid>
              <a:tr h="370840">
                <a:tc>
                  <a:txBody>
                    <a:bodyPr/>
                    <a:lstStyle/>
                    <a:p>
                      <a:pPr algn="ctr"/>
                      <a:r>
                        <a:rPr lang="id-ID" dirty="0" smtClean="0"/>
                        <a:t>PELUANG NON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(4) Terselenggaranya</a:t>
                      </a:r>
                      <a:r>
                        <a:rPr lang="id-ID" sz="2400" baseline="0" dirty="0" smtClean="0"/>
                        <a:t> </a:t>
                      </a:r>
                      <a:r>
                        <a:rPr lang="id-ID" sz="2400" dirty="0" smtClean="0"/>
                        <a:t>kerja sama lintas institusi dalam dan luar negeri yang sudah terjalin dengan FK UGM (pendidik, peserta didik, tenaga kependidikan dan fasilitas)</a:t>
                      </a:r>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Mempromosikan kegiatan pendidikan, penelitian, pengabdian masyarakat, dan pelayanan kepada </a:t>
                      </a:r>
                      <a:r>
                        <a:rPr lang="id-ID" i="1" dirty="0" smtClean="0"/>
                        <a:t>stake holder</a:t>
                      </a:r>
                      <a:r>
                        <a:rPr lang="id-ID" dirty="0" smtClean="0"/>
                        <a:t> melalui website</a:t>
                      </a:r>
                      <a:r>
                        <a:rPr lang="id-ID" baseline="0" dirty="0" smtClean="0"/>
                        <a:t> atau </a:t>
                      </a:r>
                      <a:r>
                        <a:rPr lang="id-ID" dirty="0" smtClean="0"/>
                        <a:t>pertemuan ilmiah</a:t>
                      </a:r>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(5) Kesempatan publikasi hasil penelitian pada jurnal terakreditasi dari luar negeri</a:t>
                      </a:r>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Menjadikan jurnal internal yang sudah dimiliki (Acta Cardiologia Indonesiana/ACI) terakreditasi nasional dan internasional</a:t>
                      </a:r>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(6) Banyaknya jenis media yang dapat dipergunakan untuk pengabdian masyarakat.</a:t>
                      </a:r>
                    </a:p>
                  </a:txBody>
                  <a:tcPr/>
                </a:tc>
                <a:tc>
                  <a:txBody>
                    <a:bodyPr/>
                    <a:lstStyle/>
                    <a:p>
                      <a:r>
                        <a:rPr lang="id-ID" dirty="0" smtClean="0"/>
                        <a:t>Memanfaatkan berbagai</a:t>
                      </a:r>
                      <a:r>
                        <a:rPr lang="id-ID" baseline="0" dirty="0" smtClean="0"/>
                        <a:t> jenis media mempromosikan kegiatan dan capaian Departemen</a:t>
                      </a:r>
                      <a:endParaRPr lang="id-ID"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400" dirty="0" smtClean="0"/>
                        <a:t>(7) Adanya MEA memberikan kesempatan SpJP FK UGM untuk berkarir di negara yang termasuk dalam MEA.</a:t>
                      </a:r>
                    </a:p>
                  </a:txBody>
                  <a:tcPr/>
                </a:tc>
                <a:tc>
                  <a:txBody>
                    <a:bodyPr/>
                    <a:lstStyle/>
                    <a:p>
                      <a:r>
                        <a:rPr lang="id-ID" dirty="0" smtClean="0"/>
                        <a:t>Meningkatkan kualitas lulusan</a:t>
                      </a:r>
                      <a:r>
                        <a:rPr lang="id-ID" baseline="0" dirty="0" smtClean="0"/>
                        <a:t> dan</a:t>
                      </a:r>
                      <a:r>
                        <a:rPr lang="id-ID" dirty="0" smtClean="0"/>
                        <a:t> mengembangkan</a:t>
                      </a:r>
                      <a:r>
                        <a:rPr lang="id-ID" baseline="0" dirty="0" smtClean="0"/>
                        <a:t> jejaring di negara yang termasuk MEA.</a:t>
                      </a:r>
                      <a:endParaRPr lang="id-ID" dirty="0"/>
                    </a:p>
                  </a:txBody>
                  <a:tcPr/>
                </a:tc>
              </a:tr>
            </a:tbl>
          </a:graphicData>
        </a:graphic>
      </p:graphicFrame>
    </p:spTree>
    <p:extLst>
      <p:ext uri="{BB962C8B-B14F-4D97-AF65-F5344CB8AC3E}">
        <p14:creationId xmlns="" xmlns:p14="http://schemas.microsoft.com/office/powerpoint/2010/main" val="19209757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 xmlns:p14="http://schemas.microsoft.com/office/powerpoint/2010/main" val="2167987643"/>
              </p:ext>
            </p:extLst>
          </p:nvPr>
        </p:nvGraphicFramePr>
        <p:xfrm>
          <a:off x="15240" y="1005840"/>
          <a:ext cx="12085320" cy="4846320"/>
        </p:xfrm>
        <a:graphic>
          <a:graphicData uri="http://schemas.openxmlformats.org/drawingml/2006/table">
            <a:tbl>
              <a:tblPr firstRow="1" bandRow="1">
                <a:tableStyleId>{5C22544A-7EE6-4342-B048-85BDC9FD1C3A}</a:tableStyleId>
              </a:tblPr>
              <a:tblGrid>
                <a:gridCol w="6050280"/>
                <a:gridCol w="6035040"/>
              </a:tblGrid>
              <a:tr h="370840">
                <a:tc>
                  <a:txBody>
                    <a:bodyPr/>
                    <a:lstStyle/>
                    <a:p>
                      <a:pPr algn="ctr"/>
                      <a:r>
                        <a:rPr lang="id-ID" dirty="0" smtClean="0"/>
                        <a:t>PELUANG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(7) Kontribusi alumni untuk  perbaikan, penambahan, pengembangan sarana dan prasarana yang mendukung kegiatan akademik</a:t>
                      </a:r>
                      <a:endParaRPr lang="id-ID" sz="2400" dirty="0" smtClean="0"/>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Menjalin</a:t>
                      </a:r>
                      <a:r>
                        <a:rPr lang="id-ID" baseline="0" dirty="0" smtClean="0"/>
                        <a:t> hubungan kerjasama yang berkelanjutan dengan alumni yang tersebar di berbagai wilayah di Indonesia</a:t>
                      </a:r>
                      <a:endParaRPr lang="id-ID" dirty="0" smtClean="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(8) Banyak penawaran dana penelitian dengan institusi pendidikan maupun non pendidikan baik nasional maupun internasional</a:t>
                      </a:r>
                      <a:endParaRPr lang="id-ID" sz="2400" dirty="0" smtClean="0"/>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Mengembangkan</a:t>
                      </a:r>
                      <a:r>
                        <a:rPr lang="id-ID" baseline="0" dirty="0" smtClean="0"/>
                        <a:t> ide-ide penelitian dan menyusun proposal penelitian</a:t>
                      </a:r>
                      <a:endParaRPr lang="id-ID" dirty="0" smtClean="0"/>
                    </a:p>
                  </a:txBody>
                  <a:tcPr/>
                </a:tc>
              </a:tr>
              <a:tr h="370840">
                <a:tc>
                  <a:txBody>
                    <a:bodyPr/>
                    <a:lstStyle/>
                    <a:p>
                      <a:r>
                        <a:rPr lang="id-ID" dirty="0" smtClean="0"/>
                        <a:t>(9) Adanya sistem JKN oleh BPJS kesehatan dan RSUP Dr Sardjito sebagai pusat rujukan utama.</a:t>
                      </a:r>
                    </a:p>
                  </a:txBody>
                  <a:tcPr/>
                </a:tc>
                <a:tc>
                  <a:txBody>
                    <a:bodyPr/>
                    <a:lstStyle/>
                    <a:p>
                      <a:r>
                        <a:rPr lang="id-ID" dirty="0" smtClean="0"/>
                        <a:t>Berpartisipasi aktif dalam kegiatan yang melibatkan JKN bersama BPJS (contoh program nasional iSTEMI, registri nasional SKA, CVD prevention</a:t>
                      </a:r>
                      <a:endParaRPr lang="id-ID"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lang="id-ID" sz="2400" dirty="0" smtClean="0"/>
                    </a:p>
                  </a:txBody>
                  <a:tcPr/>
                </a:tc>
                <a:tc>
                  <a:txBody>
                    <a:bodyPr/>
                    <a:lstStyle/>
                    <a:p>
                      <a:endParaRPr lang="id-ID" dirty="0"/>
                    </a:p>
                  </a:txBody>
                  <a:tcPr/>
                </a:tc>
              </a:tr>
            </a:tbl>
          </a:graphicData>
        </a:graphic>
      </p:graphicFrame>
    </p:spTree>
    <p:extLst>
      <p:ext uri="{BB962C8B-B14F-4D97-AF65-F5344CB8AC3E}">
        <p14:creationId xmlns="" xmlns:p14="http://schemas.microsoft.com/office/powerpoint/2010/main" val="3622862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Struktur</a:t>
            </a:r>
            <a:r>
              <a:rPr lang="en-US" dirty="0" smtClean="0"/>
              <a:t> </a:t>
            </a:r>
            <a:r>
              <a:rPr lang="en-US" dirty="0" err="1" smtClean="0"/>
              <a:t>Dokumen</a:t>
            </a:r>
            <a:r>
              <a:rPr lang="en-US" dirty="0" smtClean="0"/>
              <a:t> </a:t>
            </a:r>
            <a:r>
              <a:rPr lang="en-US" dirty="0" err="1" smtClean="0"/>
              <a:t>Renstra</a:t>
            </a:r>
            <a:endParaRPr lang="en-US" dirty="0"/>
          </a:p>
        </p:txBody>
      </p:sp>
      <p:sp>
        <p:nvSpPr>
          <p:cNvPr id="3" name="Content Placeholder 2"/>
          <p:cNvSpPr>
            <a:spLocks noGrp="1"/>
          </p:cNvSpPr>
          <p:nvPr>
            <p:ph idx="1"/>
          </p:nvPr>
        </p:nvSpPr>
        <p:spPr>
          <a:solidFill>
            <a:schemeClr val="bg1"/>
          </a:solidFill>
        </p:spPr>
        <p:txBody>
          <a:bodyPr/>
          <a:lstStyle/>
          <a:p>
            <a:r>
              <a:rPr lang="en-US" b="1" dirty="0"/>
              <a:t>Bab 1. </a:t>
            </a:r>
            <a:r>
              <a:rPr lang="en-US" b="1" dirty="0" err="1"/>
              <a:t>Kebijakan</a:t>
            </a:r>
            <a:r>
              <a:rPr lang="en-US" b="1" dirty="0"/>
              <a:t> </a:t>
            </a:r>
            <a:r>
              <a:rPr lang="en-US" b="1" dirty="0" err="1"/>
              <a:t>Umum</a:t>
            </a:r>
            <a:endParaRPr lang="en-US" b="1" dirty="0"/>
          </a:p>
          <a:p>
            <a:r>
              <a:rPr lang="en-US" b="1" dirty="0"/>
              <a:t>Bab 2. </a:t>
            </a:r>
            <a:r>
              <a:rPr lang="en-US" b="1" dirty="0" err="1"/>
              <a:t>Analisis</a:t>
            </a:r>
            <a:r>
              <a:rPr lang="en-US" b="1" dirty="0"/>
              <a:t> </a:t>
            </a:r>
            <a:r>
              <a:rPr lang="en-US" b="1" dirty="0" err="1"/>
              <a:t>situasi</a:t>
            </a:r>
            <a:endParaRPr lang="en-US" b="1" dirty="0"/>
          </a:p>
          <a:p>
            <a:r>
              <a:rPr lang="en-US" b="1" dirty="0"/>
              <a:t>Bab 3. </a:t>
            </a:r>
            <a:r>
              <a:rPr lang="en-US" b="1" dirty="0" err="1"/>
              <a:t>Kebijakan</a:t>
            </a:r>
            <a:r>
              <a:rPr lang="en-US" b="1" dirty="0"/>
              <a:t> </a:t>
            </a:r>
            <a:r>
              <a:rPr lang="en-US" b="1" dirty="0" err="1"/>
              <a:t>strategis</a:t>
            </a:r>
            <a:endParaRPr lang="en-US" b="1" dirty="0"/>
          </a:p>
          <a:p>
            <a:r>
              <a:rPr lang="en-US" b="1" dirty="0"/>
              <a:t>Bab 4. </a:t>
            </a:r>
            <a:r>
              <a:rPr lang="en-US" b="1" dirty="0" err="1"/>
              <a:t>Sasaran</a:t>
            </a:r>
            <a:r>
              <a:rPr lang="en-US" b="1" dirty="0"/>
              <a:t>, Program </a:t>
            </a:r>
            <a:r>
              <a:rPr lang="en-US" b="1" dirty="0" err="1"/>
              <a:t>dan</a:t>
            </a:r>
            <a:r>
              <a:rPr lang="en-US" b="1" dirty="0"/>
              <a:t> </a:t>
            </a:r>
            <a:r>
              <a:rPr lang="en-US" b="1" dirty="0" err="1"/>
              <a:t>Indikator</a:t>
            </a:r>
            <a:endParaRPr lang="en-US" b="1" dirty="0"/>
          </a:p>
          <a:p>
            <a:pPr marL="0" indent="0">
              <a:buNone/>
            </a:pPr>
            <a:endParaRPr lang="en-US" dirty="0"/>
          </a:p>
        </p:txBody>
      </p:sp>
    </p:spTree>
    <p:extLst>
      <p:ext uri="{BB962C8B-B14F-4D97-AF65-F5344CB8AC3E}">
        <p14:creationId xmlns="" xmlns:p14="http://schemas.microsoft.com/office/powerpoint/2010/main" val="548746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
            <a:ext cx="10972800" cy="1143000"/>
          </a:xfrm>
        </p:spPr>
        <p:txBody>
          <a:bodyPr/>
          <a:lstStyle/>
          <a:p>
            <a:r>
              <a:rPr lang="id-ID" sz="4000" b="1" dirty="0" smtClean="0"/>
              <a:t>ANCAMAN (THREAT)</a:t>
            </a:r>
            <a:endParaRPr lang="id-ID" sz="4000"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406607582"/>
              </p:ext>
            </p:extLst>
          </p:nvPr>
        </p:nvGraphicFramePr>
        <p:xfrm>
          <a:off x="60960" y="1005840"/>
          <a:ext cx="12085320" cy="5486400"/>
        </p:xfrm>
        <a:graphic>
          <a:graphicData uri="http://schemas.openxmlformats.org/drawingml/2006/table">
            <a:tbl>
              <a:tblPr firstRow="1" bandRow="1">
                <a:tableStyleId>{5C22544A-7EE6-4342-B048-85BDC9FD1C3A}</a:tableStyleId>
              </a:tblPr>
              <a:tblGrid>
                <a:gridCol w="6187440"/>
                <a:gridCol w="5897880"/>
              </a:tblGrid>
              <a:tr h="370840">
                <a:tc>
                  <a:txBody>
                    <a:bodyPr/>
                    <a:lstStyle/>
                    <a:p>
                      <a:pPr algn="ctr"/>
                      <a:r>
                        <a:rPr lang="id-ID" dirty="0" smtClean="0"/>
                        <a:t>ANCAMAN</a:t>
                      </a:r>
                      <a:r>
                        <a:rPr lang="id-ID" baseline="0" dirty="0" smtClean="0"/>
                        <a:t> </a:t>
                      </a:r>
                      <a:r>
                        <a:rPr lang="id-ID" dirty="0" smtClean="0"/>
                        <a:t>NON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(1) Perubahan Sistem ketenagakerjaan global, mengakibatkan terbukanya kompetisi tenaga kerja kesehatan secara global</a:t>
                      </a:r>
                      <a:endParaRPr lang="id-ID" sz="2400" dirty="0" smtClean="0"/>
                    </a:p>
                  </a:txBody>
                  <a:tcPr/>
                </a:tc>
                <a:tc>
                  <a:txBody>
                    <a:bodyPr/>
                    <a:lstStyle/>
                    <a:p>
                      <a:r>
                        <a:rPr lang="id-ID" dirty="0" smtClean="0"/>
                        <a:t>Mempersiapkan staf pendidik</a:t>
                      </a:r>
                      <a:r>
                        <a:rPr lang="id-ID" baseline="0" dirty="0" smtClean="0"/>
                        <a:t> dan peserta didik untuk bersaing di tingkat global</a:t>
                      </a:r>
                      <a:endParaRPr lang="id-ID" dirty="0"/>
                    </a:p>
                  </a:txBody>
                  <a:tcPr/>
                </a:tc>
              </a:tr>
              <a:tr h="370840">
                <a:tc>
                  <a:txBody>
                    <a:bodyPr/>
                    <a:lstStyle/>
                    <a:p>
                      <a:r>
                        <a:rPr lang="id-ID" dirty="0" smtClean="0"/>
                        <a:t>(2) Persaingan</a:t>
                      </a:r>
                      <a:r>
                        <a:rPr lang="id-ID" baseline="0" dirty="0" smtClean="0"/>
                        <a:t> regional maupun global, terutama dengan</a:t>
                      </a:r>
                      <a:r>
                        <a:rPr lang="id-ID" dirty="0" smtClean="0"/>
                        <a:t> t</a:t>
                      </a:r>
                      <a:r>
                        <a:rPr lang="en-US" dirty="0" err="1" smtClean="0"/>
                        <a:t>erbukanya</a:t>
                      </a:r>
                      <a:r>
                        <a:rPr lang="en-US" dirty="0" smtClean="0"/>
                        <a:t> MEA </a:t>
                      </a:r>
                      <a:r>
                        <a:rPr lang="id-ID" dirty="0" smtClean="0"/>
                        <a:t>yang </a:t>
                      </a:r>
                      <a:r>
                        <a:rPr lang="en-US" dirty="0" err="1" smtClean="0"/>
                        <a:t>berpengaruh</a:t>
                      </a:r>
                      <a:r>
                        <a:rPr lang="en-US" dirty="0" smtClean="0"/>
                        <a:t> </a:t>
                      </a:r>
                      <a:r>
                        <a:rPr lang="en-US" dirty="0" err="1" smtClean="0"/>
                        <a:t>terhadap</a:t>
                      </a:r>
                      <a:r>
                        <a:rPr lang="en-US" dirty="0" smtClean="0"/>
                        <a:t> </a:t>
                      </a:r>
                      <a:r>
                        <a:rPr lang="en-US" dirty="0" err="1" smtClean="0"/>
                        <a:t>dunia</a:t>
                      </a:r>
                      <a:r>
                        <a:rPr lang="en-US" dirty="0" smtClean="0"/>
                        <a:t> </a:t>
                      </a:r>
                      <a:r>
                        <a:rPr lang="en-US" dirty="0" err="1" smtClean="0"/>
                        <a:t>pendidikan</a:t>
                      </a:r>
                      <a:r>
                        <a:rPr lang="en-US" dirty="0" smtClean="0"/>
                        <a:t> di Indonesia </a:t>
                      </a:r>
                      <a:r>
                        <a:rPr lang="en-US" dirty="0" err="1" smtClean="0"/>
                        <a:t>baik</a:t>
                      </a:r>
                      <a:r>
                        <a:rPr lang="en-US" dirty="0" smtClean="0"/>
                        <a:t> </a:t>
                      </a:r>
                      <a:r>
                        <a:rPr lang="en-US" dirty="0" err="1" smtClean="0"/>
                        <a:t>untuk</a:t>
                      </a:r>
                      <a:r>
                        <a:rPr lang="en-US" dirty="0" smtClean="0"/>
                        <a:t> </a:t>
                      </a:r>
                      <a:r>
                        <a:rPr lang="en-US" dirty="0" err="1" smtClean="0"/>
                        <a:t>perguruan</a:t>
                      </a:r>
                      <a:r>
                        <a:rPr lang="en-US" dirty="0" smtClean="0"/>
                        <a:t> </a:t>
                      </a:r>
                      <a:r>
                        <a:rPr lang="en-US" dirty="0" err="1" smtClean="0"/>
                        <a:t>tinggi</a:t>
                      </a:r>
                      <a:r>
                        <a:rPr lang="en-US" dirty="0" smtClean="0"/>
                        <a:t> </a:t>
                      </a:r>
                      <a:r>
                        <a:rPr lang="en-US" dirty="0" err="1" smtClean="0"/>
                        <a:t>maupun</a:t>
                      </a:r>
                      <a:r>
                        <a:rPr lang="en-US" dirty="0" smtClean="0"/>
                        <a:t> </a:t>
                      </a:r>
                      <a:r>
                        <a:rPr lang="en-US" dirty="0" err="1" smtClean="0"/>
                        <a:t>tenaga</a:t>
                      </a:r>
                      <a:r>
                        <a:rPr lang="en-US" dirty="0" smtClean="0"/>
                        <a:t> </a:t>
                      </a:r>
                      <a:r>
                        <a:rPr lang="en-US" dirty="0" err="1" smtClean="0"/>
                        <a:t>kerja</a:t>
                      </a:r>
                      <a:r>
                        <a:rPr lang="en-US" dirty="0" smtClean="0"/>
                        <a:t>. </a:t>
                      </a:r>
                      <a:endParaRPr lang="id-ID" dirty="0"/>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Meningkatkan kualitas dan kapasitas staf pendidik, tendik, serta peserta didik sehingga mampu menghadapi persaingan tersebut</a:t>
                      </a:r>
                    </a:p>
                  </a:txBody>
                  <a:tcPr/>
                </a:tc>
              </a:tr>
              <a:tr h="370840">
                <a:tc>
                  <a:txBody>
                    <a:bodyPr/>
                    <a:lstStyle/>
                    <a:p>
                      <a:r>
                        <a:rPr lang="id-ID" dirty="0" smtClean="0"/>
                        <a:t>(3) Adanya cabang ilmu dari ilmu penyakit jantung dan pembuluh darah yang dikembangkan juga oleh program studi lain (adanya kompetensi tumpang tindih yang dimungkinkan)</a:t>
                      </a:r>
                      <a:endParaRPr lang="id-ID" dirty="0"/>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Kolaborasi dengan disiplin ilmu lain yang bersinggungan secara lintas Prodi, Departemen, Fakultas, bahkan Universitas baik dalam maupun luar negeri.</a:t>
                      </a:r>
                    </a:p>
                  </a:txBody>
                  <a:tcPr/>
                </a:tc>
              </a:tr>
            </a:tbl>
          </a:graphicData>
        </a:graphic>
      </p:graphicFrame>
    </p:spTree>
    <p:extLst>
      <p:ext uri="{BB962C8B-B14F-4D97-AF65-F5344CB8AC3E}">
        <p14:creationId xmlns="" xmlns:p14="http://schemas.microsoft.com/office/powerpoint/2010/main" val="42819802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id-ID" sz="4400" b="1" dirty="0" smtClean="0"/>
              <a:t>ANCAMAN (THREAT)</a:t>
            </a:r>
            <a:endParaRPr lang="id-ID" sz="4400"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364045833"/>
              </p:ext>
            </p:extLst>
          </p:nvPr>
        </p:nvGraphicFramePr>
        <p:xfrm>
          <a:off x="121920" y="1539240"/>
          <a:ext cx="12085320" cy="2926080"/>
        </p:xfrm>
        <a:graphic>
          <a:graphicData uri="http://schemas.openxmlformats.org/drawingml/2006/table">
            <a:tbl>
              <a:tblPr firstRow="1" bandRow="1">
                <a:tableStyleId>{5C22544A-7EE6-4342-B048-85BDC9FD1C3A}</a:tableStyleId>
              </a:tblPr>
              <a:tblGrid>
                <a:gridCol w="5821680"/>
                <a:gridCol w="6263640"/>
              </a:tblGrid>
              <a:tr h="370840">
                <a:tc>
                  <a:txBody>
                    <a:bodyPr/>
                    <a:lstStyle/>
                    <a:p>
                      <a:pPr algn="ctr"/>
                      <a:r>
                        <a:rPr lang="id-ID" dirty="0" smtClean="0"/>
                        <a:t>ANCAMAN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(4) Belum ada investor yang tertarik untuk berinvestasi di bidang kardiovaskular (pendidikan , penelitian, pengabdian masyarakat, dan pelayanan)</a:t>
                      </a:r>
                    </a:p>
                  </a:txBody>
                  <a:tcPr/>
                </a:tc>
                <a:tc>
                  <a:txBody>
                    <a:bodyPr/>
                    <a:lstStyle/>
                    <a:p>
                      <a:pPr>
                        <a:buFontTx/>
                        <a:buNone/>
                      </a:pPr>
                      <a:r>
                        <a:rPr lang="id-ID" dirty="0" smtClean="0"/>
                        <a:t>Mempromosikan keunggulan departemen melalui media formal dan non </a:t>
                      </a:r>
                      <a:r>
                        <a:rPr lang="id-ID" dirty="0" smtClean="0"/>
                        <a:t>formal,</a:t>
                      </a:r>
                      <a:r>
                        <a:rPr lang="id-ID" baseline="0" dirty="0" smtClean="0"/>
                        <a:t> mendukung para staf pendidik mencari kolaborator (nasional dan internasional)</a:t>
                      </a:r>
                      <a:endParaRPr lang="id-ID" dirty="0" smtClean="0"/>
                    </a:p>
                  </a:txBody>
                  <a:tcPr/>
                </a:tc>
              </a:tr>
              <a:tr h="370840">
                <a:tc>
                  <a:txBody>
                    <a:bodyPr/>
                    <a:lstStyle/>
                    <a:p>
                      <a:endParaRPr lang="id-ID" dirty="0"/>
                    </a:p>
                  </a:txBody>
                  <a:tcPr/>
                </a:tc>
                <a:tc>
                  <a:txBody>
                    <a:bodyPr/>
                    <a:lstStyle/>
                    <a:p>
                      <a:endParaRPr lang="id-ID"/>
                    </a:p>
                  </a:txBody>
                  <a:tcPr/>
                </a:tc>
              </a:tr>
              <a:tr h="370840">
                <a:tc>
                  <a:txBody>
                    <a:bodyPr/>
                    <a:lstStyle/>
                    <a:p>
                      <a:endParaRPr lang="id-ID" dirty="0"/>
                    </a:p>
                  </a:txBody>
                  <a:tcPr/>
                </a:tc>
                <a:tc>
                  <a:txBody>
                    <a:bodyPr/>
                    <a:lstStyle/>
                    <a:p>
                      <a:endParaRPr lang="id-ID" dirty="0"/>
                    </a:p>
                  </a:txBody>
                  <a:tcPr/>
                </a:tc>
              </a:tr>
            </a:tbl>
          </a:graphicData>
        </a:graphic>
      </p:graphicFrame>
    </p:spTree>
    <p:extLst>
      <p:ext uri="{BB962C8B-B14F-4D97-AF65-F5344CB8AC3E}">
        <p14:creationId xmlns="" xmlns:p14="http://schemas.microsoft.com/office/powerpoint/2010/main" val="1421887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sz="3600" dirty="0" smtClean="0"/>
              <a:t>Tujuan strategik Universitas Gadjah Mada (2017-2022) :</a:t>
            </a:r>
          </a:p>
          <a:p>
            <a:pPr marL="742950" indent="-742950">
              <a:buFont typeface="+mj-lt"/>
              <a:buAutoNum type="arabicPeriod"/>
            </a:pPr>
            <a:r>
              <a:rPr lang="id-ID" sz="3600" dirty="0" smtClean="0"/>
              <a:t>Bidang pendidikan</a:t>
            </a:r>
          </a:p>
          <a:p>
            <a:pPr marL="742950" indent="-742950">
              <a:buFont typeface="+mj-lt"/>
              <a:buAutoNum type="arabicPeriod"/>
            </a:pPr>
            <a:r>
              <a:rPr lang="id-ID" sz="3600" dirty="0" smtClean="0"/>
              <a:t>Bidang penelitian</a:t>
            </a:r>
          </a:p>
          <a:p>
            <a:pPr marL="742950" indent="-742950">
              <a:buFont typeface="+mj-lt"/>
              <a:buAutoNum type="arabicPeriod"/>
            </a:pPr>
            <a:r>
              <a:rPr lang="id-ID" sz="3600" dirty="0" smtClean="0"/>
              <a:t>Bidang pengabdian masyarakat</a:t>
            </a:r>
          </a:p>
          <a:p>
            <a:pPr marL="742950" indent="-742950">
              <a:buFont typeface="+mj-lt"/>
              <a:buAutoNum type="arabicPeriod"/>
            </a:pPr>
            <a:r>
              <a:rPr lang="id-ID" sz="3600" dirty="0" smtClean="0"/>
              <a:t>Bidang pendukung : SDM, infrastruktur fisik &amp;lingkungan, organisasi &amp; tatakelola, keuangan, sistem informasi, dan kerjasama</a:t>
            </a:r>
          </a:p>
          <a:p>
            <a:endParaRPr lang="id-ID" sz="3600" dirty="0" smtClean="0"/>
          </a:p>
          <a:p>
            <a:pPr marL="0" indent="0">
              <a:buNone/>
            </a:pPr>
            <a:endParaRPr lang="id-ID" sz="3600" dirty="0"/>
          </a:p>
        </p:txBody>
      </p:sp>
      <p:sp>
        <p:nvSpPr>
          <p:cNvPr id="4" name="Title 1"/>
          <p:cNvSpPr txBox="1">
            <a:spLocks/>
          </p:cNvSpPr>
          <p:nvPr/>
        </p:nvSpPr>
        <p:spPr bwMode="auto">
          <a:xfrm>
            <a:off x="0" y="54592"/>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5800" kern="1200">
                <a:solidFill>
                  <a:schemeClr val="tx1"/>
                </a:solidFill>
                <a:latin typeface="+mj-lt"/>
                <a:ea typeface="+mj-ea"/>
                <a:cs typeface="+mj-cs"/>
              </a:defRPr>
            </a:lvl1pPr>
            <a:lvl2pPr algn="ctr" rtl="0" eaLnBrk="0" fontAlgn="base" hangingPunct="0">
              <a:spcBef>
                <a:spcPct val="0"/>
              </a:spcBef>
              <a:spcAft>
                <a:spcPct val="0"/>
              </a:spcAft>
              <a:defRPr sz="5800">
                <a:solidFill>
                  <a:schemeClr val="tx1"/>
                </a:solidFill>
                <a:latin typeface="Calibri" pitchFamily="34" charset="0"/>
              </a:defRPr>
            </a:lvl2pPr>
            <a:lvl3pPr algn="ctr" rtl="0" eaLnBrk="0" fontAlgn="base" hangingPunct="0">
              <a:spcBef>
                <a:spcPct val="0"/>
              </a:spcBef>
              <a:spcAft>
                <a:spcPct val="0"/>
              </a:spcAft>
              <a:defRPr sz="5800">
                <a:solidFill>
                  <a:schemeClr val="tx1"/>
                </a:solidFill>
                <a:latin typeface="Calibri" pitchFamily="34" charset="0"/>
              </a:defRPr>
            </a:lvl3pPr>
            <a:lvl4pPr algn="ctr" rtl="0" eaLnBrk="0" fontAlgn="base" hangingPunct="0">
              <a:spcBef>
                <a:spcPct val="0"/>
              </a:spcBef>
              <a:spcAft>
                <a:spcPct val="0"/>
              </a:spcAft>
              <a:defRPr sz="5800">
                <a:solidFill>
                  <a:schemeClr val="tx1"/>
                </a:solidFill>
                <a:latin typeface="Calibri" pitchFamily="34" charset="0"/>
              </a:defRPr>
            </a:lvl4pPr>
            <a:lvl5pPr algn="ctr" rtl="0" eaLnBrk="0" fontAlgn="base" hangingPunct="0">
              <a:spcBef>
                <a:spcPct val="0"/>
              </a:spcBef>
              <a:spcAft>
                <a:spcPct val="0"/>
              </a:spcAft>
              <a:defRPr sz="5800">
                <a:solidFill>
                  <a:schemeClr val="tx1"/>
                </a:solidFill>
                <a:latin typeface="Calibri" pitchFamily="34" charset="0"/>
              </a:defRPr>
            </a:lvl5pPr>
            <a:lvl6pPr marL="609585" algn="ctr" rtl="0" fontAlgn="base">
              <a:spcBef>
                <a:spcPct val="0"/>
              </a:spcBef>
              <a:spcAft>
                <a:spcPct val="0"/>
              </a:spcAft>
              <a:defRPr sz="5867">
                <a:solidFill>
                  <a:schemeClr val="tx1"/>
                </a:solidFill>
                <a:latin typeface="Calibri" pitchFamily="34" charset="0"/>
              </a:defRPr>
            </a:lvl6pPr>
            <a:lvl7pPr marL="1219170" algn="ctr" rtl="0" fontAlgn="base">
              <a:spcBef>
                <a:spcPct val="0"/>
              </a:spcBef>
              <a:spcAft>
                <a:spcPct val="0"/>
              </a:spcAft>
              <a:defRPr sz="5867">
                <a:solidFill>
                  <a:schemeClr val="tx1"/>
                </a:solidFill>
                <a:latin typeface="Calibri" pitchFamily="34" charset="0"/>
              </a:defRPr>
            </a:lvl7pPr>
            <a:lvl8pPr marL="1828754" algn="ctr" rtl="0" fontAlgn="base">
              <a:spcBef>
                <a:spcPct val="0"/>
              </a:spcBef>
              <a:spcAft>
                <a:spcPct val="0"/>
              </a:spcAft>
              <a:defRPr sz="5867">
                <a:solidFill>
                  <a:schemeClr val="tx1"/>
                </a:solidFill>
                <a:latin typeface="Calibri" pitchFamily="34" charset="0"/>
              </a:defRPr>
            </a:lvl8pPr>
            <a:lvl9pPr marL="2438339" algn="ctr" rtl="0" fontAlgn="base">
              <a:spcBef>
                <a:spcPct val="0"/>
              </a:spcBef>
              <a:spcAft>
                <a:spcPct val="0"/>
              </a:spcAft>
              <a:defRPr sz="5867">
                <a:solidFill>
                  <a:schemeClr val="tx1"/>
                </a:solidFill>
                <a:latin typeface="Calibri" pitchFamily="34" charset="0"/>
              </a:defRPr>
            </a:lvl9pPr>
          </a:lstStyle>
          <a:p>
            <a:r>
              <a:rPr lang="id-ID" sz="3200" b="1" dirty="0" smtClean="0"/>
              <a:t>BAB </a:t>
            </a:r>
            <a:r>
              <a:rPr lang="id-ID" sz="3200" b="1" dirty="0" smtClean="0"/>
              <a:t>4.  </a:t>
            </a:r>
            <a:r>
              <a:rPr lang="id-ID" sz="3200" b="1" dirty="0" smtClean="0"/>
              <a:t>SASARAN, PROGRAM, &amp; INDIKATOR</a:t>
            </a:r>
            <a:endParaRPr lang="id-ID" sz="3200" b="1" dirty="0"/>
          </a:p>
        </p:txBody>
      </p:sp>
    </p:spTree>
    <p:extLst>
      <p:ext uri="{BB962C8B-B14F-4D97-AF65-F5344CB8AC3E}">
        <p14:creationId xmlns="" xmlns:p14="http://schemas.microsoft.com/office/powerpoint/2010/main" val="31711767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PENDIDIKAN</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1828017436"/>
              </p:ext>
            </p:extLst>
          </p:nvPr>
        </p:nvGraphicFramePr>
        <p:xfrm>
          <a:off x="0" y="960120"/>
          <a:ext cx="12176760" cy="5577840"/>
        </p:xfrm>
        <a:graphic>
          <a:graphicData uri="http://schemas.openxmlformats.org/drawingml/2006/table">
            <a:tbl>
              <a:tblPr firstRow="1" bandRow="1">
                <a:tableStyleId>{5C22544A-7EE6-4342-B048-85BDC9FD1C3A}</a:tableStyleId>
              </a:tblPr>
              <a:tblGrid>
                <a:gridCol w="5865728"/>
                <a:gridCol w="6311032"/>
              </a:tblGrid>
              <a:tr h="370840">
                <a:tc>
                  <a:txBody>
                    <a:bodyPr/>
                    <a:lstStyle/>
                    <a:p>
                      <a:pPr algn="ctr"/>
                      <a:r>
                        <a:rPr lang="id-ID" dirty="0" smtClean="0"/>
                        <a:t>SASARAN</a:t>
                      </a:r>
                      <a:endParaRPr lang="id-ID" dirty="0"/>
                    </a:p>
                  </a:txBody>
                  <a:tcPr/>
                </a:tc>
                <a:tc>
                  <a:txBody>
                    <a:bodyPr/>
                    <a:lstStyle/>
                    <a:p>
                      <a:pPr algn="ctr"/>
                      <a:r>
                        <a:rPr lang="id-ID" dirty="0" smtClean="0"/>
                        <a:t>PROGRAM</a:t>
                      </a:r>
                      <a:endParaRPr lang="id-ID"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400" b="0" i="0" u="none" strike="noStrike" kern="1200" baseline="0" dirty="0" smtClean="0">
                          <a:solidFill>
                            <a:schemeClr val="dk1"/>
                          </a:solidFill>
                          <a:latin typeface="Arial Narrow" pitchFamily="34" charset="0"/>
                          <a:ea typeface="+mn-ea"/>
                          <a:cs typeface="+mn-cs"/>
                        </a:rPr>
                        <a:t>Menghasilkan lulusan SpJP berkompetensi global yang memiliki kemampuan akademik &amp; profesionalisme tinggi serta ketepatan waktu dalam kelulusan</a:t>
                      </a:r>
                      <a:endParaRPr lang="id-ID" dirty="0" smtClean="0">
                        <a:latin typeface="Arial Narrow" pitchFamily="34" charset="0"/>
                      </a:endParaRPr>
                    </a:p>
                  </a:txBody>
                  <a:tcPr/>
                </a:tc>
                <a:tc>
                  <a:txBody>
                    <a:bodyPr/>
                    <a:lstStyle/>
                    <a:p>
                      <a:pPr marL="457200" indent="-457200">
                        <a:buFont typeface="+mj-lt"/>
                        <a:buAutoNum type="arabicPeriod"/>
                      </a:pPr>
                      <a:r>
                        <a:rPr lang="id-ID" dirty="0" smtClean="0">
                          <a:latin typeface="Arial Narrow" pitchFamily="34" charset="0"/>
                        </a:rPr>
                        <a:t>Penyempurnaan/pengembangan kurikulum pendidikan.</a:t>
                      </a:r>
                    </a:p>
                    <a:p>
                      <a:pPr marL="457200" indent="-457200">
                        <a:buFont typeface="+mj-lt"/>
                        <a:buAutoNum type="arabicPeriod"/>
                      </a:pPr>
                      <a:r>
                        <a:rPr lang="id-ID" dirty="0" smtClean="0">
                          <a:latin typeface="Arial Narrow" pitchFamily="34" charset="0"/>
                        </a:rPr>
                        <a:t>Perencanaan jumlah peserta didik baru</a:t>
                      </a:r>
                      <a:r>
                        <a:rPr lang="id-ID" baseline="0" dirty="0" smtClean="0">
                          <a:latin typeface="Arial Narrow" pitchFamily="34" charset="0"/>
                        </a:rPr>
                        <a:t> dan</a:t>
                      </a:r>
                      <a:r>
                        <a:rPr lang="id-ID" dirty="0" smtClean="0">
                          <a:latin typeface="Arial Narrow" pitchFamily="34" charset="0"/>
                        </a:rPr>
                        <a:t> pemetaan waktu kelulusan</a:t>
                      </a:r>
                    </a:p>
                  </a:txBody>
                  <a:tcPr/>
                </a:tc>
              </a:tr>
              <a:tr h="0">
                <a:tc>
                  <a:txBody>
                    <a:bodyPr/>
                    <a:lstStyle/>
                    <a:p>
                      <a:r>
                        <a:rPr lang="id-ID" dirty="0" smtClean="0">
                          <a:latin typeface="Arial Narrow" pitchFamily="34" charset="0"/>
                        </a:rPr>
                        <a:t>Mengembangkan program unggulan departemen</a:t>
                      </a:r>
                      <a:endParaRPr lang="id-ID" dirty="0">
                        <a:latin typeface="Arial Narrow" pitchFamily="34" charset="0"/>
                      </a:endParaRPr>
                    </a:p>
                  </a:txBody>
                  <a:tcPr/>
                </a:tc>
                <a:tc>
                  <a:txBody>
                    <a:bodyPr/>
                    <a:lstStyle/>
                    <a:p>
                      <a:r>
                        <a:rPr lang="id-ID" dirty="0" smtClean="0">
                          <a:latin typeface="Arial Narrow" pitchFamily="34" charset="0"/>
                        </a:rPr>
                        <a:t>Menyusun strategi pengembangan program unggulan</a:t>
                      </a:r>
                      <a:r>
                        <a:rPr lang="id-ID" baseline="0" dirty="0" smtClean="0">
                          <a:latin typeface="Arial Narrow" pitchFamily="34" charset="0"/>
                        </a:rPr>
                        <a:t> Hipertensi Pulmonal</a:t>
                      </a:r>
                      <a:r>
                        <a:rPr lang="id-ID" dirty="0" smtClean="0">
                          <a:latin typeface="Arial Narrow" pitchFamily="34" charset="0"/>
                        </a:rPr>
                        <a:t> </a:t>
                      </a:r>
                      <a:endParaRPr lang="id-ID" dirty="0">
                        <a:latin typeface="Arial Narrow" pitchFamily="34" charset="0"/>
                      </a:endParaRPr>
                    </a:p>
                  </a:txBody>
                  <a:tcPr/>
                </a:tc>
              </a:tr>
              <a:tr h="370840">
                <a:tc gridSpan="2">
                  <a:txBody>
                    <a:bodyPr/>
                    <a:lstStyle/>
                    <a:p>
                      <a:pPr algn="ctr"/>
                      <a:r>
                        <a:rPr lang="id-ID" b="1" dirty="0" smtClean="0">
                          <a:solidFill>
                            <a:schemeClr val="bg1"/>
                          </a:solidFill>
                          <a:latin typeface="Arial Narrow" pitchFamily="34" charset="0"/>
                        </a:rPr>
                        <a:t>INDIKATOR</a:t>
                      </a:r>
                      <a:endParaRPr lang="id-ID" b="1" dirty="0">
                        <a:solidFill>
                          <a:schemeClr val="bg1"/>
                        </a:solidFill>
                        <a:latin typeface="Arial Narrow" pitchFamily="34" charset="0"/>
                      </a:endParaRPr>
                    </a:p>
                  </a:txBody>
                  <a:tcPr>
                    <a:solidFill>
                      <a:schemeClr val="tx2">
                        <a:lumMod val="60000"/>
                        <a:lumOff val="40000"/>
                      </a:schemeClr>
                    </a:solidFill>
                  </a:tcPr>
                </a:tc>
                <a:tc hMerge="1">
                  <a:txBody>
                    <a:bodyPr/>
                    <a:lstStyle/>
                    <a:p>
                      <a:endParaRPr lang="id-ID" dirty="0" smtClean="0">
                        <a:latin typeface="Arial Narrow" pitchFamily="34" charset="0"/>
                      </a:endParaRPr>
                    </a:p>
                  </a:txBody>
                  <a:tcPr/>
                </a:tc>
              </a:tr>
              <a:tr h="370840">
                <a:tc gridSpan="2">
                  <a:txBody>
                    <a:bodyPr/>
                    <a:lstStyle/>
                    <a:p>
                      <a:r>
                        <a:rPr lang="id-ID" sz="2400" b="0" i="0" u="none" strike="noStrike" kern="1200" baseline="0" dirty="0" smtClean="0">
                          <a:solidFill>
                            <a:schemeClr val="dk1"/>
                          </a:solidFill>
                          <a:latin typeface="Arial Narrow" pitchFamily="34" charset="0"/>
                          <a:ea typeface="+mn-ea"/>
                          <a:cs typeface="+mn-cs"/>
                        </a:rPr>
                        <a:t>1. Kurikulum (modul &amp; buku rancangan pengajaran) sesuai standar kompetensi kolegium PERKI	</a:t>
                      </a:r>
                    </a:p>
                  </a:txBody>
                  <a:tcPr/>
                </a:tc>
                <a:tc hMerge="1">
                  <a:txBody>
                    <a:bodyPr/>
                    <a:lstStyle/>
                    <a:p>
                      <a:endParaRPr lang="id-ID" dirty="0" smtClean="0"/>
                    </a:p>
                  </a:txBody>
                  <a:tcPr/>
                </a:tc>
              </a:tr>
              <a:tr h="370840">
                <a:tc gridSpan="2">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400" b="0" i="0" u="none" strike="noStrike" kern="1200" baseline="0" dirty="0" smtClean="0">
                          <a:solidFill>
                            <a:schemeClr val="dk1"/>
                          </a:solidFill>
                          <a:latin typeface="Arial Narrow" pitchFamily="34" charset="0"/>
                          <a:ea typeface="+mn-ea"/>
                          <a:cs typeface="+mn-cs"/>
                        </a:rPr>
                        <a:t>2. Target kelulusan tepat waktu 50% dari tiap angkatan </a:t>
                      </a:r>
                    </a:p>
                  </a:txBody>
                  <a:tcPr/>
                </a:tc>
                <a:tc hMerge="1">
                  <a:txBody>
                    <a:bodyPr/>
                    <a:lstStyle/>
                    <a:p>
                      <a:endParaRPr lang="id-ID" dirty="0" smtClean="0"/>
                    </a:p>
                  </a:txBody>
                  <a:tcPr/>
                </a:tc>
              </a:tr>
              <a:tr h="370840">
                <a:tc gridSpan="2">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400" b="0" i="0" u="none" strike="noStrike" kern="1200" baseline="0" dirty="0" smtClean="0">
                          <a:solidFill>
                            <a:schemeClr val="dk1"/>
                          </a:solidFill>
                          <a:latin typeface="Arial Narrow" pitchFamily="34" charset="0"/>
                          <a:ea typeface="+mn-ea"/>
                          <a:cs typeface="+mn-cs"/>
                        </a:rPr>
                        <a:t>3. Target kelulusan ujian nasional pertama 90% (</a:t>
                      </a:r>
                      <a:r>
                        <a:rPr lang="id-ID" sz="2400" b="0" i="1" u="none" strike="noStrike" kern="1200" baseline="0" dirty="0" smtClean="0">
                          <a:solidFill>
                            <a:schemeClr val="dk1"/>
                          </a:solidFill>
                          <a:latin typeface="Arial Narrow" pitchFamily="34" charset="0"/>
                          <a:ea typeface="+mn-ea"/>
                          <a:cs typeface="+mn-cs"/>
                        </a:rPr>
                        <a:t>first taker</a:t>
                      </a:r>
                      <a:r>
                        <a:rPr lang="id-ID" sz="2400" b="0" i="0" u="none" strike="noStrike" kern="1200" baseline="0" dirty="0" smtClean="0">
                          <a:solidFill>
                            <a:schemeClr val="dk1"/>
                          </a:solidFill>
                          <a:latin typeface="Arial Narrow" pitchFamily="34" charset="0"/>
                          <a:ea typeface="+mn-ea"/>
                          <a:cs typeface="+mn-cs"/>
                        </a:rPr>
                        <a:t>) </a:t>
                      </a:r>
                    </a:p>
                  </a:txBody>
                  <a:tcPr/>
                </a:tc>
                <a:tc hMerge="1">
                  <a:txBody>
                    <a:bodyPr/>
                    <a:lstStyle/>
                    <a:p>
                      <a:endParaRPr lang="id-ID" dirty="0" smtClean="0"/>
                    </a:p>
                  </a:txBody>
                  <a:tcPr/>
                </a:tc>
              </a:tr>
              <a:tr h="370840">
                <a:tc gridSpan="2">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sv-SE" sz="2400" b="0" i="0" u="none" strike="noStrike" kern="1200" baseline="0" dirty="0" smtClean="0">
                          <a:solidFill>
                            <a:schemeClr val="dk1"/>
                          </a:solidFill>
                          <a:latin typeface="Arial Narrow" pitchFamily="34" charset="0"/>
                          <a:ea typeface="+mn-ea"/>
                          <a:cs typeface="+mn-cs"/>
                        </a:rPr>
                        <a:t>4. Terlaksana program unggulan </a:t>
                      </a:r>
                      <a:r>
                        <a:rPr lang="sv-SE" sz="2400" b="0" i="1" u="none" strike="noStrike" kern="1200" baseline="0" dirty="0" smtClean="0">
                          <a:solidFill>
                            <a:schemeClr val="dk1"/>
                          </a:solidFill>
                          <a:latin typeface="Arial Narrow" pitchFamily="34" charset="0"/>
                          <a:ea typeface="+mn-ea"/>
                          <a:cs typeface="+mn-cs"/>
                        </a:rPr>
                        <a:t>pulmonary hypertension </a:t>
                      </a:r>
                      <a:endParaRPr lang="sv-SE" sz="2400" b="0" i="0" u="none" strike="noStrike" kern="1200" baseline="0" dirty="0" smtClean="0">
                        <a:solidFill>
                          <a:schemeClr val="dk1"/>
                        </a:solidFill>
                        <a:latin typeface="Arial Narrow" pitchFamily="34" charset="0"/>
                        <a:ea typeface="+mn-ea"/>
                        <a:cs typeface="+mn-cs"/>
                      </a:endParaRPr>
                    </a:p>
                  </a:txBody>
                  <a:tcPr/>
                </a:tc>
                <a:tc hMerge="1">
                  <a:txBody>
                    <a:bodyPr/>
                    <a:lstStyle/>
                    <a:p>
                      <a:endParaRPr lang="id-ID" dirty="0" smtClean="0"/>
                    </a:p>
                  </a:txBody>
                  <a:tcPr/>
                </a:tc>
              </a:tr>
              <a:tr h="370840">
                <a:tc gridSpan="2">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400" b="0" i="0" u="none" strike="noStrike" kern="1200" baseline="0" dirty="0" smtClean="0">
                          <a:solidFill>
                            <a:schemeClr val="dk1"/>
                          </a:solidFill>
                          <a:latin typeface="Arial Narrow" pitchFamily="34" charset="0"/>
                          <a:ea typeface="+mn-ea"/>
                          <a:cs typeface="+mn-cs"/>
                        </a:rPr>
                        <a:t>5. Proporsi lulusan dengan IPK lulusan ≥ 3.50 = 75%</a:t>
                      </a:r>
                      <a:endParaRPr lang="sv-SE" sz="2400" b="0" i="0" u="none" strike="noStrike" kern="1200" baseline="0" dirty="0" smtClean="0">
                        <a:solidFill>
                          <a:schemeClr val="dk1"/>
                        </a:solidFill>
                        <a:latin typeface="Arial Narrow" pitchFamily="34" charset="0"/>
                        <a:ea typeface="+mn-ea"/>
                        <a:cs typeface="+mn-cs"/>
                      </a:endParaRPr>
                    </a:p>
                  </a:txBody>
                  <a:tcPr/>
                </a:tc>
                <a:tc hMerge="1">
                  <a:txBody>
                    <a:bodyPr/>
                    <a:lstStyle/>
                    <a:p>
                      <a:endParaRPr lang="id-ID"/>
                    </a:p>
                  </a:txBody>
                  <a:tcPr/>
                </a:tc>
              </a:tr>
            </a:tbl>
          </a:graphicData>
        </a:graphic>
      </p:graphicFrame>
    </p:spTree>
    <p:extLst>
      <p:ext uri="{BB962C8B-B14F-4D97-AF65-F5344CB8AC3E}">
        <p14:creationId xmlns="" xmlns:p14="http://schemas.microsoft.com/office/powerpoint/2010/main" val="42899995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PENDIDIKAN</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465624893"/>
              </p:ext>
            </p:extLst>
          </p:nvPr>
        </p:nvGraphicFramePr>
        <p:xfrm>
          <a:off x="0" y="1234440"/>
          <a:ext cx="12176760" cy="4389120"/>
        </p:xfrm>
        <a:graphic>
          <a:graphicData uri="http://schemas.openxmlformats.org/drawingml/2006/table">
            <a:tbl>
              <a:tblPr firstRow="1" bandRow="1">
                <a:tableStyleId>{5C22544A-7EE6-4342-B048-85BDC9FD1C3A}</a:tableStyleId>
              </a:tblPr>
              <a:tblGrid>
                <a:gridCol w="5364480"/>
                <a:gridCol w="6812280"/>
              </a:tblGrid>
              <a:tr h="370840">
                <a:tc>
                  <a:txBody>
                    <a:bodyPr/>
                    <a:lstStyle/>
                    <a:p>
                      <a:pPr algn="ctr"/>
                      <a:r>
                        <a:rPr lang="id-ID" dirty="0" smtClean="0"/>
                        <a:t>SASARAN</a:t>
                      </a:r>
                      <a:endParaRPr lang="id-ID" dirty="0"/>
                    </a:p>
                  </a:txBody>
                  <a:tcPr/>
                </a:tc>
                <a:tc>
                  <a:txBody>
                    <a:bodyPr/>
                    <a:lstStyle/>
                    <a:p>
                      <a:pPr algn="ctr"/>
                      <a:r>
                        <a:rPr lang="id-ID" dirty="0" smtClean="0"/>
                        <a:t>PROGRAM</a:t>
                      </a:r>
                      <a:endParaRPr lang="id-ID"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400" b="0" i="0" u="none" strike="noStrike" kern="1200" baseline="0" dirty="0" smtClean="0">
                          <a:solidFill>
                            <a:schemeClr val="dk1"/>
                          </a:solidFill>
                          <a:latin typeface="+mn-lt"/>
                          <a:ea typeface="+mn-ea"/>
                          <a:cs typeface="+mn-cs"/>
                        </a:rPr>
                        <a:t>Mengembangkan program pendidikan berkelanjutan guna meningkatkan keilmuan sesuai perkembangan terbaru di bidang kardiologi &amp; kedokteran vaskuler, baik untuk SpJP, spesialis lain, dokter umum ,&amp; PPDS</a:t>
                      </a:r>
                      <a:endParaRPr lang="id-ID" dirty="0" smtClean="0">
                        <a:latin typeface="Arial Narrow" pitchFamily="34" charset="0"/>
                      </a:endParaRPr>
                    </a:p>
                  </a:txBody>
                  <a:tcPr/>
                </a:tc>
                <a:tc>
                  <a:txBody>
                    <a:bodyPr/>
                    <a:lstStyle/>
                    <a:p>
                      <a:pPr marL="457200" indent="-457200">
                        <a:buFont typeface="+mj-lt"/>
                        <a:buAutoNum type="arabicPeriod"/>
                      </a:pPr>
                      <a:r>
                        <a:rPr lang="id-ID" dirty="0" smtClean="0">
                          <a:latin typeface="Arial Narrow" pitchFamily="34" charset="0"/>
                        </a:rPr>
                        <a:t>Penyelenggaraan</a:t>
                      </a:r>
                      <a:r>
                        <a:rPr lang="id-ID" baseline="0" dirty="0" smtClean="0">
                          <a:latin typeface="Arial Narrow" pitchFamily="34" charset="0"/>
                        </a:rPr>
                        <a:t> Jogja Cardiology Update tiap tahun</a:t>
                      </a:r>
                    </a:p>
                    <a:p>
                      <a:pPr marL="457200" indent="-457200">
                        <a:buFont typeface="+mj-lt"/>
                        <a:buAutoNum type="arabicPeriod"/>
                      </a:pPr>
                      <a:r>
                        <a:rPr lang="id-ID" baseline="0" dirty="0" smtClean="0">
                          <a:latin typeface="Arial Narrow" pitchFamily="34" charset="0"/>
                        </a:rPr>
                        <a:t>Penyelenggaraan Ina Echo, Ina Prevent, Roadshow Vaskular, dan Pelatihan Dasar Prosedur Intervensi sesuai jadwal kolegium</a:t>
                      </a:r>
                    </a:p>
                    <a:p>
                      <a:pPr marL="457200" indent="-457200">
                        <a:buFont typeface="+mj-lt"/>
                        <a:buAutoNum type="arabicPeriod"/>
                      </a:pPr>
                      <a:r>
                        <a:rPr lang="id-ID" baseline="0" dirty="0" smtClean="0">
                          <a:latin typeface="Arial Narrow" pitchFamily="34" charset="0"/>
                        </a:rPr>
                        <a:t>Penyelenggaraan </a:t>
                      </a:r>
                      <a:r>
                        <a:rPr lang="id-ID" i="1" baseline="0" dirty="0" smtClean="0">
                          <a:latin typeface="Arial Narrow" pitchFamily="34" charset="0"/>
                        </a:rPr>
                        <a:t>workshop stress test,</a:t>
                      </a:r>
                      <a:r>
                        <a:rPr lang="id-ID" baseline="0" dirty="0" smtClean="0">
                          <a:latin typeface="Arial Narrow" pitchFamily="34" charset="0"/>
                        </a:rPr>
                        <a:t> hipertensi pulmonal, dan </a:t>
                      </a:r>
                      <a:r>
                        <a:rPr lang="id-ID" i="1" baseline="0" dirty="0" smtClean="0">
                          <a:latin typeface="Arial Narrow" pitchFamily="34" charset="0"/>
                        </a:rPr>
                        <a:t>3D echocardiography &amp; speckle training</a:t>
                      </a:r>
                      <a:r>
                        <a:rPr lang="id-ID" baseline="0" dirty="0" smtClean="0">
                          <a:latin typeface="Arial Narrow" pitchFamily="34" charset="0"/>
                        </a:rPr>
                        <a:t> sesuai program divisi</a:t>
                      </a:r>
                    </a:p>
                  </a:txBody>
                  <a:tcPr/>
                </a:tc>
              </a:tr>
              <a:tr h="370840">
                <a:tc gridSpan="2">
                  <a:txBody>
                    <a:bodyPr/>
                    <a:lstStyle/>
                    <a:p>
                      <a:pPr algn="ctr"/>
                      <a:r>
                        <a:rPr lang="id-ID" b="1" dirty="0" smtClean="0">
                          <a:solidFill>
                            <a:schemeClr val="bg1"/>
                          </a:solidFill>
                          <a:latin typeface="Arial Narrow" pitchFamily="34" charset="0"/>
                        </a:rPr>
                        <a:t>INDIKATOR</a:t>
                      </a:r>
                      <a:endParaRPr lang="id-ID" b="1" dirty="0">
                        <a:solidFill>
                          <a:schemeClr val="bg1"/>
                        </a:solidFill>
                        <a:latin typeface="Arial Narrow" pitchFamily="34" charset="0"/>
                      </a:endParaRPr>
                    </a:p>
                  </a:txBody>
                  <a:tcPr>
                    <a:solidFill>
                      <a:schemeClr val="tx2">
                        <a:lumMod val="60000"/>
                        <a:lumOff val="40000"/>
                      </a:schemeClr>
                    </a:solidFill>
                  </a:tcPr>
                </a:tc>
                <a:tc hMerge="1">
                  <a:txBody>
                    <a:bodyPr/>
                    <a:lstStyle/>
                    <a:p>
                      <a:endParaRPr lang="id-ID" dirty="0" smtClean="0">
                        <a:latin typeface="Arial Narrow" pitchFamily="34" charset="0"/>
                      </a:endParaRPr>
                    </a:p>
                  </a:txBody>
                  <a:tcPr/>
                </a:tc>
              </a:tr>
              <a:tr h="370840">
                <a:tc gridSpan="2">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400" b="0" i="0" u="none" strike="noStrike" kern="1200" baseline="0" dirty="0" smtClean="0">
                          <a:solidFill>
                            <a:schemeClr val="dk1"/>
                          </a:solidFill>
                          <a:latin typeface="+mn-lt"/>
                          <a:ea typeface="+mn-ea"/>
                          <a:cs typeface="+mn-cs"/>
                        </a:rPr>
                        <a:t>Terlaksana kegiatan ilmiah regional maupun nasional sebagai bagian dari program pendidikan berkelanjutan 1x per tahun 	</a:t>
                      </a:r>
                    </a:p>
                  </a:txBody>
                  <a:tcPr/>
                </a:tc>
                <a:tc hMerge="1">
                  <a:txBody>
                    <a:bodyPr/>
                    <a:lstStyle/>
                    <a:p>
                      <a:endParaRPr lang="id-ID" dirty="0" smtClean="0"/>
                    </a:p>
                  </a:txBody>
                  <a:tcPr/>
                </a:tc>
              </a:tr>
            </a:tbl>
          </a:graphicData>
        </a:graphic>
      </p:graphicFrame>
    </p:spTree>
    <p:extLst>
      <p:ext uri="{BB962C8B-B14F-4D97-AF65-F5344CB8AC3E}">
        <p14:creationId xmlns="" xmlns:p14="http://schemas.microsoft.com/office/powerpoint/2010/main" val="3406176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PENELITIAN</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3724196038"/>
              </p:ext>
            </p:extLst>
          </p:nvPr>
        </p:nvGraphicFramePr>
        <p:xfrm>
          <a:off x="0" y="904240"/>
          <a:ext cx="12176760" cy="5821680"/>
        </p:xfrm>
        <a:graphic>
          <a:graphicData uri="http://schemas.openxmlformats.org/drawingml/2006/table">
            <a:tbl>
              <a:tblPr firstRow="1" bandRow="1">
                <a:tableStyleId>{5C22544A-7EE6-4342-B048-85BDC9FD1C3A}</a:tableStyleId>
              </a:tblPr>
              <a:tblGrid>
                <a:gridCol w="3657600"/>
                <a:gridCol w="8519160"/>
              </a:tblGrid>
              <a:tr h="370840">
                <a:tc>
                  <a:txBody>
                    <a:bodyPr/>
                    <a:lstStyle/>
                    <a:p>
                      <a:pPr algn="ctr"/>
                      <a:r>
                        <a:rPr lang="id-ID" sz="2800" dirty="0" smtClean="0"/>
                        <a:t>SASARAN</a:t>
                      </a:r>
                      <a:endParaRPr lang="id-ID" sz="2800" dirty="0"/>
                    </a:p>
                  </a:txBody>
                  <a:tcPr/>
                </a:tc>
                <a:tc>
                  <a:txBody>
                    <a:bodyPr/>
                    <a:lstStyle/>
                    <a:p>
                      <a:pPr algn="ctr"/>
                      <a:r>
                        <a:rPr lang="id-ID" sz="2800" dirty="0" smtClean="0"/>
                        <a:t>PROGRAM</a:t>
                      </a:r>
                      <a:endParaRPr lang="id-ID" sz="2800"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dirty="0" smtClean="0">
                          <a:latin typeface="Arial Narrow" pitchFamily="34" charset="0"/>
                        </a:rPr>
                        <a:t>Menghasilkan</a:t>
                      </a:r>
                      <a:r>
                        <a:rPr lang="id-ID" sz="2800" baseline="0" dirty="0" smtClean="0">
                          <a:latin typeface="Arial Narrow" pitchFamily="34" charset="0"/>
                        </a:rPr>
                        <a:t> produk penelitian yang berkualitas dan dapat dipublikasikan secara nasional dan internasional.</a:t>
                      </a:r>
                      <a:endParaRPr lang="id-ID" sz="2800" dirty="0" smtClean="0">
                        <a:latin typeface="Arial Narrow" pitchFamily="34" charset="0"/>
                      </a:endParaRPr>
                    </a:p>
                  </a:txBody>
                  <a:tcPr/>
                </a:tc>
                <a:tc>
                  <a:txBody>
                    <a:bodyPr/>
                    <a:lstStyle/>
                    <a:p>
                      <a:pPr marL="457200" indent="-457200">
                        <a:buFont typeface="+mj-lt"/>
                        <a:buAutoNum type="arabicPeriod"/>
                      </a:pPr>
                      <a:r>
                        <a:rPr lang="id-ID" sz="2800" baseline="0" dirty="0" smtClean="0">
                          <a:latin typeface="Arial Narrow" pitchFamily="34" charset="0"/>
                        </a:rPr>
                        <a:t>Meningkatkan jumlah dan kualitas penelitian PPDS dan staf pendidik.</a:t>
                      </a:r>
                    </a:p>
                    <a:p>
                      <a:pPr marL="457200" indent="-457200">
                        <a:buFont typeface="+mj-lt"/>
                        <a:buAutoNum type="arabicPeriod"/>
                      </a:pPr>
                      <a:r>
                        <a:rPr lang="id-ID" sz="2800" baseline="0" dirty="0" smtClean="0">
                          <a:latin typeface="Arial Narrow" pitchFamily="34" charset="0"/>
                        </a:rPr>
                        <a:t>Meningkatkan publikasi nasional dan internasional.</a:t>
                      </a:r>
                    </a:p>
                    <a:p>
                      <a:pPr marL="457200" indent="-457200">
                        <a:buFont typeface="+mj-lt"/>
                        <a:buAutoNum type="arabicPeriod"/>
                      </a:pPr>
                      <a:r>
                        <a:rPr lang="id-ID" sz="2800" baseline="0" dirty="0" smtClean="0">
                          <a:latin typeface="Arial Narrow" pitchFamily="34" charset="0"/>
                        </a:rPr>
                        <a:t>Menjadikan jurnal internal yang sudah dimiliki (ACI) terakreditasi nasional dan internasional</a:t>
                      </a:r>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dirty="0" smtClean="0">
                          <a:latin typeface="Arial Narrow" pitchFamily="34" charset="0"/>
                        </a:rPr>
                        <a:t>Membangun budaya riset multidisiplin berbasis kluster kesehatan.</a:t>
                      </a:r>
                      <a:r>
                        <a:rPr lang="id-ID" sz="2800" baseline="0" dirty="0" smtClean="0">
                          <a:latin typeface="Arial Narrow" pitchFamily="34" charset="0"/>
                        </a:rPr>
                        <a:t> </a:t>
                      </a:r>
                      <a:endParaRPr lang="id-ID" sz="2800" dirty="0" smtClean="0">
                        <a:latin typeface="Arial Narrow" pitchFamily="34" charset="0"/>
                      </a:endParaRPr>
                    </a:p>
                  </a:txBody>
                  <a:tcPr/>
                </a:tc>
                <a:tc>
                  <a:txBody>
                    <a:bodyPr/>
                    <a:lstStyle/>
                    <a:p>
                      <a:pPr marL="457200" indent="-457200">
                        <a:buFont typeface="+mj-lt"/>
                        <a:buAutoNum type="arabicPeriod"/>
                      </a:pPr>
                      <a:r>
                        <a:rPr lang="id-ID" sz="2800" baseline="0" dirty="0" smtClean="0">
                          <a:latin typeface="Arial Narrow" pitchFamily="34" charset="0"/>
                        </a:rPr>
                        <a:t>Bekerjasama dalam pengembangan riset Gama-stent.</a:t>
                      </a:r>
                    </a:p>
                    <a:p>
                      <a:pPr marL="457200" indent="-457200">
                        <a:buFont typeface="+mj-lt"/>
                        <a:buAutoNum type="arabicPeriod"/>
                      </a:pPr>
                      <a:r>
                        <a:rPr lang="id-ID" sz="2800" baseline="0" dirty="0" smtClean="0">
                          <a:latin typeface="Arial Narrow" pitchFamily="34" charset="0"/>
                        </a:rPr>
                        <a:t>Kolaborasi penelitian hipertensi paru &amp; departemen IPD (infeksi tropis, reumatologi); gagal jantung &amp; gagal ginjal</a:t>
                      </a:r>
                    </a:p>
                    <a:p>
                      <a:pPr marL="457200" indent="-457200">
                        <a:buFont typeface="+mj-lt"/>
                        <a:buAutoNum type="arabicPeriod"/>
                      </a:pPr>
                      <a:r>
                        <a:rPr lang="id-ID" sz="2800" baseline="0" dirty="0" smtClean="0">
                          <a:latin typeface="Arial Narrow" pitchFamily="34" charset="0"/>
                        </a:rPr>
                        <a:t>Kolaborasi penelitian dengan fakultas peternakan/ kedokteran hewan untuk pengembangan animal lab (</a:t>
                      </a:r>
                      <a:r>
                        <a:rPr lang="id-ID" sz="2800" i="1" baseline="0" dirty="0" smtClean="0">
                          <a:latin typeface="Arial Narrow" pitchFamily="34" charset="0"/>
                        </a:rPr>
                        <a:t>stenting in monkey, electrophysiology research</a:t>
                      </a:r>
                      <a:r>
                        <a:rPr lang="id-ID" sz="2800" baseline="0" dirty="0" smtClean="0">
                          <a:latin typeface="Arial Narrow" pitchFamily="34" charset="0"/>
                        </a:rPr>
                        <a:t>).</a:t>
                      </a:r>
                    </a:p>
                    <a:p>
                      <a:pPr marL="457200" indent="-457200">
                        <a:buFont typeface="+mj-lt"/>
                        <a:buAutoNum type="arabicPeriod"/>
                      </a:pPr>
                      <a:r>
                        <a:rPr lang="id-ID" sz="2800" baseline="0" dirty="0" smtClean="0">
                          <a:latin typeface="Arial Narrow" pitchFamily="34" charset="0"/>
                        </a:rPr>
                        <a:t>Pengembangan berbagai registri sub divisi.</a:t>
                      </a:r>
                    </a:p>
                  </a:txBody>
                  <a:tcPr/>
                </a:tc>
              </a:tr>
            </a:tbl>
          </a:graphicData>
        </a:graphic>
      </p:graphicFrame>
    </p:spTree>
    <p:extLst>
      <p:ext uri="{BB962C8B-B14F-4D97-AF65-F5344CB8AC3E}">
        <p14:creationId xmlns="" xmlns:p14="http://schemas.microsoft.com/office/powerpoint/2010/main" val="28901290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PENELITIAN</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3953203372"/>
              </p:ext>
            </p:extLst>
          </p:nvPr>
        </p:nvGraphicFramePr>
        <p:xfrm>
          <a:off x="0" y="1234440"/>
          <a:ext cx="12176760" cy="5212080"/>
        </p:xfrm>
        <a:graphic>
          <a:graphicData uri="http://schemas.openxmlformats.org/drawingml/2006/table">
            <a:tbl>
              <a:tblPr firstRow="1" bandRow="1">
                <a:tableStyleId>{5C22544A-7EE6-4342-B048-85BDC9FD1C3A}</a:tableStyleId>
              </a:tblPr>
              <a:tblGrid>
                <a:gridCol w="5364480"/>
                <a:gridCol w="6812280"/>
              </a:tblGrid>
              <a:tr h="370840">
                <a:tc>
                  <a:txBody>
                    <a:bodyPr/>
                    <a:lstStyle/>
                    <a:p>
                      <a:pPr algn="ctr"/>
                      <a:r>
                        <a:rPr lang="id-ID" dirty="0" smtClean="0"/>
                        <a:t>SASARAN</a:t>
                      </a:r>
                      <a:endParaRPr lang="id-ID" dirty="0"/>
                    </a:p>
                  </a:txBody>
                  <a:tcPr/>
                </a:tc>
                <a:tc>
                  <a:txBody>
                    <a:bodyPr/>
                    <a:lstStyle/>
                    <a:p>
                      <a:pPr algn="ctr"/>
                      <a:r>
                        <a:rPr lang="id-ID" dirty="0" smtClean="0"/>
                        <a:t>PROGRAM</a:t>
                      </a:r>
                      <a:endParaRPr lang="id-ID"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latin typeface="Arial Narrow" pitchFamily="34" charset="0"/>
                        </a:rPr>
                        <a:t>Memacu inovasi iptek di bidang kardiovaskular.</a:t>
                      </a:r>
                    </a:p>
                  </a:txBody>
                  <a:tcPr/>
                </a:tc>
                <a:tc>
                  <a:txBody>
                    <a:bodyPr/>
                    <a:lstStyle/>
                    <a:p>
                      <a:pPr marL="0" indent="0">
                        <a:buFont typeface="+mj-lt"/>
                        <a:buNone/>
                      </a:pPr>
                      <a:r>
                        <a:rPr lang="id-ID" baseline="0" dirty="0" smtClean="0">
                          <a:latin typeface="Arial Narrow" pitchFamily="34" charset="0"/>
                        </a:rPr>
                        <a:t>Mengembangkan penelitian stem cell untuk terapi infark miokard akut.</a:t>
                      </a:r>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latin typeface="Arial Narrow" pitchFamily="34" charset="0"/>
                        </a:rPr>
                        <a:t>Meningkatkan kualitas penelitian dengan melibatkan pemangku kepentingan eksternal.</a:t>
                      </a:r>
                    </a:p>
                  </a:txBody>
                  <a:tcPr>
                    <a:solidFill>
                      <a:schemeClr val="accent1">
                        <a:lumMod val="20000"/>
                        <a:lumOff val="80000"/>
                      </a:schemeClr>
                    </a:solidFill>
                  </a:tcPr>
                </a:tc>
                <a:tc>
                  <a:txBody>
                    <a:bodyPr/>
                    <a:lstStyle/>
                    <a:p>
                      <a:pPr marL="0" indent="0">
                        <a:buFont typeface="+mj-lt"/>
                        <a:buNone/>
                      </a:pPr>
                      <a:r>
                        <a:rPr lang="id-ID" baseline="0" dirty="0" smtClean="0">
                          <a:latin typeface="Arial Narrow" pitchFamily="34" charset="0"/>
                        </a:rPr>
                        <a:t>Mengembangkan </a:t>
                      </a:r>
                      <a:r>
                        <a:rPr lang="id-ID" i="1" baseline="0" dirty="0" smtClean="0">
                          <a:latin typeface="Arial Narrow" pitchFamily="34" charset="0"/>
                        </a:rPr>
                        <a:t>health technology assessment</a:t>
                      </a:r>
                      <a:r>
                        <a:rPr lang="id-ID" baseline="0" dirty="0" smtClean="0">
                          <a:latin typeface="Arial Narrow" pitchFamily="34" charset="0"/>
                        </a:rPr>
                        <a:t> (HTA) sildenafil sebagai salah satu obat hipertensi paru.</a:t>
                      </a:r>
                    </a:p>
                  </a:txBody>
                  <a:tcPr/>
                </a:tc>
              </a:tr>
              <a:tr h="370840">
                <a:tc gridSpan="2">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lang="id-ID" sz="2400" b="1" i="0" u="none" strike="noStrike" kern="1200" baseline="0" dirty="0" smtClean="0">
                          <a:solidFill>
                            <a:schemeClr val="bg1"/>
                          </a:solidFill>
                          <a:latin typeface="Arial Narrow" pitchFamily="34" charset="0"/>
                          <a:ea typeface="+mn-ea"/>
                          <a:cs typeface="+mn-cs"/>
                        </a:rPr>
                        <a:t>INDIKATOR</a:t>
                      </a:r>
                    </a:p>
                  </a:txBody>
                  <a:tcPr>
                    <a:solidFill>
                      <a:schemeClr val="accent1"/>
                    </a:solidFill>
                  </a:tcPr>
                </a:tc>
                <a:tc hMerge="1">
                  <a:txBody>
                    <a:bodyPr/>
                    <a:lstStyle/>
                    <a:p>
                      <a:endParaRPr lang="id-ID"/>
                    </a:p>
                  </a:txBody>
                  <a:tcPr/>
                </a:tc>
              </a:tr>
              <a:tr h="370840">
                <a:tc gridSpan="2">
                  <a:txBody>
                    <a:bodyPr/>
                    <a:lstStyle/>
                    <a:p>
                      <a:pPr marL="457200" indent="-457200">
                        <a:buFont typeface="+mj-lt"/>
                        <a:buAutoNum type="arabicPeriod"/>
                      </a:pPr>
                      <a:r>
                        <a:rPr lang="id-ID" sz="2400" b="0" i="0" u="none" strike="noStrike" kern="1200" baseline="0" dirty="0" smtClean="0">
                          <a:solidFill>
                            <a:schemeClr val="dk1"/>
                          </a:solidFill>
                          <a:latin typeface="Arial Narrow" pitchFamily="34" charset="0"/>
                          <a:ea typeface="+mn-ea"/>
                          <a:cs typeface="+mn-cs"/>
                        </a:rPr>
                        <a:t>Terdapat agenda penelitian ilmiah staf pendidik ≥ 75% dari staf pendidik </a:t>
                      </a:r>
                    </a:p>
                    <a:p>
                      <a:pPr marL="457200" indent="-457200">
                        <a:buFont typeface="+mj-lt"/>
                        <a:buAutoNum type="arabicPeriod"/>
                      </a:pPr>
                      <a:r>
                        <a:rPr lang="id-ID" sz="2400" b="0" i="0" u="none" strike="noStrike" kern="1200" baseline="0" dirty="0" smtClean="0">
                          <a:solidFill>
                            <a:schemeClr val="dk1"/>
                          </a:solidFill>
                          <a:latin typeface="Arial Narrow" pitchFamily="34" charset="0"/>
                          <a:ea typeface="+mn-ea"/>
                          <a:cs typeface="+mn-cs"/>
                        </a:rPr>
                        <a:t>Rasio publikasi internasional per dosen/tenaga pendidik per tahun : 0.5/dosen atau tenaga pendidik/tahun 	</a:t>
                      </a:r>
                    </a:p>
                    <a:p>
                      <a:pPr marL="457200" marR="0" indent="-457200" algn="l" defTabSz="1219170" rtl="0" eaLnBrk="1" fontAlgn="auto" latinLnBrk="0" hangingPunct="1">
                        <a:lnSpc>
                          <a:spcPct val="100000"/>
                        </a:lnSpc>
                        <a:spcBef>
                          <a:spcPts val="0"/>
                        </a:spcBef>
                        <a:spcAft>
                          <a:spcPts val="0"/>
                        </a:spcAft>
                        <a:buClrTx/>
                        <a:buSzTx/>
                        <a:buFont typeface="+mj-lt"/>
                        <a:buAutoNum type="arabicPeriod"/>
                        <a:tabLst/>
                        <a:defRPr/>
                      </a:pPr>
                      <a:r>
                        <a:rPr lang="id-ID" sz="2400" b="0" i="0" u="none" strike="noStrike" kern="1200" baseline="0" dirty="0" smtClean="0">
                          <a:solidFill>
                            <a:schemeClr val="dk1"/>
                          </a:solidFill>
                          <a:latin typeface="Arial Narrow" pitchFamily="34" charset="0"/>
                          <a:ea typeface="+mn-ea"/>
                          <a:cs typeface="+mn-cs"/>
                        </a:rPr>
                        <a:t>Rasio publikasi nasional per dosen/tenaga pendidik per tahun: 0.75/dosen atau tenaga pendidik/tahun </a:t>
                      </a:r>
                    </a:p>
                    <a:p>
                      <a:pPr marL="457200" marR="0" indent="-457200" algn="l" defTabSz="1219170" rtl="0" eaLnBrk="1" fontAlgn="auto" latinLnBrk="0" hangingPunct="1">
                        <a:lnSpc>
                          <a:spcPct val="100000"/>
                        </a:lnSpc>
                        <a:spcBef>
                          <a:spcPts val="0"/>
                        </a:spcBef>
                        <a:spcAft>
                          <a:spcPts val="0"/>
                        </a:spcAft>
                        <a:buClrTx/>
                        <a:buSzTx/>
                        <a:buFont typeface="+mj-lt"/>
                        <a:buAutoNum type="arabicPeriod"/>
                        <a:tabLst/>
                        <a:defRPr/>
                      </a:pPr>
                      <a:r>
                        <a:rPr lang="id-ID" sz="2400" b="0" i="0" u="none" strike="noStrike" kern="1200" baseline="0" dirty="0" smtClean="0">
                          <a:solidFill>
                            <a:schemeClr val="dk1"/>
                          </a:solidFill>
                          <a:latin typeface="Arial Narrow" pitchFamily="34" charset="0"/>
                          <a:ea typeface="+mn-ea"/>
                          <a:cs typeface="+mn-cs"/>
                        </a:rPr>
                        <a:t>Terciptanya produk 1 penelitian multidisiplin per tahun.</a:t>
                      </a:r>
                    </a:p>
                    <a:p>
                      <a:pPr marL="457200" marR="0" indent="-457200" algn="l" defTabSz="1219170" rtl="0" eaLnBrk="1" fontAlgn="auto" latinLnBrk="0" hangingPunct="1">
                        <a:lnSpc>
                          <a:spcPct val="100000"/>
                        </a:lnSpc>
                        <a:spcBef>
                          <a:spcPts val="0"/>
                        </a:spcBef>
                        <a:spcAft>
                          <a:spcPts val="0"/>
                        </a:spcAft>
                        <a:buClrTx/>
                        <a:buSzTx/>
                        <a:buFont typeface="+mj-lt"/>
                        <a:buAutoNum type="arabicPeriod"/>
                        <a:tabLst/>
                        <a:defRPr/>
                      </a:pPr>
                      <a:r>
                        <a:rPr lang="id-ID" sz="2400" b="0" i="0" u="none" strike="noStrike" kern="1200" baseline="0" dirty="0" smtClean="0">
                          <a:solidFill>
                            <a:schemeClr val="dk1"/>
                          </a:solidFill>
                          <a:latin typeface="Arial Narrow" pitchFamily="34" charset="0"/>
                          <a:ea typeface="+mn-ea"/>
                          <a:cs typeface="+mn-cs"/>
                        </a:rPr>
                        <a:t>Keterlibatan dalam penelitian HTA sesuai program Kemkes RI.</a:t>
                      </a:r>
                    </a:p>
                    <a:p>
                      <a:pPr marL="457200" marR="0" indent="-457200" algn="l" defTabSz="1219170" rtl="0" eaLnBrk="1" fontAlgn="auto" latinLnBrk="0" hangingPunct="1">
                        <a:lnSpc>
                          <a:spcPct val="100000"/>
                        </a:lnSpc>
                        <a:spcBef>
                          <a:spcPts val="0"/>
                        </a:spcBef>
                        <a:spcAft>
                          <a:spcPts val="0"/>
                        </a:spcAft>
                        <a:buClrTx/>
                        <a:buSzTx/>
                        <a:buFont typeface="+mj-lt"/>
                        <a:buAutoNum type="arabicPeriod"/>
                        <a:tabLst/>
                        <a:defRPr/>
                      </a:pPr>
                      <a:r>
                        <a:rPr lang="id-ID" sz="2400" b="0" i="0" u="none" strike="noStrike" kern="1200" baseline="0" dirty="0" smtClean="0">
                          <a:solidFill>
                            <a:schemeClr val="dk1"/>
                          </a:solidFill>
                          <a:latin typeface="Arial Narrow" pitchFamily="34" charset="0"/>
                          <a:ea typeface="+mn-ea"/>
                          <a:cs typeface="+mn-cs"/>
                        </a:rPr>
                        <a:t>Tergabung dalam tim </a:t>
                      </a:r>
                      <a:r>
                        <a:rPr lang="id-ID" sz="2400" b="0" i="1" u="none" strike="noStrike" kern="1200" baseline="0" dirty="0" smtClean="0">
                          <a:solidFill>
                            <a:schemeClr val="dk1"/>
                          </a:solidFill>
                          <a:latin typeface="Arial Narrow" pitchFamily="34" charset="0"/>
                          <a:ea typeface="+mn-ea"/>
                          <a:cs typeface="+mn-cs"/>
                        </a:rPr>
                        <a:t>stem cell</a:t>
                      </a:r>
                      <a:r>
                        <a:rPr lang="id-ID" sz="2400" b="0" i="0" u="none" strike="noStrike" kern="1200" baseline="0" dirty="0" smtClean="0">
                          <a:solidFill>
                            <a:schemeClr val="dk1"/>
                          </a:solidFill>
                          <a:latin typeface="Arial Narrow" pitchFamily="34" charset="0"/>
                          <a:ea typeface="+mn-ea"/>
                          <a:cs typeface="+mn-cs"/>
                        </a:rPr>
                        <a:t>  RSUP Dr Sardjito/FK UGM. </a:t>
                      </a:r>
                    </a:p>
                  </a:txBody>
                  <a:tcPr/>
                </a:tc>
                <a:tc hMerge="1">
                  <a:txBody>
                    <a:bodyPr/>
                    <a:lstStyle/>
                    <a:p>
                      <a:endParaRPr lang="id-ID" dirty="0" smtClean="0"/>
                    </a:p>
                  </a:txBody>
                  <a:tcPr/>
                </a:tc>
              </a:tr>
            </a:tbl>
          </a:graphicData>
        </a:graphic>
      </p:graphicFrame>
    </p:spTree>
    <p:extLst>
      <p:ext uri="{BB962C8B-B14F-4D97-AF65-F5344CB8AC3E}">
        <p14:creationId xmlns="" xmlns:p14="http://schemas.microsoft.com/office/powerpoint/2010/main" val="7029419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PENGABDIAN MASYARAKAT</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2465080086"/>
              </p:ext>
            </p:extLst>
          </p:nvPr>
        </p:nvGraphicFramePr>
        <p:xfrm>
          <a:off x="0" y="1163320"/>
          <a:ext cx="12176760" cy="4724400"/>
        </p:xfrm>
        <a:graphic>
          <a:graphicData uri="http://schemas.openxmlformats.org/drawingml/2006/table">
            <a:tbl>
              <a:tblPr firstRow="1" bandRow="1">
                <a:tableStyleId>{5C22544A-7EE6-4342-B048-85BDC9FD1C3A}</a:tableStyleId>
              </a:tblPr>
              <a:tblGrid>
                <a:gridCol w="5865728"/>
                <a:gridCol w="6311032"/>
              </a:tblGrid>
              <a:tr h="370840">
                <a:tc>
                  <a:txBody>
                    <a:bodyPr/>
                    <a:lstStyle/>
                    <a:p>
                      <a:pPr algn="ctr"/>
                      <a:r>
                        <a:rPr lang="id-ID" sz="2800" dirty="0" smtClean="0"/>
                        <a:t>SASARAN</a:t>
                      </a:r>
                      <a:endParaRPr lang="id-ID" sz="2800" dirty="0"/>
                    </a:p>
                  </a:txBody>
                  <a:tcPr/>
                </a:tc>
                <a:tc>
                  <a:txBody>
                    <a:bodyPr/>
                    <a:lstStyle/>
                    <a:p>
                      <a:pPr algn="ctr"/>
                      <a:r>
                        <a:rPr lang="id-ID" sz="2800" dirty="0" smtClean="0"/>
                        <a:t>PROGRAM</a:t>
                      </a:r>
                      <a:endParaRPr lang="id-ID" sz="2800"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b="0" i="0" u="none" strike="noStrike" kern="1200" baseline="0" dirty="0" smtClean="0">
                          <a:solidFill>
                            <a:schemeClr val="dk1"/>
                          </a:solidFill>
                          <a:latin typeface="Arial Narrow" pitchFamily="34" charset="0"/>
                          <a:ea typeface="+mn-ea"/>
                          <a:cs typeface="+mn-cs"/>
                        </a:rPr>
                        <a:t>Penyelenggaraan kegiatan pengabdian masyarakat secara berkelanjutan</a:t>
                      </a:r>
                      <a:endParaRPr lang="id-ID" sz="2800" dirty="0" smtClean="0">
                        <a:latin typeface="Arial Narrow" pitchFamily="34" charset="0"/>
                      </a:endParaRPr>
                    </a:p>
                  </a:txBody>
                  <a:tcPr/>
                </a:tc>
                <a:tc>
                  <a:txBody>
                    <a:bodyPr/>
                    <a:lstStyle/>
                    <a:p>
                      <a:pPr marL="457200" indent="-457200">
                        <a:buFont typeface="+mj-lt"/>
                        <a:buAutoNum type="arabicPeriod"/>
                      </a:pPr>
                      <a:r>
                        <a:rPr lang="id-ID" sz="2800" dirty="0" smtClean="0">
                          <a:latin typeface="Arial Narrow" pitchFamily="34" charset="0"/>
                        </a:rPr>
                        <a:t>Penyuluhan melalui media (TV, radio, surat kabar, dll)</a:t>
                      </a:r>
                    </a:p>
                    <a:p>
                      <a:pPr marL="457200" indent="-457200">
                        <a:buFont typeface="+mj-lt"/>
                        <a:buAutoNum type="arabicPeriod"/>
                      </a:pPr>
                      <a:r>
                        <a:rPr lang="id-ID" sz="2800" dirty="0" smtClean="0">
                          <a:latin typeface="Arial Narrow" pitchFamily="34" charset="0"/>
                        </a:rPr>
                        <a:t>Penyuluhan langsung ke masyarakat kerjasama</a:t>
                      </a:r>
                      <a:r>
                        <a:rPr lang="id-ID" sz="2800" baseline="0" dirty="0" smtClean="0">
                          <a:latin typeface="Arial Narrow" pitchFamily="34" charset="0"/>
                        </a:rPr>
                        <a:t> dengan yayasan jantung Indonesia, majelis masjid, sekolah2, dll.</a:t>
                      </a:r>
                      <a:endParaRPr lang="id-ID" sz="2800" dirty="0" smtClean="0">
                        <a:latin typeface="Arial Narrow" pitchFamily="34" charset="0"/>
                      </a:endParaRPr>
                    </a:p>
                  </a:txBody>
                  <a:tcPr/>
                </a:tc>
              </a:tr>
              <a:tr h="0">
                <a:tc>
                  <a:txBody>
                    <a:bodyPr/>
                    <a:lstStyle/>
                    <a:p>
                      <a:r>
                        <a:rPr lang="id-ID" sz="2800" dirty="0" smtClean="0">
                          <a:latin typeface="Arial Narrow" pitchFamily="34" charset="0"/>
                        </a:rPr>
                        <a:t>Membangun</a:t>
                      </a:r>
                      <a:r>
                        <a:rPr lang="id-ID" sz="2800" baseline="0" dirty="0" smtClean="0">
                          <a:latin typeface="Arial Narrow" pitchFamily="34" charset="0"/>
                        </a:rPr>
                        <a:t> sinergi kegiatan pengabdian masyarakat dengan jejaring alumni.</a:t>
                      </a:r>
                      <a:endParaRPr lang="id-ID" sz="2800" dirty="0">
                        <a:latin typeface="Arial Narrow" pitchFamily="34" charset="0"/>
                      </a:endParaRPr>
                    </a:p>
                  </a:txBody>
                  <a:tcPr/>
                </a:tc>
                <a:tc>
                  <a:txBody>
                    <a:bodyPr/>
                    <a:lstStyle/>
                    <a:p>
                      <a:r>
                        <a:rPr lang="id-ID" sz="2800" dirty="0" smtClean="0">
                          <a:latin typeface="Arial Narrow" pitchFamily="34" charset="0"/>
                        </a:rPr>
                        <a:t>Penggalangan dana dan penyaluran bantuan korban bencana </a:t>
                      </a:r>
                      <a:endParaRPr lang="id-ID" sz="2800" dirty="0">
                        <a:latin typeface="Arial Narrow" pitchFamily="34" charset="0"/>
                      </a:endParaRPr>
                    </a:p>
                  </a:txBody>
                  <a:tcPr/>
                </a:tc>
              </a:tr>
              <a:tr h="370840">
                <a:tc gridSpan="2">
                  <a:txBody>
                    <a:bodyPr/>
                    <a:lstStyle/>
                    <a:p>
                      <a:pPr algn="ctr"/>
                      <a:r>
                        <a:rPr lang="id-ID" sz="2800" b="1" dirty="0" smtClean="0">
                          <a:solidFill>
                            <a:schemeClr val="bg1"/>
                          </a:solidFill>
                          <a:latin typeface="Arial Narrow" pitchFamily="34" charset="0"/>
                        </a:rPr>
                        <a:t>INDIKATOR</a:t>
                      </a:r>
                      <a:endParaRPr lang="id-ID" sz="2800" b="1" dirty="0">
                        <a:solidFill>
                          <a:schemeClr val="bg1"/>
                        </a:solidFill>
                        <a:latin typeface="Arial Narrow" pitchFamily="34" charset="0"/>
                      </a:endParaRPr>
                    </a:p>
                  </a:txBody>
                  <a:tcPr>
                    <a:solidFill>
                      <a:schemeClr val="tx2">
                        <a:lumMod val="60000"/>
                        <a:lumOff val="40000"/>
                      </a:schemeClr>
                    </a:solidFill>
                  </a:tcPr>
                </a:tc>
                <a:tc hMerge="1">
                  <a:txBody>
                    <a:bodyPr/>
                    <a:lstStyle/>
                    <a:p>
                      <a:endParaRPr lang="id-ID" dirty="0" smtClean="0">
                        <a:latin typeface="Arial Narrow" pitchFamily="34" charset="0"/>
                      </a:endParaRPr>
                    </a:p>
                  </a:txBody>
                  <a:tcPr/>
                </a:tc>
              </a:tr>
              <a:tr h="370840">
                <a:tc gridSpan="2">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b="0" i="0" u="none" strike="noStrike" kern="1200" baseline="0" dirty="0" smtClean="0">
                          <a:solidFill>
                            <a:schemeClr val="dk1"/>
                          </a:solidFill>
                          <a:latin typeface="Arial Narrow" pitchFamily="34" charset="0"/>
                          <a:ea typeface="+mn-ea"/>
                          <a:cs typeface="Arial" pitchFamily="34" charset="0"/>
                        </a:rPr>
                        <a:t>Terlaksana kegiatan pengabdian masyarakat: 1 kegiatan/dosen /tahun</a:t>
                      </a:r>
                      <a:r>
                        <a:rPr lang="id-ID" sz="2800" b="0" i="0" u="none" strike="noStrike" kern="1200" baseline="0" dirty="0" smtClean="0">
                          <a:solidFill>
                            <a:schemeClr val="dk1"/>
                          </a:solidFill>
                          <a:latin typeface="+mn-lt"/>
                          <a:ea typeface="+mn-ea"/>
                          <a:cs typeface="+mn-cs"/>
                        </a:rPr>
                        <a:t> </a:t>
                      </a:r>
                      <a:r>
                        <a:rPr lang="id-ID" sz="2800" b="0" i="0" u="none" strike="noStrike" kern="1200" baseline="0" dirty="0" smtClean="0">
                          <a:solidFill>
                            <a:schemeClr val="dk1"/>
                          </a:solidFill>
                          <a:latin typeface="Arial Narrow" pitchFamily="34" charset="0"/>
                          <a:ea typeface="+mn-ea"/>
                          <a:cs typeface="+mn-cs"/>
                        </a:rPr>
                        <a:t>	</a:t>
                      </a:r>
                    </a:p>
                  </a:txBody>
                  <a:tcPr/>
                </a:tc>
                <a:tc hMerge="1">
                  <a:txBody>
                    <a:bodyPr/>
                    <a:lstStyle/>
                    <a:p>
                      <a:endParaRPr lang="id-ID" dirty="0" smtClean="0"/>
                    </a:p>
                  </a:txBody>
                  <a:tcPr/>
                </a:tc>
              </a:tr>
            </a:tbl>
          </a:graphicData>
        </a:graphic>
      </p:graphicFrame>
    </p:spTree>
    <p:extLst>
      <p:ext uri="{BB962C8B-B14F-4D97-AF65-F5344CB8AC3E}">
        <p14:creationId xmlns="" xmlns:p14="http://schemas.microsoft.com/office/powerpoint/2010/main" val="36950771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SUMBER DAYA MANUSIA</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1352450675"/>
              </p:ext>
            </p:extLst>
          </p:nvPr>
        </p:nvGraphicFramePr>
        <p:xfrm>
          <a:off x="0" y="1315720"/>
          <a:ext cx="12176760" cy="4541520"/>
        </p:xfrm>
        <a:graphic>
          <a:graphicData uri="http://schemas.openxmlformats.org/drawingml/2006/table">
            <a:tbl>
              <a:tblPr firstRow="1" bandRow="1">
                <a:tableStyleId>{5C22544A-7EE6-4342-B048-85BDC9FD1C3A}</a:tableStyleId>
              </a:tblPr>
              <a:tblGrid>
                <a:gridCol w="4445000"/>
                <a:gridCol w="7731760"/>
              </a:tblGrid>
              <a:tr h="370840">
                <a:tc>
                  <a:txBody>
                    <a:bodyPr/>
                    <a:lstStyle/>
                    <a:p>
                      <a:pPr algn="ctr"/>
                      <a:r>
                        <a:rPr lang="id-ID" sz="2800" dirty="0" smtClean="0"/>
                        <a:t>SASARAN</a:t>
                      </a:r>
                      <a:endParaRPr lang="id-ID" sz="2800" dirty="0"/>
                    </a:p>
                  </a:txBody>
                  <a:tcPr/>
                </a:tc>
                <a:tc>
                  <a:txBody>
                    <a:bodyPr/>
                    <a:lstStyle/>
                    <a:p>
                      <a:pPr algn="ctr"/>
                      <a:r>
                        <a:rPr lang="id-ID" sz="2800" dirty="0" smtClean="0"/>
                        <a:t>PROGRAM</a:t>
                      </a:r>
                      <a:endParaRPr lang="id-ID" sz="2800"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dirty="0" smtClean="0">
                          <a:latin typeface="Arial Narrow" pitchFamily="34" charset="0"/>
                        </a:rPr>
                        <a:t>Pengembangan</a:t>
                      </a:r>
                      <a:r>
                        <a:rPr lang="id-ID" sz="2800" baseline="0" dirty="0" smtClean="0">
                          <a:latin typeface="Arial Narrow" pitchFamily="34" charset="0"/>
                        </a:rPr>
                        <a:t> SDM dosen hingga tercukupi kebutuhan tiap sub </a:t>
                      </a:r>
                      <a:r>
                        <a:rPr lang="id-ID" sz="2800" baseline="0" dirty="0" smtClean="0">
                          <a:latin typeface="Arial Narrow" pitchFamily="34" charset="0"/>
                        </a:rPr>
                        <a:t>divisi</a:t>
                      </a:r>
                      <a:endParaRPr lang="id-ID" sz="2800" dirty="0" smtClean="0">
                        <a:latin typeface="Arial Narrow" pitchFamily="34" charset="0"/>
                      </a:endParaRPr>
                    </a:p>
                  </a:txBody>
                  <a:tcPr/>
                </a:tc>
                <a:tc>
                  <a:txBody>
                    <a:bodyPr/>
                    <a:lstStyle/>
                    <a:p>
                      <a:pPr marL="457200" indent="-457200">
                        <a:buFont typeface="+mj-lt"/>
                        <a:buAutoNum type="arabicPeriod"/>
                      </a:pPr>
                      <a:r>
                        <a:rPr lang="id-ID" sz="2800" dirty="0" smtClean="0">
                          <a:latin typeface="Arial Narrow" pitchFamily="34" charset="0"/>
                        </a:rPr>
                        <a:t>Penambahan staf pendidik baru &amp; pengembangan pendidikan sub spesialis di sub bagian perawatan </a:t>
                      </a:r>
                      <a:r>
                        <a:rPr lang="id-ID" sz="2800" dirty="0" smtClean="0">
                          <a:latin typeface="Arial Narrow" pitchFamily="34" charset="0"/>
                        </a:rPr>
                        <a:t>intensif dan gawat darurat, kardiologi klinik, ekokardiografi</a:t>
                      </a:r>
                      <a:r>
                        <a:rPr lang="id-ID" sz="2800" dirty="0" smtClean="0">
                          <a:latin typeface="Arial Narrow" pitchFamily="34" charset="0"/>
                        </a:rPr>
                        <a:t>, kardiologi invasif, aritmia, kedokteran vaskular, pediatrik &amp; PJB, serta prevensi &amp; rehabilitasi</a:t>
                      </a:r>
                    </a:p>
                    <a:p>
                      <a:pPr marL="457200" indent="-457200">
                        <a:buFont typeface="+mj-lt"/>
                        <a:buAutoNum type="arabicPeriod"/>
                      </a:pPr>
                      <a:r>
                        <a:rPr lang="id-ID" sz="2800" dirty="0" smtClean="0">
                          <a:latin typeface="Arial Narrow" pitchFamily="34" charset="0"/>
                        </a:rPr>
                        <a:t>Pengembangan pendidikan S3 bagi staf pendidik</a:t>
                      </a:r>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dirty="0" smtClean="0">
                          <a:latin typeface="Arial Narrow" pitchFamily="34" charset="0"/>
                        </a:rPr>
                        <a:t>Peningkatan</a:t>
                      </a:r>
                      <a:r>
                        <a:rPr lang="id-ID" sz="2800" baseline="0" dirty="0" smtClean="0">
                          <a:latin typeface="Arial Narrow" pitchFamily="34" charset="0"/>
                        </a:rPr>
                        <a:t> kompetensi klinik staf pendidik</a:t>
                      </a:r>
                      <a:endParaRPr lang="id-ID" sz="2800" dirty="0" smtClean="0">
                        <a:latin typeface="Arial Narrow" pitchFamily="34" charset="0"/>
                      </a:endParaRPr>
                    </a:p>
                  </a:txBody>
                  <a:tcPr/>
                </a:tc>
                <a:tc>
                  <a:txBody>
                    <a:bodyPr/>
                    <a:lstStyle/>
                    <a:p>
                      <a:pPr marL="457200" indent="-457200">
                        <a:buFont typeface="+mj-lt"/>
                        <a:buAutoNum type="arabicPeriod"/>
                      </a:pPr>
                      <a:r>
                        <a:rPr lang="id-ID" sz="2800" dirty="0" smtClean="0">
                          <a:latin typeface="Arial Narrow" pitchFamily="34" charset="0"/>
                        </a:rPr>
                        <a:t>Ikut serta dalam kegiatan seminar &amp; workshop</a:t>
                      </a:r>
                    </a:p>
                    <a:p>
                      <a:pPr marL="457200" indent="-457200">
                        <a:buFont typeface="+mj-lt"/>
                        <a:buAutoNum type="arabicPeriod"/>
                      </a:pPr>
                      <a:r>
                        <a:rPr lang="id-ID" sz="2800" dirty="0" smtClean="0">
                          <a:latin typeface="Arial Narrow" pitchFamily="34" charset="0"/>
                        </a:rPr>
                        <a:t>Berperan aktif sebagai pemicara/narasumber kegiatan</a:t>
                      </a:r>
                      <a:r>
                        <a:rPr lang="id-ID" sz="2800" baseline="0" dirty="0" smtClean="0">
                          <a:latin typeface="Arial Narrow" pitchFamily="34" charset="0"/>
                        </a:rPr>
                        <a:t> ilmiah regional, nasional, dan internasional</a:t>
                      </a:r>
                      <a:endParaRPr lang="id-ID" sz="2800" dirty="0" smtClean="0">
                        <a:latin typeface="Arial Narrow" pitchFamily="34" charset="0"/>
                      </a:endParaRPr>
                    </a:p>
                  </a:txBody>
                  <a:tcPr/>
                </a:tc>
              </a:tr>
            </a:tbl>
          </a:graphicData>
        </a:graphic>
      </p:graphicFrame>
    </p:spTree>
    <p:extLst>
      <p:ext uri="{BB962C8B-B14F-4D97-AF65-F5344CB8AC3E}">
        <p14:creationId xmlns="" xmlns:p14="http://schemas.microsoft.com/office/powerpoint/2010/main" val="9257559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a:t>
            </a:r>
            <a:r>
              <a:rPr lang="id-ID" sz="4400" b="1" dirty="0"/>
              <a:t>SUMBER DAYA MANUSIA</a:t>
            </a:r>
          </a:p>
        </p:txBody>
      </p:sp>
      <p:graphicFrame>
        <p:nvGraphicFramePr>
          <p:cNvPr id="4" name="Content Placeholder 4"/>
          <p:cNvGraphicFramePr>
            <a:graphicFrameLocks/>
          </p:cNvGraphicFramePr>
          <p:nvPr>
            <p:extLst>
              <p:ext uri="{D42A27DB-BD31-4B8C-83A1-F6EECF244321}">
                <p14:modId xmlns="" xmlns:p14="http://schemas.microsoft.com/office/powerpoint/2010/main" val="3979686327"/>
              </p:ext>
            </p:extLst>
          </p:nvPr>
        </p:nvGraphicFramePr>
        <p:xfrm>
          <a:off x="0" y="1234440"/>
          <a:ext cx="12176760" cy="4450080"/>
        </p:xfrm>
        <a:graphic>
          <a:graphicData uri="http://schemas.openxmlformats.org/drawingml/2006/table">
            <a:tbl>
              <a:tblPr firstRow="1" bandRow="1">
                <a:tableStyleId>{5C22544A-7EE6-4342-B048-85BDC9FD1C3A}</a:tableStyleId>
              </a:tblPr>
              <a:tblGrid>
                <a:gridCol w="12176760"/>
              </a:tblGrid>
              <a:tr h="370840">
                <a:tc>
                  <a:txBody>
                    <a:bodyPr/>
                    <a:lstStyle/>
                    <a:p>
                      <a:pPr algn="ctr"/>
                      <a:r>
                        <a:rPr lang="id-ID" b="1" dirty="0" smtClean="0">
                          <a:solidFill>
                            <a:schemeClr val="bg1"/>
                          </a:solidFill>
                          <a:latin typeface="Arial Narrow" pitchFamily="34" charset="0"/>
                        </a:rPr>
                        <a:t>INDIKATOR</a:t>
                      </a:r>
                      <a:endParaRPr lang="id-ID" b="1" dirty="0">
                        <a:solidFill>
                          <a:schemeClr val="bg1"/>
                        </a:solidFill>
                        <a:latin typeface="Arial Narrow" pitchFamily="34" charset="0"/>
                      </a:endParaRPr>
                    </a:p>
                  </a:txBody>
                  <a:tcPr>
                    <a:solidFill>
                      <a:schemeClr val="tx2">
                        <a:lumMod val="60000"/>
                        <a:lumOff val="40000"/>
                      </a:schemeClr>
                    </a:solidFill>
                  </a:tcPr>
                </a:tc>
              </a:tr>
              <a:tr h="370840">
                <a:tc>
                  <a:txBody>
                    <a:bodyPr/>
                    <a:lstStyle/>
                    <a:p>
                      <a:pPr marL="457200" indent="-457200">
                        <a:buFont typeface="+mj-lt"/>
                        <a:buAutoNum type="arabicPeriod"/>
                      </a:pPr>
                      <a:r>
                        <a:rPr lang="id-ID" sz="3200" b="0" i="0" u="none" strike="noStrike" kern="1200" baseline="0" dirty="0" smtClean="0">
                          <a:solidFill>
                            <a:schemeClr val="dk1"/>
                          </a:solidFill>
                          <a:latin typeface="Arial Narrow" pitchFamily="34" charset="0"/>
                          <a:ea typeface="+mn-ea"/>
                          <a:cs typeface="+mn-cs"/>
                        </a:rPr>
                        <a:t>Tiap sub bagian memiliki minimal  2 staf pendidik pada tahun 2020 </a:t>
                      </a:r>
                    </a:p>
                    <a:p>
                      <a:pPr marL="457200" indent="-457200">
                        <a:buFont typeface="+mj-lt"/>
                        <a:buAutoNum type="arabicPeriod"/>
                      </a:pPr>
                      <a:r>
                        <a:rPr lang="id-ID" sz="3200" b="0" i="0" u="none" strike="noStrike" kern="1200" baseline="0" dirty="0" smtClean="0">
                          <a:solidFill>
                            <a:schemeClr val="dk1"/>
                          </a:solidFill>
                          <a:latin typeface="Arial Narrow" pitchFamily="34" charset="0"/>
                          <a:ea typeface="+mn-ea"/>
                          <a:cs typeface="+mn-cs"/>
                        </a:rPr>
                        <a:t>Rasio spesialis konsultan dibandingkan jumlah seluruh staf pengajar 75% pada tahun 2020 </a:t>
                      </a:r>
                    </a:p>
                    <a:p>
                      <a:pPr marL="457200" indent="-457200">
                        <a:buFont typeface="+mj-lt"/>
                        <a:buAutoNum type="arabicPeriod"/>
                      </a:pPr>
                      <a:r>
                        <a:rPr lang="id-ID" sz="3200" b="0" i="0" u="none" strike="noStrike" kern="1200" baseline="0" dirty="0" smtClean="0">
                          <a:solidFill>
                            <a:schemeClr val="dk1"/>
                          </a:solidFill>
                          <a:latin typeface="Arial Narrow" pitchFamily="34" charset="0"/>
                          <a:ea typeface="+mn-ea"/>
                          <a:cs typeface="+mn-cs"/>
                        </a:rPr>
                        <a:t>Rasio staf pendidik dibanding peserta didik PPDS 1 = 1:3 pada tahun 2020</a:t>
                      </a:r>
                    </a:p>
                    <a:p>
                      <a:pPr marL="457200" indent="-457200">
                        <a:buFont typeface="+mj-lt"/>
                        <a:buAutoNum type="arabicPeriod"/>
                      </a:pPr>
                      <a:r>
                        <a:rPr lang="id-ID" sz="3200" b="0" i="0" u="none" strike="noStrike" kern="1200" baseline="0" dirty="0" smtClean="0">
                          <a:solidFill>
                            <a:schemeClr val="dk1"/>
                          </a:solidFill>
                          <a:latin typeface="Arial Narrow" pitchFamily="34" charset="0"/>
                          <a:ea typeface="+mn-ea"/>
                          <a:cs typeface="+mn-cs"/>
                        </a:rPr>
                        <a:t>Partisipasi sebagai peserta kegiatan ilmiah seminar dan workshop regional/nasional/internasional : 6 kegiatan/dosen/tahun</a:t>
                      </a:r>
                    </a:p>
                    <a:p>
                      <a:pPr marL="457200" indent="-457200">
                        <a:buFont typeface="+mj-lt"/>
                        <a:buAutoNum type="arabicPeriod"/>
                      </a:pPr>
                      <a:r>
                        <a:rPr lang="id-ID" sz="3200" b="0" i="0" u="none" strike="noStrike" kern="1200" baseline="0" dirty="0" smtClean="0">
                          <a:solidFill>
                            <a:schemeClr val="dk1"/>
                          </a:solidFill>
                          <a:latin typeface="Arial Narrow" pitchFamily="34" charset="0"/>
                          <a:ea typeface="+mn-ea"/>
                          <a:cs typeface="+mn-cs"/>
                        </a:rPr>
                        <a:t>Partisipasi sebagai pembicara/narasumber kegiatan ilmiah seminar dan workshop regional/nasional/internasional : 2 kegiatan/dosen/tahun </a:t>
                      </a:r>
                    </a:p>
                  </a:txBody>
                  <a:tcPr/>
                </a:tc>
              </a:tr>
            </a:tbl>
          </a:graphicData>
        </a:graphic>
      </p:graphicFrame>
    </p:spTree>
    <p:extLst>
      <p:ext uri="{BB962C8B-B14F-4D97-AF65-F5344CB8AC3E}">
        <p14:creationId xmlns="" xmlns:p14="http://schemas.microsoft.com/office/powerpoint/2010/main" val="413281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Bab 1. </a:t>
            </a:r>
            <a:r>
              <a:rPr lang="en-US" dirty="0" err="1"/>
              <a:t>Kebijakan</a:t>
            </a:r>
            <a:r>
              <a:rPr lang="en-US" dirty="0"/>
              <a:t> </a:t>
            </a:r>
            <a:r>
              <a:rPr lang="en-US" dirty="0" err="1" smtClean="0"/>
              <a:t>Umum</a:t>
            </a:r>
            <a:endParaRPr lang="en-US" dirty="0"/>
          </a:p>
        </p:txBody>
      </p:sp>
      <p:sp>
        <p:nvSpPr>
          <p:cNvPr id="3" name="Content Placeholder 2"/>
          <p:cNvSpPr>
            <a:spLocks noGrp="1"/>
          </p:cNvSpPr>
          <p:nvPr>
            <p:ph idx="1"/>
          </p:nvPr>
        </p:nvSpPr>
        <p:spPr>
          <a:solidFill>
            <a:schemeClr val="bg1"/>
          </a:solidFill>
        </p:spPr>
        <p:txBody>
          <a:bodyPr/>
          <a:lstStyle/>
          <a:p>
            <a:r>
              <a:rPr lang="fi-FI" b="1" dirty="0"/>
              <a:t>Pendahuluan</a:t>
            </a:r>
          </a:p>
          <a:p>
            <a:r>
              <a:rPr lang="fi-FI" b="1" dirty="0"/>
              <a:t>Nilai-nilai dasar</a:t>
            </a:r>
          </a:p>
          <a:p>
            <a:r>
              <a:rPr lang="fi-FI" b="1" dirty="0"/>
              <a:t>Visi </a:t>
            </a:r>
          </a:p>
          <a:p>
            <a:r>
              <a:rPr lang="fi-FI" b="1" dirty="0"/>
              <a:t>Misi</a:t>
            </a:r>
          </a:p>
          <a:p>
            <a:r>
              <a:rPr lang="fi-FI" b="1" dirty="0"/>
              <a:t>Komitmen</a:t>
            </a:r>
          </a:p>
          <a:p>
            <a:r>
              <a:rPr lang="fi-FI" b="1" dirty="0"/>
              <a:t>Tujuan</a:t>
            </a:r>
          </a:p>
          <a:p>
            <a:endParaRPr lang="en-US" dirty="0"/>
          </a:p>
        </p:txBody>
      </p:sp>
    </p:spTree>
    <p:extLst>
      <p:ext uri="{BB962C8B-B14F-4D97-AF65-F5344CB8AC3E}">
        <p14:creationId xmlns="" xmlns:p14="http://schemas.microsoft.com/office/powerpoint/2010/main" val="26831415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ASET/INFRASTRUKTUR FISIK</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1783594961"/>
              </p:ext>
            </p:extLst>
          </p:nvPr>
        </p:nvGraphicFramePr>
        <p:xfrm>
          <a:off x="0" y="1163320"/>
          <a:ext cx="12176760" cy="5821680"/>
        </p:xfrm>
        <a:graphic>
          <a:graphicData uri="http://schemas.openxmlformats.org/drawingml/2006/table">
            <a:tbl>
              <a:tblPr firstRow="1" bandRow="1">
                <a:tableStyleId>{5C22544A-7EE6-4342-B048-85BDC9FD1C3A}</a:tableStyleId>
              </a:tblPr>
              <a:tblGrid>
                <a:gridCol w="3276600"/>
                <a:gridCol w="8900160"/>
              </a:tblGrid>
              <a:tr h="370840">
                <a:tc>
                  <a:txBody>
                    <a:bodyPr/>
                    <a:lstStyle/>
                    <a:p>
                      <a:pPr algn="ctr"/>
                      <a:r>
                        <a:rPr lang="id-ID" sz="2800" dirty="0" smtClean="0"/>
                        <a:t>SASARAN</a:t>
                      </a:r>
                      <a:endParaRPr lang="id-ID" sz="2800" dirty="0"/>
                    </a:p>
                  </a:txBody>
                  <a:tcPr/>
                </a:tc>
                <a:tc>
                  <a:txBody>
                    <a:bodyPr/>
                    <a:lstStyle/>
                    <a:p>
                      <a:pPr algn="ctr"/>
                      <a:r>
                        <a:rPr lang="id-ID" sz="2800" dirty="0" smtClean="0"/>
                        <a:t>PROGRAM</a:t>
                      </a:r>
                      <a:endParaRPr lang="id-ID" sz="2800"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dirty="0" smtClean="0">
                          <a:latin typeface="Arial Narrow" pitchFamily="34" charset="0"/>
                        </a:rPr>
                        <a:t>Integrasi fasilitas bersama jejaring RS pendidikan</a:t>
                      </a:r>
                    </a:p>
                  </a:txBody>
                  <a:tcPr/>
                </a:tc>
                <a:tc>
                  <a:txBody>
                    <a:bodyPr/>
                    <a:lstStyle/>
                    <a:p>
                      <a:pPr marL="457200" indent="-457200">
                        <a:buFont typeface="+mj-lt"/>
                        <a:buAutoNum type="arabicPeriod"/>
                      </a:pPr>
                      <a:r>
                        <a:rPr lang="id-ID" sz="2800" dirty="0" smtClean="0">
                          <a:latin typeface="Arial Narrow" pitchFamily="34" charset="0"/>
                        </a:rPr>
                        <a:t>Bersama RSUP Dr Sardjito merencanakan pengembangan pelayanan</a:t>
                      </a:r>
                      <a:r>
                        <a:rPr lang="id-ID" sz="2800" baseline="0" dirty="0" smtClean="0">
                          <a:latin typeface="Arial Narrow" pitchFamily="34" charset="0"/>
                        </a:rPr>
                        <a:t> Jantung &amp; Pembuluh Darah di Gedung Pusat Jantung Terpadu (PJT).</a:t>
                      </a:r>
                    </a:p>
                    <a:p>
                      <a:pPr marL="457200" indent="-457200">
                        <a:buFont typeface="+mj-lt"/>
                        <a:buAutoNum type="arabicPeriod"/>
                      </a:pPr>
                      <a:r>
                        <a:rPr lang="id-ID" sz="2800" baseline="0" dirty="0" smtClean="0">
                          <a:latin typeface="Arial Narrow" pitchFamily="34" charset="0"/>
                        </a:rPr>
                        <a:t>Berperan aktif dalam perencanaan sarana &amp; alat Gedung PJT.</a:t>
                      </a:r>
                    </a:p>
                    <a:p>
                      <a:pPr marL="457200" indent="-457200">
                        <a:buFont typeface="+mj-lt"/>
                        <a:buAutoNum type="arabicPeriod"/>
                      </a:pPr>
                      <a:r>
                        <a:rPr lang="id-ID" sz="2800" baseline="0" dirty="0" smtClean="0">
                          <a:latin typeface="Arial Narrow" pitchFamily="34" charset="0"/>
                        </a:rPr>
                        <a:t>Peningkatan sarana pendukung PPDS (ruang konfrensi, meja-kursi, perpustakaan)</a:t>
                      </a:r>
                    </a:p>
                    <a:p>
                      <a:pPr marL="457200" indent="-457200">
                        <a:buFont typeface="+mj-lt"/>
                        <a:buAutoNum type="arabicPeriod"/>
                      </a:pPr>
                      <a:r>
                        <a:rPr lang="id-ID" sz="2800" baseline="0" dirty="0" smtClean="0">
                          <a:latin typeface="Arial Narrow" pitchFamily="34" charset="0"/>
                        </a:rPr>
                        <a:t>Perluasan fasilitas internet di semua area pendidikan dengan kualitas baik.</a:t>
                      </a:r>
                    </a:p>
                  </a:txBody>
                  <a:tcPr/>
                </a:tc>
              </a:tr>
              <a:tr h="0">
                <a:tc>
                  <a:txBody>
                    <a:bodyPr/>
                    <a:lstStyle/>
                    <a:p>
                      <a:r>
                        <a:rPr lang="id-ID" sz="2800" dirty="0" smtClean="0">
                          <a:latin typeface="Arial Narrow" pitchFamily="34" charset="0"/>
                        </a:rPr>
                        <a:t>Meningkatkan sarana &amp; prasarana pengembangan kegiatan riset (registri)</a:t>
                      </a:r>
                      <a:endParaRPr lang="id-ID" sz="2800" dirty="0">
                        <a:latin typeface="Arial Narrow" pitchFamily="34" charset="0"/>
                      </a:endParaRPr>
                    </a:p>
                  </a:txBody>
                  <a:tcPr/>
                </a:tc>
                <a:tc>
                  <a:txBody>
                    <a:bodyPr/>
                    <a:lstStyle/>
                    <a:p>
                      <a:pPr marL="514350" indent="-514350">
                        <a:buAutoNum type="arabicPeriod"/>
                      </a:pPr>
                      <a:r>
                        <a:rPr lang="id-ID" sz="2800" dirty="0" smtClean="0">
                          <a:latin typeface="Arial Narrow" pitchFamily="34" charset="0"/>
                        </a:rPr>
                        <a:t>Pengusulan pengadaan freezer untuk penyimpanan preparat (kerjasama dengan Instalasi Laboratorium)</a:t>
                      </a:r>
                    </a:p>
                    <a:p>
                      <a:pPr marL="514350" indent="-514350">
                        <a:buAutoNum type="arabicPeriod"/>
                      </a:pPr>
                      <a:r>
                        <a:rPr lang="id-ID" sz="2800" dirty="0" smtClean="0">
                          <a:latin typeface="Arial Narrow" pitchFamily="34" charset="0"/>
                        </a:rPr>
                        <a:t>Pengusulan microtome blade untuk arteri koroner</a:t>
                      </a:r>
                      <a:r>
                        <a:rPr lang="id-ID" sz="2800" baseline="0" dirty="0" smtClean="0">
                          <a:latin typeface="Arial Narrow" pitchFamily="34" charset="0"/>
                        </a:rPr>
                        <a:t> yang sudah distent (kerjasama dengan Instalasi PA)</a:t>
                      </a:r>
                      <a:endParaRPr lang="id-ID" sz="2800" dirty="0">
                        <a:latin typeface="Arial Narrow" pitchFamily="34" charset="0"/>
                      </a:endParaRPr>
                    </a:p>
                  </a:txBody>
                  <a:tcPr/>
                </a:tc>
              </a:tr>
            </a:tbl>
          </a:graphicData>
        </a:graphic>
      </p:graphicFrame>
    </p:spTree>
    <p:extLst>
      <p:ext uri="{BB962C8B-B14F-4D97-AF65-F5344CB8AC3E}">
        <p14:creationId xmlns="" xmlns:p14="http://schemas.microsoft.com/office/powerpoint/2010/main" val="42143278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a:t>
            </a:r>
            <a:r>
              <a:rPr lang="id-ID" sz="4400" b="1" dirty="0"/>
              <a:t>ASET/INFRASTRUKTUR FISIK</a:t>
            </a:r>
          </a:p>
        </p:txBody>
      </p:sp>
      <p:graphicFrame>
        <p:nvGraphicFramePr>
          <p:cNvPr id="4" name="Content Placeholder 4"/>
          <p:cNvGraphicFramePr>
            <a:graphicFrameLocks/>
          </p:cNvGraphicFramePr>
          <p:nvPr>
            <p:extLst>
              <p:ext uri="{D42A27DB-BD31-4B8C-83A1-F6EECF244321}">
                <p14:modId xmlns="" xmlns:p14="http://schemas.microsoft.com/office/powerpoint/2010/main" val="448944424"/>
              </p:ext>
            </p:extLst>
          </p:nvPr>
        </p:nvGraphicFramePr>
        <p:xfrm>
          <a:off x="0" y="1234440"/>
          <a:ext cx="12176760" cy="2499360"/>
        </p:xfrm>
        <a:graphic>
          <a:graphicData uri="http://schemas.openxmlformats.org/drawingml/2006/table">
            <a:tbl>
              <a:tblPr firstRow="1" bandRow="1">
                <a:tableStyleId>{5C22544A-7EE6-4342-B048-85BDC9FD1C3A}</a:tableStyleId>
              </a:tblPr>
              <a:tblGrid>
                <a:gridCol w="12176760"/>
              </a:tblGrid>
              <a:tr h="370840">
                <a:tc>
                  <a:txBody>
                    <a:bodyPr/>
                    <a:lstStyle/>
                    <a:p>
                      <a:pPr algn="ctr"/>
                      <a:r>
                        <a:rPr lang="id-ID" b="1" dirty="0" smtClean="0">
                          <a:solidFill>
                            <a:schemeClr val="bg1"/>
                          </a:solidFill>
                          <a:latin typeface="Arial Narrow" pitchFamily="34" charset="0"/>
                        </a:rPr>
                        <a:t>INDIKATOR</a:t>
                      </a:r>
                      <a:endParaRPr lang="id-ID" b="1" dirty="0">
                        <a:solidFill>
                          <a:schemeClr val="bg1"/>
                        </a:solidFill>
                        <a:latin typeface="Arial Narrow" pitchFamily="34" charset="0"/>
                      </a:endParaRPr>
                    </a:p>
                  </a:txBody>
                  <a:tcPr>
                    <a:solidFill>
                      <a:schemeClr val="tx2">
                        <a:lumMod val="60000"/>
                        <a:lumOff val="40000"/>
                      </a:schemeClr>
                    </a:solidFill>
                  </a:tcPr>
                </a:tc>
              </a:tr>
              <a:tr h="370840">
                <a:tc>
                  <a:txBody>
                    <a:bodyPr/>
                    <a:lstStyle/>
                    <a:p>
                      <a:pPr marL="457200" indent="-457200">
                        <a:buFont typeface="+mj-lt"/>
                        <a:buAutoNum type="arabicPeriod"/>
                      </a:pPr>
                      <a:r>
                        <a:rPr lang="id-ID" sz="3200" b="0" i="0" u="none" strike="noStrike" kern="1200" baseline="0" dirty="0" smtClean="0">
                          <a:solidFill>
                            <a:schemeClr val="dk1"/>
                          </a:solidFill>
                          <a:latin typeface="Arial Narrow" pitchFamily="34" charset="0"/>
                          <a:ea typeface="+mn-ea"/>
                          <a:cs typeface="+mn-cs"/>
                        </a:rPr>
                        <a:t>Terselenggara pengadaan sarana &amp; alat di gedung PJT sesuai perencanaan</a:t>
                      </a:r>
                    </a:p>
                    <a:p>
                      <a:pPr marL="457200" indent="-457200">
                        <a:buFont typeface="+mj-lt"/>
                        <a:buAutoNum type="arabicPeriod"/>
                      </a:pPr>
                      <a:r>
                        <a:rPr lang="id-ID" sz="3200" b="0" i="0" u="none" strike="noStrike" kern="1200" baseline="0" dirty="0" smtClean="0">
                          <a:solidFill>
                            <a:schemeClr val="dk1"/>
                          </a:solidFill>
                          <a:latin typeface="Arial Narrow" pitchFamily="34" charset="0"/>
                          <a:ea typeface="+mn-ea"/>
                          <a:cs typeface="+mn-cs"/>
                        </a:rPr>
                        <a:t>Tersedia ruang belajar untuk peserta didik dengan akses internet </a:t>
                      </a:r>
                    </a:p>
                    <a:p>
                      <a:pPr marL="457200" indent="-457200">
                        <a:buFont typeface="+mj-lt"/>
                        <a:buAutoNum type="arabicPeriod"/>
                      </a:pPr>
                      <a:r>
                        <a:rPr lang="id-ID" sz="3200" b="0" i="0" u="none" strike="noStrike" kern="1200" baseline="0" dirty="0" smtClean="0">
                          <a:solidFill>
                            <a:schemeClr val="dk1"/>
                          </a:solidFill>
                          <a:latin typeface="Arial Narrow" pitchFamily="34" charset="0"/>
                          <a:ea typeface="+mn-ea"/>
                          <a:cs typeface="+mn-cs"/>
                        </a:rPr>
                        <a:t>Tersedia perpustakaan dengan komputer dan akses internet </a:t>
                      </a:r>
                    </a:p>
                    <a:p>
                      <a:pPr marL="457200" indent="-457200">
                        <a:buFont typeface="+mj-lt"/>
                        <a:buAutoNum type="arabicPeriod"/>
                      </a:pPr>
                      <a:r>
                        <a:rPr lang="id-ID" sz="3200" b="0" i="0" u="none" strike="noStrike" kern="1200" baseline="0" dirty="0" smtClean="0">
                          <a:solidFill>
                            <a:schemeClr val="dk1"/>
                          </a:solidFill>
                          <a:latin typeface="Arial Narrow" pitchFamily="34" charset="0"/>
                          <a:ea typeface="+mn-ea"/>
                          <a:cs typeface="+mn-cs"/>
                        </a:rPr>
                        <a:t>Tersedia sarana pendukung penelitian yang memadai.</a:t>
                      </a:r>
                      <a:r>
                        <a:rPr lang="id-ID" sz="2400" b="0" i="0" u="none" strike="noStrike" kern="1200" baseline="0" dirty="0" smtClean="0">
                          <a:solidFill>
                            <a:schemeClr val="dk1"/>
                          </a:solidFill>
                          <a:latin typeface="+mn-lt"/>
                          <a:ea typeface="+mn-ea"/>
                          <a:cs typeface="+mn-cs"/>
                        </a:rPr>
                        <a:t>	</a:t>
                      </a:r>
                    </a:p>
                  </a:txBody>
                  <a:tcPr/>
                </a:tc>
              </a:tr>
            </a:tbl>
          </a:graphicData>
        </a:graphic>
      </p:graphicFrame>
    </p:spTree>
    <p:extLst>
      <p:ext uri="{BB962C8B-B14F-4D97-AF65-F5344CB8AC3E}">
        <p14:creationId xmlns="" xmlns:p14="http://schemas.microsoft.com/office/powerpoint/2010/main" val="41544044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KERJASAMA</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260545512"/>
              </p:ext>
            </p:extLst>
          </p:nvPr>
        </p:nvGraphicFramePr>
        <p:xfrm>
          <a:off x="0" y="1163320"/>
          <a:ext cx="12176760" cy="5394960"/>
        </p:xfrm>
        <a:graphic>
          <a:graphicData uri="http://schemas.openxmlformats.org/drawingml/2006/table">
            <a:tbl>
              <a:tblPr firstRow="1" bandRow="1">
                <a:tableStyleId>{5C22544A-7EE6-4342-B048-85BDC9FD1C3A}</a:tableStyleId>
              </a:tblPr>
              <a:tblGrid>
                <a:gridCol w="4343400"/>
                <a:gridCol w="7833360"/>
              </a:tblGrid>
              <a:tr h="370840">
                <a:tc>
                  <a:txBody>
                    <a:bodyPr/>
                    <a:lstStyle/>
                    <a:p>
                      <a:pPr algn="ctr"/>
                      <a:r>
                        <a:rPr lang="id-ID" sz="2800" dirty="0" smtClean="0"/>
                        <a:t>SASARAN</a:t>
                      </a:r>
                      <a:endParaRPr lang="id-ID" sz="2800" dirty="0"/>
                    </a:p>
                  </a:txBody>
                  <a:tcPr/>
                </a:tc>
                <a:tc>
                  <a:txBody>
                    <a:bodyPr/>
                    <a:lstStyle/>
                    <a:p>
                      <a:pPr algn="ctr"/>
                      <a:r>
                        <a:rPr lang="id-ID" sz="2800" dirty="0" smtClean="0"/>
                        <a:t>PROGRAM</a:t>
                      </a:r>
                      <a:endParaRPr lang="id-ID" sz="2800"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dirty="0" smtClean="0">
                          <a:latin typeface="Arial Narrow" pitchFamily="34" charset="0"/>
                        </a:rPr>
                        <a:t>Mengarahkan kerja sama untuk mengakselerasi pengembangan dan inovasi ilmu Jantung &amp; Pembuluh Darah.</a:t>
                      </a:r>
                    </a:p>
                  </a:txBody>
                  <a:tcPr/>
                </a:tc>
                <a:tc>
                  <a:txBody>
                    <a:bodyPr/>
                    <a:lstStyle/>
                    <a:p>
                      <a:pPr marL="457200" indent="-457200">
                        <a:buFont typeface="+mj-lt"/>
                        <a:buAutoNum type="arabicPeriod"/>
                      </a:pPr>
                      <a:r>
                        <a:rPr lang="id-ID" sz="2800" dirty="0" smtClean="0">
                          <a:latin typeface="Arial Narrow" pitchFamily="34" charset="0"/>
                        </a:rPr>
                        <a:t>Memperluas jejaring kerjasama regional, lokal, dan internasional</a:t>
                      </a:r>
                    </a:p>
                    <a:p>
                      <a:pPr marL="457200" indent="-457200">
                        <a:buFont typeface="+mj-lt"/>
                        <a:buAutoNum type="arabicPeriod"/>
                      </a:pPr>
                      <a:r>
                        <a:rPr lang="id-ID" sz="2800" dirty="0" smtClean="0">
                          <a:latin typeface="Arial Narrow" pitchFamily="34" charset="0"/>
                        </a:rPr>
                        <a:t>Penerimaan peserta didik dari daerah (tugas belajar/kemitraan)</a:t>
                      </a:r>
                    </a:p>
                    <a:p>
                      <a:pPr marL="457200" indent="-457200">
                        <a:buFont typeface="+mj-lt"/>
                        <a:buAutoNum type="arabicPeriod"/>
                      </a:pPr>
                      <a:r>
                        <a:rPr lang="id-ID" sz="2800" dirty="0" smtClean="0">
                          <a:latin typeface="Arial Narrow" pitchFamily="34" charset="0"/>
                        </a:rPr>
                        <a:t>Kerjasama penelitian dengan Universitas Kobe Jepang.</a:t>
                      </a:r>
                    </a:p>
                  </a:txBody>
                  <a:tcPr/>
                </a:tc>
              </a:tr>
              <a:tr h="0">
                <a:tc>
                  <a:txBody>
                    <a:bodyPr/>
                    <a:lstStyle/>
                    <a:p>
                      <a:r>
                        <a:rPr lang="id-ID" sz="2800" dirty="0" smtClean="0">
                          <a:latin typeface="Arial Narrow" pitchFamily="34" charset="0"/>
                        </a:rPr>
                        <a:t>Menggalang</a:t>
                      </a:r>
                      <a:r>
                        <a:rPr lang="id-ID" sz="2800" baseline="0" dirty="0" smtClean="0">
                          <a:latin typeface="Arial Narrow" pitchFamily="34" charset="0"/>
                        </a:rPr>
                        <a:t> partisipasi aktif organisasi kemasyarakatan.</a:t>
                      </a:r>
                      <a:endParaRPr lang="id-ID" sz="2800" dirty="0">
                        <a:latin typeface="Arial Narrow" pitchFamily="34" charset="0"/>
                      </a:endParaRPr>
                    </a:p>
                  </a:txBody>
                  <a:tcPr/>
                </a:tc>
                <a:tc>
                  <a:txBody>
                    <a:bodyPr/>
                    <a:lstStyle/>
                    <a:p>
                      <a:pPr marL="514350" indent="-514350">
                        <a:buFont typeface="+mj-lt"/>
                        <a:buAutoNum type="arabicPeriod"/>
                      </a:pPr>
                      <a:r>
                        <a:rPr lang="id-ID" sz="2800" dirty="0" smtClean="0">
                          <a:latin typeface="Arial Narrow" pitchFamily="34" charset="0"/>
                        </a:rPr>
                        <a:t>Bekerjasama dg Yayasan</a:t>
                      </a:r>
                      <a:r>
                        <a:rPr lang="id-ID" sz="2800" baseline="0" dirty="0" smtClean="0">
                          <a:latin typeface="Arial Narrow" pitchFamily="34" charset="0"/>
                        </a:rPr>
                        <a:t> Jantung Indonesia</a:t>
                      </a:r>
                    </a:p>
                    <a:p>
                      <a:pPr marL="514350" indent="-514350">
                        <a:buFont typeface="+mj-lt"/>
                        <a:buAutoNum type="arabicPeriod"/>
                      </a:pPr>
                      <a:r>
                        <a:rPr lang="id-ID" sz="2800" baseline="0" dirty="0" smtClean="0">
                          <a:latin typeface="Arial Narrow" pitchFamily="34" charset="0"/>
                        </a:rPr>
                        <a:t>Bekerjasama dg Yayasan Hipertensi Paru Indonesia</a:t>
                      </a:r>
                      <a:endParaRPr lang="id-ID" sz="2800" dirty="0">
                        <a:latin typeface="Arial Narrow" pitchFamily="34" charset="0"/>
                      </a:endParaRPr>
                    </a:p>
                  </a:txBody>
                  <a:tcPr/>
                </a:tc>
              </a:tr>
              <a:tr h="370840">
                <a:tc gridSpan="2">
                  <a:txBody>
                    <a:bodyPr/>
                    <a:lstStyle/>
                    <a:p>
                      <a:pPr algn="ctr"/>
                      <a:r>
                        <a:rPr lang="id-ID" sz="2800" b="1" dirty="0" smtClean="0">
                          <a:solidFill>
                            <a:schemeClr val="bg1"/>
                          </a:solidFill>
                          <a:latin typeface="Arial Narrow" pitchFamily="34" charset="0"/>
                        </a:rPr>
                        <a:t>INDIKATOR</a:t>
                      </a:r>
                      <a:endParaRPr lang="id-ID" sz="2800" b="1" dirty="0">
                        <a:solidFill>
                          <a:schemeClr val="bg1"/>
                        </a:solidFill>
                        <a:latin typeface="Arial Narrow" pitchFamily="34" charset="0"/>
                      </a:endParaRPr>
                    </a:p>
                  </a:txBody>
                  <a:tcPr>
                    <a:solidFill>
                      <a:schemeClr val="tx2">
                        <a:lumMod val="60000"/>
                        <a:lumOff val="40000"/>
                      </a:schemeClr>
                    </a:solidFill>
                  </a:tcPr>
                </a:tc>
                <a:tc hMerge="1">
                  <a:txBody>
                    <a:bodyPr/>
                    <a:lstStyle/>
                    <a:p>
                      <a:endParaRPr lang="id-ID" dirty="0" smtClean="0">
                        <a:latin typeface="Arial Narrow" pitchFamily="34" charset="0"/>
                      </a:endParaRPr>
                    </a:p>
                  </a:txBody>
                  <a:tcPr/>
                </a:tc>
              </a:tr>
              <a:tr h="370840">
                <a:tc gridSpan="2">
                  <a:txBody>
                    <a:bodyPr/>
                    <a:lstStyle/>
                    <a:p>
                      <a:pPr marL="457200" indent="-457200">
                        <a:buFont typeface="+mj-lt"/>
                        <a:buAutoNum type="arabicPeriod"/>
                      </a:pPr>
                      <a:r>
                        <a:rPr lang="fi-FI" sz="2400" b="0" i="0" u="none" strike="noStrike" kern="1200" baseline="0" dirty="0" smtClean="0">
                          <a:solidFill>
                            <a:schemeClr val="dk1"/>
                          </a:solidFill>
                          <a:latin typeface="Arial Narrow" pitchFamily="34" charset="0"/>
                          <a:ea typeface="+mn-ea"/>
                          <a:cs typeface="+mn-cs"/>
                        </a:rPr>
                        <a:t>Terlaksana kerjasama dengan 3 rumah sakit jejaring </a:t>
                      </a:r>
                    </a:p>
                    <a:p>
                      <a:pPr marL="457200" indent="-457200">
                        <a:buFont typeface="+mj-lt"/>
                        <a:buAutoNum type="arabicPeriod"/>
                      </a:pPr>
                      <a:r>
                        <a:rPr lang="id-ID" sz="2400" b="0" i="0" u="none" strike="noStrike" kern="1200" baseline="0" dirty="0" smtClean="0">
                          <a:solidFill>
                            <a:schemeClr val="dk1"/>
                          </a:solidFill>
                          <a:latin typeface="Arial Narrow" pitchFamily="34" charset="0"/>
                          <a:ea typeface="+mn-ea"/>
                          <a:cs typeface="+mn-cs"/>
                        </a:rPr>
                        <a:t>Terlaksana kerjasama berkelanjutan dengan Universitas Kobe Jepang </a:t>
                      </a:r>
                    </a:p>
                    <a:p>
                      <a:pPr marL="457200" indent="-457200">
                        <a:buFont typeface="+mj-lt"/>
                        <a:buAutoNum type="arabicPeriod"/>
                      </a:pPr>
                      <a:r>
                        <a:rPr lang="id-ID" sz="2400" b="0" i="0" u="none" strike="noStrike" kern="1200" baseline="0" dirty="0" smtClean="0">
                          <a:solidFill>
                            <a:schemeClr val="dk1"/>
                          </a:solidFill>
                          <a:latin typeface="Arial Narrow" pitchFamily="34" charset="0"/>
                          <a:ea typeface="+mn-ea"/>
                          <a:cs typeface="+mn-cs"/>
                        </a:rPr>
                        <a:t>Terlaksana kerjasama untuk pengabdian masyarakat dengan YJI &amp; YHPI. </a:t>
                      </a:r>
                    </a:p>
                  </a:txBody>
                  <a:tcPr/>
                </a:tc>
                <a:tc hMerge="1">
                  <a:txBody>
                    <a:bodyPr/>
                    <a:lstStyle/>
                    <a:p>
                      <a:endParaRPr lang="id-ID" dirty="0" smtClean="0"/>
                    </a:p>
                  </a:txBody>
                  <a:tcPr/>
                </a:tc>
              </a:tr>
            </a:tbl>
          </a:graphicData>
        </a:graphic>
      </p:graphicFrame>
    </p:spTree>
    <p:extLst>
      <p:ext uri="{BB962C8B-B14F-4D97-AF65-F5344CB8AC3E}">
        <p14:creationId xmlns="" xmlns:p14="http://schemas.microsoft.com/office/powerpoint/2010/main" val="1412044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KEUANGAN</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2493560211"/>
              </p:ext>
            </p:extLst>
          </p:nvPr>
        </p:nvGraphicFramePr>
        <p:xfrm>
          <a:off x="0" y="1163320"/>
          <a:ext cx="12176760" cy="5516880"/>
        </p:xfrm>
        <a:graphic>
          <a:graphicData uri="http://schemas.openxmlformats.org/drawingml/2006/table">
            <a:tbl>
              <a:tblPr firstRow="1" bandRow="1">
                <a:tableStyleId>{5C22544A-7EE6-4342-B048-85BDC9FD1C3A}</a:tableStyleId>
              </a:tblPr>
              <a:tblGrid>
                <a:gridCol w="3302000"/>
                <a:gridCol w="8874760"/>
              </a:tblGrid>
              <a:tr h="370840">
                <a:tc>
                  <a:txBody>
                    <a:bodyPr/>
                    <a:lstStyle/>
                    <a:p>
                      <a:pPr algn="ctr"/>
                      <a:r>
                        <a:rPr lang="id-ID" sz="2800" dirty="0" smtClean="0"/>
                        <a:t>SASARAN</a:t>
                      </a:r>
                      <a:endParaRPr lang="id-ID" sz="2800" dirty="0"/>
                    </a:p>
                  </a:txBody>
                  <a:tcPr/>
                </a:tc>
                <a:tc>
                  <a:txBody>
                    <a:bodyPr/>
                    <a:lstStyle/>
                    <a:p>
                      <a:pPr algn="ctr"/>
                      <a:r>
                        <a:rPr lang="id-ID" sz="2800" dirty="0" smtClean="0"/>
                        <a:t>PROGRAM</a:t>
                      </a:r>
                      <a:endParaRPr lang="id-ID" sz="2800"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400" dirty="0" smtClean="0">
                          <a:latin typeface="Arial Narrow" pitchFamily="34" charset="0"/>
                        </a:rPr>
                        <a:t>Menyiapkan</a:t>
                      </a:r>
                      <a:r>
                        <a:rPr lang="id-ID" sz="2400" baseline="0" dirty="0" smtClean="0">
                          <a:latin typeface="Arial Narrow" pitchFamily="34" charset="0"/>
                        </a:rPr>
                        <a:t> sistem keuangan transparan &amp; akuntabel</a:t>
                      </a:r>
                      <a:endParaRPr lang="id-ID" sz="2400" dirty="0" smtClean="0">
                        <a:latin typeface="Arial Narrow" pitchFamily="34" charset="0"/>
                      </a:endParaRPr>
                    </a:p>
                  </a:txBody>
                  <a:tcPr/>
                </a:tc>
                <a:tc>
                  <a:txBody>
                    <a:bodyPr/>
                    <a:lstStyle/>
                    <a:p>
                      <a:pPr marL="457200" indent="-457200">
                        <a:buFont typeface="+mj-lt"/>
                        <a:buAutoNum type="arabicPeriod"/>
                      </a:pPr>
                      <a:r>
                        <a:rPr lang="id-ID" sz="2400" dirty="0" smtClean="0">
                          <a:latin typeface="Arial Narrow" pitchFamily="34" charset="0"/>
                        </a:rPr>
                        <a:t>Memperkuat sistem pengelolaan keuangan yang cepat, aman, transparan,&amp;</a:t>
                      </a:r>
                      <a:r>
                        <a:rPr lang="id-ID" sz="2400" baseline="0" dirty="0" smtClean="0">
                          <a:latin typeface="Arial Narrow" pitchFamily="34" charset="0"/>
                        </a:rPr>
                        <a:t> akuntabel</a:t>
                      </a:r>
                    </a:p>
                    <a:p>
                      <a:pPr marL="457200" indent="-457200">
                        <a:buFont typeface="+mj-lt"/>
                        <a:buAutoNum type="arabicPeriod"/>
                      </a:pPr>
                      <a:r>
                        <a:rPr lang="id-ID" sz="2400" baseline="0" dirty="0" smtClean="0">
                          <a:latin typeface="Arial Narrow" pitchFamily="34" charset="0"/>
                        </a:rPr>
                        <a:t>Memperkuat audit internal</a:t>
                      </a:r>
                    </a:p>
                    <a:p>
                      <a:pPr marL="457200" indent="-457200">
                        <a:buFont typeface="+mj-lt"/>
                        <a:buAutoNum type="arabicPeriod"/>
                      </a:pPr>
                      <a:r>
                        <a:rPr lang="id-ID" sz="2400" baseline="0" dirty="0" smtClean="0">
                          <a:latin typeface="Arial Narrow" pitchFamily="34" charset="0"/>
                        </a:rPr>
                        <a:t>Memperkuat kerjasama nasional &amp; internasional</a:t>
                      </a:r>
                      <a:endParaRPr lang="id-ID" sz="2400" dirty="0" smtClean="0">
                        <a:latin typeface="Arial Narrow" pitchFamily="34" charset="0"/>
                      </a:endParaRPr>
                    </a:p>
                  </a:txBody>
                  <a:tcPr/>
                </a:tc>
              </a:tr>
              <a:tr h="0">
                <a:tc>
                  <a:txBody>
                    <a:bodyPr/>
                    <a:lstStyle/>
                    <a:p>
                      <a:r>
                        <a:rPr lang="id-ID" sz="2400" dirty="0" smtClean="0">
                          <a:latin typeface="Arial Narrow" pitchFamily="34" charset="0"/>
                        </a:rPr>
                        <a:t>Mengembangkan</a:t>
                      </a:r>
                      <a:r>
                        <a:rPr lang="id-ID" sz="2400" baseline="0" dirty="0" smtClean="0">
                          <a:latin typeface="Arial Narrow" pitchFamily="34" charset="0"/>
                        </a:rPr>
                        <a:t> pendanaan alternatif dengan melatih </a:t>
                      </a:r>
                      <a:r>
                        <a:rPr lang="id-ID" sz="2400" i="1" baseline="0" dirty="0" smtClean="0">
                          <a:latin typeface="Arial Narrow" pitchFamily="34" charset="0"/>
                        </a:rPr>
                        <a:t>socioenterprenuership</a:t>
                      </a:r>
                      <a:endParaRPr lang="id-ID" sz="2400" i="1" dirty="0">
                        <a:latin typeface="Arial Narrow" pitchFamily="34" charset="0"/>
                      </a:endParaRPr>
                    </a:p>
                  </a:txBody>
                  <a:tcPr/>
                </a:tc>
                <a:tc>
                  <a:txBody>
                    <a:bodyPr/>
                    <a:lstStyle/>
                    <a:p>
                      <a:pPr marL="514350" indent="-514350">
                        <a:buFont typeface="+mj-lt"/>
                        <a:buAutoNum type="arabicPeriod"/>
                      </a:pPr>
                      <a:r>
                        <a:rPr lang="id-ID" sz="2400" dirty="0" smtClean="0">
                          <a:latin typeface="Arial Narrow" pitchFamily="34" charset="0"/>
                        </a:rPr>
                        <a:t>Meningkatkan</a:t>
                      </a:r>
                      <a:r>
                        <a:rPr lang="id-ID" sz="2400" baseline="0" dirty="0" smtClean="0">
                          <a:latin typeface="Arial Narrow" pitchFamily="34" charset="0"/>
                        </a:rPr>
                        <a:t> publikasi untuk menarik pemberi dana hibah guna pengembangan pendidikan,pelayanan, &amp; penelitian.</a:t>
                      </a:r>
                    </a:p>
                    <a:p>
                      <a:pPr marL="514350" indent="-514350">
                        <a:buFont typeface="+mj-lt"/>
                        <a:buAutoNum type="arabicPeriod"/>
                      </a:pPr>
                      <a:r>
                        <a:rPr lang="id-ID" sz="2400" baseline="0" dirty="0" smtClean="0">
                          <a:latin typeface="Arial Narrow" pitchFamily="34" charset="0"/>
                        </a:rPr>
                        <a:t>Membuka peluang dana bersumber </a:t>
                      </a:r>
                      <a:r>
                        <a:rPr lang="id-ID" sz="2400" i="1" baseline="0" dirty="0" smtClean="0">
                          <a:latin typeface="Arial Narrow" pitchFamily="34" charset="0"/>
                        </a:rPr>
                        <a:t>corporate social responsibility</a:t>
                      </a:r>
                      <a:r>
                        <a:rPr lang="id-ID" sz="2400" i="0" baseline="0" dirty="0" smtClean="0">
                          <a:latin typeface="Arial Narrow" pitchFamily="34" charset="0"/>
                        </a:rPr>
                        <a:t> </a:t>
                      </a:r>
                      <a:r>
                        <a:rPr lang="id-ID" sz="2400" baseline="0" dirty="0" smtClean="0">
                          <a:latin typeface="Arial Narrow" pitchFamily="34" charset="0"/>
                        </a:rPr>
                        <a:t>perusahaan farmasi/alat kesehatan</a:t>
                      </a:r>
                      <a:endParaRPr lang="id-ID" sz="2400" dirty="0">
                        <a:latin typeface="Arial Narrow" pitchFamily="34" charset="0"/>
                      </a:endParaRPr>
                    </a:p>
                  </a:txBody>
                  <a:tcPr/>
                </a:tc>
              </a:tr>
              <a:tr h="370840">
                <a:tc gridSpan="2">
                  <a:txBody>
                    <a:bodyPr/>
                    <a:lstStyle/>
                    <a:p>
                      <a:pPr algn="ctr"/>
                      <a:r>
                        <a:rPr lang="id-ID" sz="2800" b="1" dirty="0" smtClean="0">
                          <a:solidFill>
                            <a:schemeClr val="bg1"/>
                          </a:solidFill>
                          <a:latin typeface="Arial Narrow" pitchFamily="34" charset="0"/>
                        </a:rPr>
                        <a:t>INDIKATOR</a:t>
                      </a:r>
                      <a:endParaRPr lang="id-ID" sz="2800" b="1" dirty="0">
                        <a:solidFill>
                          <a:schemeClr val="bg1"/>
                        </a:solidFill>
                        <a:latin typeface="Arial Narrow" pitchFamily="34" charset="0"/>
                      </a:endParaRPr>
                    </a:p>
                  </a:txBody>
                  <a:tcPr>
                    <a:solidFill>
                      <a:schemeClr val="tx2">
                        <a:lumMod val="60000"/>
                        <a:lumOff val="40000"/>
                      </a:schemeClr>
                    </a:solidFill>
                  </a:tcPr>
                </a:tc>
                <a:tc hMerge="1">
                  <a:txBody>
                    <a:bodyPr/>
                    <a:lstStyle/>
                    <a:p>
                      <a:endParaRPr lang="id-ID" dirty="0" smtClean="0">
                        <a:latin typeface="Arial Narrow" pitchFamily="34" charset="0"/>
                      </a:endParaRPr>
                    </a:p>
                  </a:txBody>
                  <a:tcPr/>
                </a:tc>
              </a:tr>
              <a:tr h="370840">
                <a:tc gridSpan="2">
                  <a:txBody>
                    <a:bodyPr/>
                    <a:lstStyle/>
                    <a:p>
                      <a:pPr marL="514350" marR="0" indent="-514350" algn="l" defTabSz="1219170" rtl="0" eaLnBrk="1" fontAlgn="auto" latinLnBrk="0" hangingPunct="1">
                        <a:lnSpc>
                          <a:spcPct val="100000"/>
                        </a:lnSpc>
                        <a:spcBef>
                          <a:spcPts val="0"/>
                        </a:spcBef>
                        <a:spcAft>
                          <a:spcPts val="0"/>
                        </a:spcAft>
                        <a:buClrTx/>
                        <a:buSzTx/>
                        <a:buFontTx/>
                        <a:buAutoNum type="arabicPeriod"/>
                        <a:tabLst/>
                        <a:defRPr/>
                      </a:pPr>
                      <a:r>
                        <a:rPr lang="id-ID" sz="2800" b="0" i="0" u="none" strike="noStrike" kern="1200" baseline="0" dirty="0" smtClean="0">
                          <a:solidFill>
                            <a:schemeClr val="dk1"/>
                          </a:solidFill>
                          <a:latin typeface="Arial Narrow" pitchFamily="34" charset="0"/>
                          <a:ea typeface="+mn-ea"/>
                          <a:cs typeface="+mn-cs"/>
                        </a:rPr>
                        <a:t>Presentase perolehan dana dari peserta didik dibandingkan total penerimaan dana ≤ 33%</a:t>
                      </a:r>
                    </a:p>
                    <a:p>
                      <a:pPr marL="514350" marR="0" indent="-514350" algn="l" defTabSz="1219170" rtl="0" eaLnBrk="1" fontAlgn="auto" latinLnBrk="0" hangingPunct="1">
                        <a:lnSpc>
                          <a:spcPct val="100000"/>
                        </a:lnSpc>
                        <a:spcBef>
                          <a:spcPts val="0"/>
                        </a:spcBef>
                        <a:spcAft>
                          <a:spcPts val="0"/>
                        </a:spcAft>
                        <a:buClrTx/>
                        <a:buSzTx/>
                        <a:buFontTx/>
                        <a:buAutoNum type="arabicPeriod"/>
                        <a:tabLst/>
                        <a:defRPr/>
                      </a:pPr>
                      <a:r>
                        <a:rPr lang="id-ID" sz="2800" b="0" i="0" u="none" strike="noStrike" kern="1200" baseline="0" dirty="0" smtClean="0">
                          <a:solidFill>
                            <a:schemeClr val="dk1"/>
                          </a:solidFill>
                          <a:latin typeface="Arial Narrow" pitchFamily="34" charset="0"/>
                          <a:ea typeface="+mn-ea"/>
                          <a:cs typeface="+mn-cs"/>
                        </a:rPr>
                        <a:t>Terealisasi pendanaan alternatif.</a:t>
                      </a:r>
                    </a:p>
                  </a:txBody>
                  <a:tcPr/>
                </a:tc>
                <a:tc hMerge="1">
                  <a:txBody>
                    <a:bodyPr/>
                    <a:lstStyle/>
                    <a:p>
                      <a:endParaRPr lang="id-ID" dirty="0" smtClean="0"/>
                    </a:p>
                  </a:txBody>
                  <a:tcPr/>
                </a:tc>
              </a:tr>
            </a:tbl>
          </a:graphicData>
        </a:graphic>
      </p:graphicFrame>
    </p:spTree>
    <p:extLst>
      <p:ext uri="{BB962C8B-B14F-4D97-AF65-F5344CB8AC3E}">
        <p14:creationId xmlns="" xmlns:p14="http://schemas.microsoft.com/office/powerpoint/2010/main" val="19054693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ORGANISASI &amp; TATAKELOLA</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603495808"/>
              </p:ext>
            </p:extLst>
          </p:nvPr>
        </p:nvGraphicFramePr>
        <p:xfrm>
          <a:off x="0" y="1163320"/>
          <a:ext cx="12176760" cy="3870960"/>
        </p:xfrm>
        <a:graphic>
          <a:graphicData uri="http://schemas.openxmlformats.org/drawingml/2006/table">
            <a:tbl>
              <a:tblPr firstRow="1" bandRow="1">
                <a:tableStyleId>{5C22544A-7EE6-4342-B048-85BDC9FD1C3A}</a:tableStyleId>
              </a:tblPr>
              <a:tblGrid>
                <a:gridCol w="5865728"/>
                <a:gridCol w="6311032"/>
              </a:tblGrid>
              <a:tr h="370840">
                <a:tc>
                  <a:txBody>
                    <a:bodyPr/>
                    <a:lstStyle/>
                    <a:p>
                      <a:pPr algn="ctr"/>
                      <a:r>
                        <a:rPr lang="id-ID" sz="2800" dirty="0" smtClean="0"/>
                        <a:t>SASARAN</a:t>
                      </a:r>
                      <a:endParaRPr lang="id-ID" sz="2800" dirty="0"/>
                    </a:p>
                  </a:txBody>
                  <a:tcPr/>
                </a:tc>
                <a:tc>
                  <a:txBody>
                    <a:bodyPr/>
                    <a:lstStyle/>
                    <a:p>
                      <a:pPr algn="ctr"/>
                      <a:r>
                        <a:rPr lang="id-ID" sz="2800" dirty="0" smtClean="0"/>
                        <a:t>PROGRAM</a:t>
                      </a:r>
                      <a:endParaRPr lang="id-ID" sz="2800"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dirty="0" smtClean="0">
                          <a:latin typeface="Arial Narrow" pitchFamily="34" charset="0"/>
                        </a:rPr>
                        <a:t>Memperkuat budaya kinerja yang unggul</a:t>
                      </a:r>
                    </a:p>
                  </a:txBody>
                  <a:tcPr/>
                </a:tc>
                <a:tc>
                  <a:txBody>
                    <a:bodyPr/>
                    <a:lstStyle/>
                    <a:p>
                      <a:pPr marL="457200" indent="-457200">
                        <a:buFont typeface="+mj-lt"/>
                        <a:buAutoNum type="arabicPeriod"/>
                      </a:pPr>
                      <a:r>
                        <a:rPr lang="id-ID" sz="2800" dirty="0" smtClean="0">
                          <a:latin typeface="Arial Narrow" pitchFamily="34" charset="0"/>
                        </a:rPr>
                        <a:t>Mengembangkan kerja sama tim sesuai potensi SDM</a:t>
                      </a:r>
                    </a:p>
                    <a:p>
                      <a:pPr marL="457200" indent="-457200">
                        <a:buFont typeface="+mj-lt"/>
                        <a:buAutoNum type="arabicPeriod"/>
                      </a:pPr>
                      <a:r>
                        <a:rPr lang="id-ID" sz="2800" dirty="0" smtClean="0">
                          <a:latin typeface="Arial Narrow" pitchFamily="34" charset="0"/>
                        </a:rPr>
                        <a:t>Meningkatkan profesionalisme tendik</a:t>
                      </a:r>
                    </a:p>
                  </a:txBody>
                  <a:tcPr/>
                </a:tc>
              </a:tr>
              <a:tr h="0">
                <a:tc>
                  <a:txBody>
                    <a:bodyPr/>
                    <a:lstStyle/>
                    <a:p>
                      <a:endParaRPr lang="id-ID" sz="2800" dirty="0">
                        <a:latin typeface="Arial Narrow" pitchFamily="34" charset="0"/>
                      </a:endParaRPr>
                    </a:p>
                  </a:txBody>
                  <a:tcPr/>
                </a:tc>
                <a:tc>
                  <a:txBody>
                    <a:bodyPr/>
                    <a:lstStyle/>
                    <a:p>
                      <a:endParaRPr lang="id-ID" sz="2800" dirty="0">
                        <a:latin typeface="Arial Narrow" pitchFamily="34" charset="0"/>
                      </a:endParaRPr>
                    </a:p>
                  </a:txBody>
                  <a:tcPr/>
                </a:tc>
              </a:tr>
              <a:tr h="370840">
                <a:tc gridSpan="2">
                  <a:txBody>
                    <a:bodyPr/>
                    <a:lstStyle/>
                    <a:p>
                      <a:pPr algn="ctr"/>
                      <a:r>
                        <a:rPr lang="id-ID" sz="2800" b="1" dirty="0" smtClean="0">
                          <a:solidFill>
                            <a:schemeClr val="bg1"/>
                          </a:solidFill>
                          <a:latin typeface="Arial Narrow" pitchFamily="34" charset="0"/>
                        </a:rPr>
                        <a:t>INDIKATOR</a:t>
                      </a:r>
                      <a:endParaRPr lang="id-ID" sz="2800" b="1" dirty="0">
                        <a:solidFill>
                          <a:schemeClr val="bg1"/>
                        </a:solidFill>
                        <a:latin typeface="Arial Narrow" pitchFamily="34" charset="0"/>
                      </a:endParaRPr>
                    </a:p>
                  </a:txBody>
                  <a:tcPr>
                    <a:solidFill>
                      <a:schemeClr val="tx2">
                        <a:lumMod val="60000"/>
                        <a:lumOff val="40000"/>
                      </a:schemeClr>
                    </a:solidFill>
                  </a:tcPr>
                </a:tc>
                <a:tc hMerge="1">
                  <a:txBody>
                    <a:bodyPr/>
                    <a:lstStyle/>
                    <a:p>
                      <a:endParaRPr lang="id-ID" dirty="0" smtClean="0">
                        <a:latin typeface="Arial Narrow" pitchFamily="34" charset="0"/>
                      </a:endParaRPr>
                    </a:p>
                  </a:txBody>
                  <a:tcPr/>
                </a:tc>
              </a:tr>
              <a:tr h="370840">
                <a:tc gridSpan="2">
                  <a:txBody>
                    <a:bodyPr/>
                    <a:lstStyle/>
                    <a:p>
                      <a:pPr marL="514350" marR="0" indent="-514350" algn="l" defTabSz="1219170" rtl="0" eaLnBrk="1" fontAlgn="auto" latinLnBrk="0" hangingPunct="1">
                        <a:lnSpc>
                          <a:spcPct val="100000"/>
                        </a:lnSpc>
                        <a:spcBef>
                          <a:spcPts val="0"/>
                        </a:spcBef>
                        <a:spcAft>
                          <a:spcPts val="0"/>
                        </a:spcAft>
                        <a:buClrTx/>
                        <a:buSzTx/>
                        <a:buFontTx/>
                        <a:buAutoNum type="arabicPeriod"/>
                        <a:tabLst/>
                        <a:defRPr/>
                      </a:pPr>
                      <a:r>
                        <a:rPr lang="id-ID" sz="2800" b="0" i="0" u="none" strike="noStrike" kern="1200" baseline="0" dirty="0" smtClean="0">
                          <a:solidFill>
                            <a:schemeClr val="dk1"/>
                          </a:solidFill>
                          <a:latin typeface="Arial Narrow" pitchFamily="34" charset="0"/>
                          <a:ea typeface="+mn-ea"/>
                          <a:cs typeface="+mn-cs"/>
                        </a:rPr>
                        <a:t>Terlaksananya kegiatan </a:t>
                      </a:r>
                      <a:r>
                        <a:rPr lang="id-ID" sz="2800" b="0" i="1" u="none" strike="noStrike" kern="1200" baseline="0" dirty="0" smtClean="0">
                          <a:solidFill>
                            <a:schemeClr val="dk1"/>
                          </a:solidFill>
                          <a:latin typeface="Arial Narrow" pitchFamily="34" charset="0"/>
                          <a:ea typeface="+mn-ea"/>
                          <a:cs typeface="+mn-cs"/>
                        </a:rPr>
                        <a:t>capacity building</a:t>
                      </a:r>
                      <a:r>
                        <a:rPr lang="id-ID" sz="2800" b="0" i="0" u="none" strike="noStrike" kern="1200" baseline="0" dirty="0" smtClean="0">
                          <a:solidFill>
                            <a:schemeClr val="dk1"/>
                          </a:solidFill>
                          <a:latin typeface="Arial Narrow" pitchFamily="34" charset="0"/>
                          <a:ea typeface="+mn-ea"/>
                          <a:cs typeface="+mn-cs"/>
                        </a:rPr>
                        <a:t> bagi staf pendidik dan tendik.</a:t>
                      </a:r>
                    </a:p>
                    <a:p>
                      <a:pPr marL="514350" marR="0" indent="-514350" algn="l" defTabSz="1219170" rtl="0" eaLnBrk="1" fontAlgn="auto" latinLnBrk="0" hangingPunct="1">
                        <a:lnSpc>
                          <a:spcPct val="100000"/>
                        </a:lnSpc>
                        <a:spcBef>
                          <a:spcPts val="0"/>
                        </a:spcBef>
                        <a:spcAft>
                          <a:spcPts val="0"/>
                        </a:spcAft>
                        <a:buClrTx/>
                        <a:buSzTx/>
                        <a:buFontTx/>
                        <a:buAutoNum type="arabicPeriod"/>
                        <a:tabLst/>
                        <a:defRPr/>
                      </a:pPr>
                      <a:r>
                        <a:rPr lang="id-ID" sz="2800" b="0" i="0" u="none" strike="noStrike" kern="1200" baseline="0" dirty="0" smtClean="0">
                          <a:solidFill>
                            <a:schemeClr val="dk1"/>
                          </a:solidFill>
                          <a:latin typeface="Arial Narrow" pitchFamily="34" charset="0"/>
                          <a:ea typeface="+mn-ea"/>
                          <a:cs typeface="+mn-cs"/>
                        </a:rPr>
                        <a:t>Terlaksananya pelayanan bagi PPDS oleh tendik secara profesional.</a:t>
                      </a:r>
                    </a:p>
                  </a:txBody>
                  <a:tcPr/>
                </a:tc>
                <a:tc hMerge="1">
                  <a:txBody>
                    <a:bodyPr/>
                    <a:lstStyle/>
                    <a:p>
                      <a:endParaRPr lang="id-ID" dirty="0" smtClean="0"/>
                    </a:p>
                  </a:txBody>
                  <a:tcPr/>
                </a:tc>
              </a:tr>
            </a:tbl>
          </a:graphicData>
        </a:graphic>
      </p:graphicFrame>
    </p:spTree>
    <p:extLst>
      <p:ext uri="{BB962C8B-B14F-4D97-AF65-F5344CB8AC3E}">
        <p14:creationId xmlns="" xmlns:p14="http://schemas.microsoft.com/office/powerpoint/2010/main" val="14489043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678"/>
            <a:ext cx="10972800" cy="563562"/>
          </a:xfrm>
        </p:spPr>
        <p:txBody>
          <a:bodyPr/>
          <a:lstStyle/>
          <a:p>
            <a:r>
              <a:rPr lang="id-ID" sz="4400" b="1" dirty="0" smtClean="0"/>
              <a:t>BIDANG SISTEM INFORMASI</a:t>
            </a:r>
            <a:endParaRPr lang="id-ID" sz="4400"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4"/>
          <p:cNvGraphicFramePr>
            <a:graphicFrameLocks/>
          </p:cNvGraphicFramePr>
          <p:nvPr>
            <p:extLst>
              <p:ext uri="{D42A27DB-BD31-4B8C-83A1-F6EECF244321}">
                <p14:modId xmlns="" xmlns:p14="http://schemas.microsoft.com/office/powerpoint/2010/main" val="3707278786"/>
              </p:ext>
            </p:extLst>
          </p:nvPr>
        </p:nvGraphicFramePr>
        <p:xfrm>
          <a:off x="0" y="1163320"/>
          <a:ext cx="12176760" cy="5151120"/>
        </p:xfrm>
        <a:graphic>
          <a:graphicData uri="http://schemas.openxmlformats.org/drawingml/2006/table">
            <a:tbl>
              <a:tblPr firstRow="1" bandRow="1">
                <a:tableStyleId>{5C22544A-7EE6-4342-B048-85BDC9FD1C3A}</a:tableStyleId>
              </a:tblPr>
              <a:tblGrid>
                <a:gridCol w="4699000"/>
                <a:gridCol w="7477760"/>
              </a:tblGrid>
              <a:tr h="370840">
                <a:tc>
                  <a:txBody>
                    <a:bodyPr/>
                    <a:lstStyle/>
                    <a:p>
                      <a:pPr algn="ctr"/>
                      <a:r>
                        <a:rPr lang="id-ID" sz="2800" dirty="0" smtClean="0"/>
                        <a:t>SASARAN</a:t>
                      </a:r>
                      <a:endParaRPr lang="id-ID" sz="2800" dirty="0"/>
                    </a:p>
                  </a:txBody>
                  <a:tcPr/>
                </a:tc>
                <a:tc>
                  <a:txBody>
                    <a:bodyPr/>
                    <a:lstStyle/>
                    <a:p>
                      <a:pPr algn="ctr"/>
                      <a:r>
                        <a:rPr lang="id-ID" sz="2800" dirty="0" smtClean="0"/>
                        <a:t>PROGRAM</a:t>
                      </a:r>
                      <a:endParaRPr lang="id-ID" sz="2800"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dirty="0" smtClean="0">
                          <a:latin typeface="Arial Narrow" pitchFamily="34" charset="0"/>
                        </a:rPr>
                        <a:t>Mengintegrasikan sistem</a:t>
                      </a:r>
                      <a:r>
                        <a:rPr lang="id-ID" sz="2800" baseline="0" dirty="0" smtClean="0">
                          <a:latin typeface="Arial Narrow" pitchFamily="34" charset="0"/>
                        </a:rPr>
                        <a:t> informasi departemen dengan fakultas dan universitas untuk mendukung SMART campus</a:t>
                      </a:r>
                      <a:endParaRPr lang="id-ID" sz="2800" dirty="0" smtClean="0">
                        <a:latin typeface="Arial Narrow" pitchFamily="34" charset="0"/>
                      </a:endParaRPr>
                    </a:p>
                  </a:txBody>
                  <a:tcPr/>
                </a:tc>
                <a:tc>
                  <a:txBody>
                    <a:bodyPr/>
                    <a:lstStyle/>
                    <a:p>
                      <a:pPr marL="457200" indent="-457200">
                        <a:buFont typeface="+mj-lt"/>
                        <a:buAutoNum type="arabicPeriod"/>
                      </a:pPr>
                      <a:r>
                        <a:rPr lang="id-ID" sz="2800" dirty="0" smtClean="0">
                          <a:latin typeface="Arial Narrow" pitchFamily="34" charset="0"/>
                        </a:rPr>
                        <a:t>Membangun dan memelihara sistem informasi departemen dengan</a:t>
                      </a:r>
                      <a:r>
                        <a:rPr lang="id-ID" sz="2800" baseline="0" dirty="0" smtClean="0">
                          <a:latin typeface="Arial Narrow" pitchFamily="34" charset="0"/>
                        </a:rPr>
                        <a:t> baik</a:t>
                      </a:r>
                    </a:p>
                    <a:p>
                      <a:pPr marL="457200" indent="-457200">
                        <a:buFont typeface="+mj-lt"/>
                        <a:buAutoNum type="arabicPeriod"/>
                      </a:pPr>
                      <a:r>
                        <a:rPr lang="id-ID" sz="2800" baseline="0" dirty="0" smtClean="0">
                          <a:latin typeface="Arial Narrow" pitchFamily="34" charset="0"/>
                        </a:rPr>
                        <a:t>Optimalisasi arus informasi cepat dan  tepat</a:t>
                      </a:r>
                    </a:p>
                    <a:p>
                      <a:pPr marL="457200" indent="-457200">
                        <a:buFont typeface="+mj-lt"/>
                        <a:buAutoNum type="arabicPeriod"/>
                      </a:pPr>
                      <a:r>
                        <a:rPr lang="id-ID" sz="2800" baseline="0" dirty="0" smtClean="0">
                          <a:latin typeface="Arial Narrow" pitchFamily="34" charset="0"/>
                        </a:rPr>
                        <a:t>Mendukung sistem administrasi paperless/e-office</a:t>
                      </a:r>
                    </a:p>
                    <a:p>
                      <a:pPr marL="457200" indent="-457200">
                        <a:buFont typeface="+mj-lt"/>
                        <a:buAutoNum type="arabicPeriod"/>
                      </a:pPr>
                      <a:r>
                        <a:rPr lang="id-ID" sz="2800" baseline="0" dirty="0" smtClean="0">
                          <a:latin typeface="Arial Narrow" pitchFamily="34" charset="0"/>
                        </a:rPr>
                        <a:t>Mendukung sistem informasi kenaikan pangkat pegawai</a:t>
                      </a:r>
                    </a:p>
                    <a:p>
                      <a:pPr marL="457200" indent="-457200">
                        <a:buFont typeface="+mj-lt"/>
                        <a:buAutoNum type="arabicPeriod"/>
                      </a:pPr>
                      <a:r>
                        <a:rPr lang="id-ID" sz="2800" baseline="0" dirty="0" smtClean="0">
                          <a:latin typeface="Arial Narrow" pitchFamily="34" charset="0"/>
                        </a:rPr>
                        <a:t>Mengadakan tendik khusus IT</a:t>
                      </a:r>
                      <a:endParaRPr lang="id-ID" sz="2800" dirty="0" smtClean="0">
                        <a:latin typeface="Arial Narrow" pitchFamily="34" charset="0"/>
                      </a:endParaRPr>
                    </a:p>
                  </a:txBody>
                  <a:tcPr/>
                </a:tc>
              </a:tr>
              <a:tr h="0">
                <a:tc>
                  <a:txBody>
                    <a:bodyPr/>
                    <a:lstStyle/>
                    <a:p>
                      <a:endParaRPr lang="id-ID" sz="2800" dirty="0">
                        <a:latin typeface="Arial Narrow" pitchFamily="34" charset="0"/>
                      </a:endParaRPr>
                    </a:p>
                  </a:txBody>
                  <a:tcPr/>
                </a:tc>
                <a:tc>
                  <a:txBody>
                    <a:bodyPr/>
                    <a:lstStyle/>
                    <a:p>
                      <a:endParaRPr lang="id-ID" sz="2800" dirty="0">
                        <a:latin typeface="Arial Narrow" pitchFamily="34" charset="0"/>
                      </a:endParaRPr>
                    </a:p>
                  </a:txBody>
                  <a:tcPr/>
                </a:tc>
              </a:tr>
              <a:tr h="370840">
                <a:tc gridSpan="2">
                  <a:txBody>
                    <a:bodyPr/>
                    <a:lstStyle/>
                    <a:p>
                      <a:pPr algn="ctr"/>
                      <a:r>
                        <a:rPr lang="id-ID" sz="2800" b="1" dirty="0" smtClean="0">
                          <a:solidFill>
                            <a:schemeClr val="bg1"/>
                          </a:solidFill>
                          <a:latin typeface="Arial Narrow" pitchFamily="34" charset="0"/>
                        </a:rPr>
                        <a:t>INDIKATOR</a:t>
                      </a:r>
                      <a:endParaRPr lang="id-ID" sz="2800" b="1" dirty="0">
                        <a:solidFill>
                          <a:schemeClr val="bg1"/>
                        </a:solidFill>
                        <a:latin typeface="Arial Narrow" pitchFamily="34" charset="0"/>
                      </a:endParaRPr>
                    </a:p>
                  </a:txBody>
                  <a:tcPr>
                    <a:solidFill>
                      <a:schemeClr val="tx2">
                        <a:lumMod val="60000"/>
                        <a:lumOff val="40000"/>
                      </a:schemeClr>
                    </a:solidFill>
                  </a:tcPr>
                </a:tc>
                <a:tc hMerge="1">
                  <a:txBody>
                    <a:bodyPr/>
                    <a:lstStyle/>
                    <a:p>
                      <a:endParaRPr lang="id-ID" dirty="0" smtClean="0">
                        <a:latin typeface="Arial Narrow" pitchFamily="34" charset="0"/>
                      </a:endParaRPr>
                    </a:p>
                  </a:txBody>
                  <a:tcPr/>
                </a:tc>
              </a:tr>
              <a:tr h="370840">
                <a:tc gridSpan="2">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800" b="0" i="0" u="none" strike="noStrike" kern="1200" baseline="0" smtClean="0">
                          <a:solidFill>
                            <a:schemeClr val="dk1"/>
                          </a:solidFill>
                          <a:latin typeface="Arial Narrow" pitchFamily="34" charset="0"/>
                          <a:ea typeface="+mn-ea"/>
                          <a:cs typeface="+mn-cs"/>
                        </a:rPr>
                        <a:t>Terselenggara sistem informasi yang terintegrasi dengan fakultas &amp; universitas.</a:t>
                      </a:r>
                      <a:endParaRPr lang="id-ID" sz="2800" b="0" i="0" u="none" strike="noStrike" kern="1200" baseline="0" dirty="0" smtClean="0">
                        <a:solidFill>
                          <a:schemeClr val="dk1"/>
                        </a:solidFill>
                        <a:latin typeface="Arial Narrow" pitchFamily="34" charset="0"/>
                        <a:ea typeface="+mn-ea"/>
                        <a:cs typeface="+mn-cs"/>
                      </a:endParaRPr>
                    </a:p>
                  </a:txBody>
                  <a:tcPr/>
                </a:tc>
                <a:tc hMerge="1">
                  <a:txBody>
                    <a:bodyPr/>
                    <a:lstStyle/>
                    <a:p>
                      <a:endParaRPr lang="id-ID" dirty="0" smtClean="0"/>
                    </a:p>
                  </a:txBody>
                  <a:tcPr/>
                </a:tc>
              </a:tr>
            </a:tbl>
          </a:graphicData>
        </a:graphic>
      </p:graphicFrame>
    </p:spTree>
    <p:extLst>
      <p:ext uri="{BB962C8B-B14F-4D97-AF65-F5344CB8AC3E}">
        <p14:creationId xmlns="" xmlns:p14="http://schemas.microsoft.com/office/powerpoint/2010/main" val="18016451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461"/>
            <a:ext cx="10515600" cy="647749"/>
          </a:xfrm>
        </p:spPr>
        <p:txBody>
          <a:bodyPr>
            <a:normAutofit/>
          </a:bodyPr>
          <a:lstStyle/>
          <a:p>
            <a:r>
              <a:rPr lang="id-ID" sz="3600" b="1" dirty="0" smtClean="0"/>
              <a:t>Tujuan 1: Bidang Pendidikan</a:t>
            </a:r>
            <a:endParaRPr lang="id-ID"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76146344"/>
              </p:ext>
            </p:extLst>
          </p:nvPr>
        </p:nvGraphicFramePr>
        <p:xfrm>
          <a:off x="155798" y="845907"/>
          <a:ext cx="12036199" cy="5472529"/>
        </p:xfrm>
        <a:graphic>
          <a:graphicData uri="http://schemas.openxmlformats.org/drawingml/2006/table">
            <a:tbl>
              <a:tblPr>
                <a:tableStyleId>{616DA210-FB5B-4158-B5E0-FEB733F419BA}</a:tableStyleId>
              </a:tblPr>
              <a:tblGrid>
                <a:gridCol w="2874005"/>
                <a:gridCol w="3193576"/>
                <a:gridCol w="614149"/>
                <a:gridCol w="559559"/>
                <a:gridCol w="627797"/>
                <a:gridCol w="559558"/>
                <a:gridCol w="518615"/>
                <a:gridCol w="3088940"/>
              </a:tblGrid>
              <a:tr h="323582">
                <a:tc rowSpan="2">
                  <a:txBody>
                    <a:bodyPr/>
                    <a:lstStyle/>
                    <a:p>
                      <a:pPr algn="ctr" fontAlgn="ctr"/>
                      <a:r>
                        <a:rPr lang="id-ID" sz="1600" b="1" u="none" strike="noStrike" dirty="0">
                          <a:effectLst/>
                        </a:rPr>
                        <a:t>Sasaran</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rowSpan="2">
                  <a:txBody>
                    <a:bodyPr/>
                    <a:lstStyle/>
                    <a:p>
                      <a:pPr algn="ctr" fontAlgn="ctr"/>
                      <a:r>
                        <a:rPr lang="id-ID" sz="1600" b="1" u="none" strike="noStrike" dirty="0">
                          <a:effectLst/>
                        </a:rPr>
                        <a:t>Indikator</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5">
                  <a:txBody>
                    <a:bodyPr/>
                    <a:lstStyle/>
                    <a:p>
                      <a:pPr algn="ctr" fontAlgn="b"/>
                      <a:r>
                        <a:rPr lang="id-ID" sz="1600" b="1" u="none" strike="noStrike" dirty="0">
                          <a:effectLst/>
                        </a:rPr>
                        <a:t>Target</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id-ID" sz="1600" b="1" u="none" strike="noStrike">
                          <a:effectLst/>
                        </a:rPr>
                        <a:t>Program</a:t>
                      </a:r>
                      <a:endParaRPr lang="id-ID" sz="1600" b="1" i="0" u="none" strike="noStrike">
                        <a:solidFill>
                          <a:srgbClr val="000000"/>
                        </a:solidFill>
                        <a:effectLst/>
                        <a:latin typeface="Calibri" panose="020F0502020204030204" pitchFamily="34" charset="0"/>
                      </a:endParaRPr>
                    </a:p>
                  </a:txBody>
                  <a:tcPr marL="9525" marR="9525" marT="9525" marB="0" anchor="ctr">
                    <a:solidFill>
                      <a:schemeClr val="accent1"/>
                    </a:solidFill>
                  </a:tcPr>
                </a:tc>
              </a:tr>
              <a:tr h="323582">
                <a:tc vMerge="1">
                  <a:txBody>
                    <a:bodyPr/>
                    <a:lstStyle/>
                    <a:p>
                      <a:endParaRPr lang="id-ID"/>
                    </a:p>
                  </a:txBody>
                  <a:tcPr/>
                </a:tc>
                <a:tc vMerge="1">
                  <a:txBody>
                    <a:bodyPr/>
                    <a:lstStyle/>
                    <a:p>
                      <a:endParaRPr lang="id-ID"/>
                    </a:p>
                  </a:txBody>
                  <a:tcPr/>
                </a:tc>
                <a:tc>
                  <a:txBody>
                    <a:bodyPr/>
                    <a:lstStyle/>
                    <a:p>
                      <a:pPr algn="ctr" fontAlgn="ctr"/>
                      <a:r>
                        <a:rPr lang="id-ID" sz="1600" b="1" u="none" strike="noStrike" dirty="0">
                          <a:effectLst/>
                        </a:rPr>
                        <a:t>2018</a:t>
                      </a:r>
                      <a:endParaRPr lang="id-ID" sz="16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solidFill>
                      <a:schemeClr val="accent1"/>
                    </a:solidFill>
                  </a:tcPr>
                </a:tc>
                <a:tc>
                  <a:txBody>
                    <a:bodyPr/>
                    <a:lstStyle/>
                    <a:p>
                      <a:pPr algn="ctr" fontAlgn="ctr"/>
                      <a:r>
                        <a:rPr lang="id-ID" sz="1600" b="1" u="none" strike="noStrike" dirty="0">
                          <a:effectLst/>
                        </a:rPr>
                        <a:t>2019</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2020</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2021</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2022</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vMerge="1">
                  <a:txBody>
                    <a:bodyPr/>
                    <a:lstStyle/>
                    <a:p>
                      <a:endParaRPr lang="id-ID"/>
                    </a:p>
                  </a:txBody>
                  <a:tcPr/>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Menghasilkan lulusan SpJP berkompetensi global yang memiliki kemampuan akademik &amp; profesionalisme tinggi serta ketepatan waktu dalam kelulusan</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342900" indent="-342900">
                        <a:buAutoNum type="arabicPeriod"/>
                      </a:pPr>
                      <a:r>
                        <a:rPr lang="id-ID" sz="1400" b="0" i="0" u="none" strike="noStrike" kern="1200" baseline="0" dirty="0" smtClean="0">
                          <a:solidFill>
                            <a:schemeClr val="dk1"/>
                          </a:solidFill>
                          <a:latin typeface="Arial Narrow" pitchFamily="34" charset="0"/>
                          <a:ea typeface="+mn-ea"/>
                          <a:cs typeface="+mn-cs"/>
                        </a:rPr>
                        <a:t>Kurikulum (modul &amp; buku rancangan pengajaran) sesuai standar kompetensi kolegium PERKI</a:t>
                      </a:r>
                    </a:p>
                    <a:p>
                      <a:pPr marL="342900" indent="-342900">
                        <a:buAutoNum type="arabicPeriod"/>
                      </a:pPr>
                      <a:r>
                        <a:rPr lang="id-ID" sz="1400" b="0" i="0" u="none" strike="noStrike" kern="1200" baseline="0" dirty="0" smtClean="0">
                          <a:solidFill>
                            <a:schemeClr val="dk1"/>
                          </a:solidFill>
                          <a:latin typeface="Arial Narrow" pitchFamily="34" charset="0"/>
                          <a:ea typeface="+mn-ea"/>
                          <a:cs typeface="+mn-cs"/>
                        </a:rPr>
                        <a:t>Target kelulusan tepat waktu 50% dari tiap angkatan </a:t>
                      </a:r>
                    </a:p>
                    <a:p>
                      <a:pPr marL="342900" indent="-342900">
                        <a:buAutoNum type="arabicPeriod"/>
                      </a:pPr>
                      <a:r>
                        <a:rPr lang="id-ID" sz="1400" b="0" i="0" u="none" strike="noStrike" kern="1200" baseline="0" dirty="0" smtClean="0">
                          <a:solidFill>
                            <a:schemeClr val="dk1"/>
                          </a:solidFill>
                          <a:latin typeface="Arial Narrow" pitchFamily="34" charset="0"/>
                          <a:ea typeface="+mn-ea"/>
                          <a:cs typeface="+mn-cs"/>
                        </a:rPr>
                        <a:t>Target kelulusan ujian nasional pertama 90% (</a:t>
                      </a:r>
                      <a:r>
                        <a:rPr lang="id-ID" sz="1400" b="0" i="1" u="none" strike="noStrike" kern="1200" baseline="0" dirty="0" smtClean="0">
                          <a:solidFill>
                            <a:schemeClr val="dk1"/>
                          </a:solidFill>
                          <a:latin typeface="Arial Narrow" pitchFamily="34" charset="0"/>
                          <a:ea typeface="+mn-ea"/>
                          <a:cs typeface="+mn-cs"/>
                        </a:rPr>
                        <a:t>first taker</a:t>
                      </a:r>
                      <a:r>
                        <a:rPr lang="id-ID" sz="1400" b="0" i="0" u="none" strike="noStrike" kern="1200" baseline="0" dirty="0" smtClean="0">
                          <a:solidFill>
                            <a:schemeClr val="dk1"/>
                          </a:solidFill>
                          <a:latin typeface="Arial Narrow" pitchFamily="34" charset="0"/>
                          <a:ea typeface="+mn-ea"/>
                          <a:cs typeface="+mn-cs"/>
                        </a:rPr>
                        <a:t>) </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id-ID" sz="1400" b="0" i="0" u="none" strike="noStrike" kern="1200" baseline="0" dirty="0" smtClean="0">
                          <a:solidFill>
                            <a:schemeClr val="dk1"/>
                          </a:solidFill>
                          <a:latin typeface="Arial Narrow" pitchFamily="34" charset="0"/>
                          <a:ea typeface="+mn-ea"/>
                          <a:cs typeface="+mn-cs"/>
                        </a:rPr>
                        <a:t>5. Proporsi lulusan dengan IPK lulusan ≥ 3.50 = 75%</a:t>
                      </a:r>
                      <a:endParaRPr lang="sv-SE" sz="1400" b="0" i="0" u="none" strike="noStrike" kern="1200" baseline="0" dirty="0" smtClean="0">
                        <a:solidFill>
                          <a:schemeClr val="dk1"/>
                        </a:solidFill>
                        <a:latin typeface="Arial Narrow" pitchFamily="34" charset="0"/>
                        <a:ea typeface="+mn-ea"/>
                        <a:cs typeface="+mn-cs"/>
                      </a:endParaRPr>
                    </a:p>
                  </a:txBody>
                  <a:tcPr>
                    <a:lnR w="12700" cap="flat" cmpd="sng" algn="ctr">
                      <a:solidFill>
                        <a:schemeClr val="tx1"/>
                      </a:solidFill>
                      <a:prstDash val="solid"/>
                      <a:round/>
                      <a:headEnd type="none" w="med" len="med"/>
                      <a:tailEnd type="none" w="med" len="med"/>
                    </a:lnR>
                  </a:tcPr>
                </a:tc>
                <a:tc>
                  <a:txBody>
                    <a:bodyPr/>
                    <a:lstStyle/>
                    <a:p>
                      <a:pPr marL="342900" indent="-342900">
                        <a:buNone/>
                      </a:pPr>
                      <a:r>
                        <a:rPr lang="id-ID" sz="1400" b="0" i="0" u="none" strike="noStrike" kern="1200" baseline="0" dirty="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342900" indent="-342900">
                        <a:buNone/>
                      </a:pPr>
                      <a:r>
                        <a:rPr lang="id-ID" sz="1400" b="0" i="0" u="none" strike="noStrike" kern="1200" baseline="0" dirty="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342900" indent="-342900">
                        <a:buNone/>
                      </a:pPr>
                      <a:r>
                        <a:rPr lang="id-ID" sz="1400" b="0" i="0" u="none" strike="noStrike" kern="1200" baseline="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342900" indent="-342900">
                        <a:buNone/>
                      </a:pPr>
                      <a:r>
                        <a:rPr lang="id-ID" sz="1400" b="0" i="0" u="none" strike="noStrike" kern="1200" baseline="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342900" indent="-342900">
                        <a:buNone/>
                      </a:pPr>
                      <a:r>
                        <a:rPr lang="id-ID" sz="1400" b="0" i="0" u="none" strike="noStrike" kern="1200" baseline="0" dirty="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Penyempurnaan/pengembangan kurikulum pendidikan.</a:t>
                      </a:r>
                    </a:p>
                    <a:p>
                      <a:pPr marL="457200" indent="-457200">
                        <a:buFont typeface="+mj-lt"/>
                        <a:buAutoNum type="arabicPeriod"/>
                      </a:pPr>
                      <a:r>
                        <a:rPr lang="id-ID" sz="1400" dirty="0" smtClean="0">
                          <a:latin typeface="Arial Narrow" pitchFamily="34" charset="0"/>
                        </a:rPr>
                        <a:t>Perencanaan jumlah peserta didik baru</a:t>
                      </a:r>
                      <a:r>
                        <a:rPr lang="id-ID" sz="1400" baseline="0" dirty="0" smtClean="0">
                          <a:latin typeface="Arial Narrow" pitchFamily="34" charset="0"/>
                        </a:rPr>
                        <a:t> dan</a:t>
                      </a:r>
                      <a:r>
                        <a:rPr lang="id-ID" sz="1400" dirty="0" smtClean="0">
                          <a:latin typeface="Arial Narrow" pitchFamily="34" charset="0"/>
                        </a:rPr>
                        <a:t> pemetaan waktu kelulusan</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dirty="0" smtClean="0">
                          <a:latin typeface="Arial Narrow" pitchFamily="34" charset="0"/>
                        </a:rPr>
                        <a:t>Mengembangkan program unggulan departemen</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sv-SE" sz="1400" b="0" i="0" u="none" strike="noStrike" kern="1200" baseline="0" dirty="0" smtClean="0">
                          <a:solidFill>
                            <a:schemeClr val="dk1"/>
                          </a:solidFill>
                          <a:latin typeface="Arial Narrow" pitchFamily="34" charset="0"/>
                          <a:ea typeface="+mn-ea"/>
                          <a:cs typeface="+mn-cs"/>
                        </a:rPr>
                        <a:t>Terlaksana program unggulan </a:t>
                      </a:r>
                      <a:r>
                        <a:rPr lang="id-ID" sz="1400" b="0" i="0" u="none" strike="noStrike" kern="1200" baseline="0" dirty="0" smtClean="0">
                          <a:solidFill>
                            <a:schemeClr val="dk1"/>
                          </a:solidFill>
                          <a:latin typeface="Arial Narrow" pitchFamily="34" charset="0"/>
                          <a:ea typeface="+mn-ea"/>
                          <a:cs typeface="+mn-cs"/>
                        </a:rPr>
                        <a:t>hipertensi paru</a:t>
                      </a:r>
                      <a:endParaRPr lang="sv-SE" sz="1400" b="0" i="0" u="none" strike="noStrike" kern="1200" baseline="0" dirty="0" smtClean="0">
                        <a:solidFill>
                          <a:schemeClr val="dk1"/>
                        </a:solidFill>
                        <a:latin typeface="Arial Narrow" pitchFamily="34" charset="0"/>
                        <a:ea typeface="+mn-ea"/>
                        <a:cs typeface="+mn-cs"/>
                      </a:endParaRPr>
                    </a:p>
                    <a:p>
                      <a:pPr marL="0" marR="0" indent="0" algn="l" defTabSz="1219170" rtl="0" eaLnBrk="1" fontAlgn="auto" latinLnBrk="0" hangingPunct="1">
                        <a:lnSpc>
                          <a:spcPct val="100000"/>
                        </a:lnSpc>
                        <a:spcBef>
                          <a:spcPts val="0"/>
                        </a:spcBef>
                        <a:spcAft>
                          <a:spcPts val="0"/>
                        </a:spcAft>
                        <a:buClrTx/>
                        <a:buSzTx/>
                        <a:buFontTx/>
                        <a:buNone/>
                        <a:tabLst/>
                        <a:defRPr/>
                      </a:pPr>
                      <a:endParaRPr lang="id-ID" sz="2400" b="0" i="0" u="none" strike="noStrike" kern="1200" baseline="0" dirty="0" smtClean="0">
                        <a:solidFill>
                          <a:schemeClr val="dk1"/>
                        </a:solidFill>
                        <a:latin typeface="Arial Narrow" pitchFamily="34" charset="0"/>
                        <a:ea typeface="+mn-ea"/>
                        <a:cs typeface="+mn-cs"/>
                      </a:endParaRPr>
                    </a:p>
                  </a:txBody>
                  <a:tcPr>
                    <a:lnR w="12700" cap="flat" cmpd="sng" algn="ctr">
                      <a:solidFill>
                        <a:schemeClr val="tx1"/>
                      </a:solidFill>
                      <a:prstDash val="solid"/>
                      <a:round/>
                      <a:headEnd type="none" w="med" len="med"/>
                      <a:tailEnd type="none" w="med" len="med"/>
                    </a:lnR>
                  </a:tcPr>
                </a:tc>
                <a:tc>
                  <a:txBody>
                    <a:bodyPr/>
                    <a:lstStyle/>
                    <a:p>
                      <a:pPr marL="342900" indent="-342900">
                        <a:buNone/>
                      </a:pPr>
                      <a:r>
                        <a:rPr lang="id-ID" sz="1400" b="0" i="0" u="none" strike="noStrike" kern="1200" baseline="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342900" indent="-342900">
                        <a:buNone/>
                      </a:pPr>
                      <a:r>
                        <a:rPr lang="id-ID" sz="1400" b="0" i="0" u="none" strike="noStrike" kern="1200" baseline="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342900" indent="-342900">
                        <a:buNone/>
                      </a:pPr>
                      <a:r>
                        <a:rPr lang="id-ID" sz="1400" b="0" i="0" u="none" strike="noStrike" kern="1200" baseline="0" dirty="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342900" indent="-342900">
                        <a:buNone/>
                      </a:pPr>
                      <a:r>
                        <a:rPr lang="id-ID" sz="1400" b="0" i="0" u="none" strike="noStrike" kern="1200" baseline="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342900" indent="-342900">
                        <a:buNone/>
                      </a:pPr>
                      <a:r>
                        <a:rPr lang="id-ID" sz="1400" b="0" i="0" u="none" strike="noStrike" kern="1200" baseline="0" dirty="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Menyusun strategi pengembangan program unggulan</a:t>
                      </a:r>
                      <a:r>
                        <a:rPr lang="id-ID" sz="1400" baseline="0" dirty="0" smtClean="0">
                          <a:latin typeface="Arial Narrow" pitchFamily="34" charset="0"/>
                        </a:rPr>
                        <a:t> Hipertensi Pulmonal</a:t>
                      </a:r>
                      <a:r>
                        <a:rPr lang="id-ID" sz="1400" dirty="0" smtClean="0">
                          <a:latin typeface="Arial Narrow" pitchFamily="34" charset="0"/>
                        </a:rPr>
                        <a:t> </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b="0" i="0" u="none" strike="noStrike" kern="1200" baseline="0" dirty="0" smtClean="0">
                          <a:solidFill>
                            <a:schemeClr val="dk1"/>
                          </a:solidFill>
                          <a:latin typeface="+mn-lt"/>
                          <a:ea typeface="+mn-ea"/>
                          <a:cs typeface="+mn-cs"/>
                        </a:rPr>
                        <a:t>Mengembangkan program pendidikan berkelanjutan guna meningkatkan keilmuan sesuai perkembangan terbaru di bidang kardiologi &amp; kedokteran vaskuler, baik untuk SpJP, spesialis lain, dokter umum ,&amp; PPDS</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1400" b="0" i="0" u="none" strike="noStrike" kern="1200" baseline="0" dirty="0" smtClean="0">
                          <a:solidFill>
                            <a:schemeClr val="dk1"/>
                          </a:solidFill>
                          <a:latin typeface="+mn-lt"/>
                          <a:ea typeface="+mn-ea"/>
                          <a:cs typeface="+mn-cs"/>
                        </a:rPr>
                        <a:t>Terlaksana kegiatan ilmiah regional maupun nasional sebagai bagian dari program pendidikan berkelanjutan 1x per tahun 	</a:t>
                      </a:r>
                    </a:p>
                    <a:p>
                      <a:pPr marL="0" marR="0" indent="0" algn="l" defTabSz="1219170" rtl="0" eaLnBrk="1" fontAlgn="auto" latinLnBrk="0" hangingPunct="1">
                        <a:lnSpc>
                          <a:spcPct val="100000"/>
                        </a:lnSpc>
                        <a:spcBef>
                          <a:spcPts val="0"/>
                        </a:spcBef>
                        <a:spcAft>
                          <a:spcPts val="0"/>
                        </a:spcAft>
                        <a:buClrTx/>
                        <a:buSzTx/>
                        <a:buFontTx/>
                        <a:buNone/>
                        <a:tabLst/>
                        <a:defRPr/>
                      </a:pPr>
                      <a:endParaRPr lang="id-ID" sz="2400" b="0" i="0" u="none" strike="noStrike" kern="1200" baseline="0" dirty="0" smtClean="0">
                        <a:solidFill>
                          <a:schemeClr val="dk1"/>
                        </a:solidFill>
                        <a:latin typeface="Arial Narrow" pitchFamily="34" charset="0"/>
                        <a:ea typeface="+mn-ea"/>
                        <a:cs typeface="+mn-cs"/>
                      </a:endParaRPr>
                    </a:p>
                  </a:txBody>
                  <a:tcPr>
                    <a:lnR w="12700" cap="flat" cmpd="sng" algn="ctr">
                      <a:solidFill>
                        <a:schemeClr val="tx1"/>
                      </a:solidFill>
                      <a:prstDash val="solid"/>
                      <a:round/>
                      <a:headEnd type="none" w="med" len="med"/>
                      <a:tailEnd type="none" w="med" len="med"/>
                    </a:lnR>
                  </a:tcPr>
                </a:tc>
                <a:tc>
                  <a:txBody>
                    <a:bodyPr/>
                    <a:lstStyle/>
                    <a:p>
                      <a:pPr marL="342900" indent="-342900">
                        <a:buNone/>
                      </a:pPr>
                      <a:r>
                        <a:rPr lang="id-ID" sz="1400" b="0" i="0" u="none" strike="noStrike" kern="1200" baseline="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342900" indent="-342900">
                        <a:buNone/>
                      </a:pPr>
                      <a:r>
                        <a:rPr lang="id-ID" sz="1400" b="0" i="0" u="none" strike="noStrike" kern="1200" baseline="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342900" indent="-342900">
                        <a:buNone/>
                      </a:pPr>
                      <a:r>
                        <a:rPr lang="id-ID" sz="1400" b="0" i="0" u="none" strike="noStrike" kern="1200" baseline="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342900" indent="-342900">
                        <a:buNone/>
                      </a:pPr>
                      <a:r>
                        <a:rPr lang="id-ID" sz="1400" b="0" i="0" u="none" strike="noStrike" kern="1200" baseline="0" dirty="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342900" indent="-342900">
                        <a:buNone/>
                      </a:pPr>
                      <a:r>
                        <a:rPr lang="id-ID" sz="1400" b="0" i="0" u="none" strike="noStrike" kern="1200" baseline="0" dirty="0" smtClean="0">
                          <a:solidFill>
                            <a:schemeClr val="dk1"/>
                          </a:solidFill>
                          <a:latin typeface="Arial Narrow" pitchFamily="34" charset="0"/>
                          <a:ea typeface="+mn-ea"/>
                          <a:cs typeface="+mn-cs"/>
                        </a:rPr>
                        <a:t>YA</a:t>
                      </a: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Penyelenggaraan</a:t>
                      </a:r>
                      <a:r>
                        <a:rPr lang="id-ID" sz="1400" baseline="0" dirty="0" smtClean="0">
                          <a:latin typeface="Arial Narrow" pitchFamily="34" charset="0"/>
                        </a:rPr>
                        <a:t> JINCARTOS </a:t>
                      </a:r>
                      <a:r>
                        <a:rPr lang="id-ID" sz="1400" baseline="0" dirty="0" smtClean="0">
                          <a:latin typeface="Arial Narrow" pitchFamily="34" charset="0"/>
                        </a:rPr>
                        <a:t>/ tahun</a:t>
                      </a:r>
                      <a:endParaRPr lang="id-ID" sz="1400" baseline="0" dirty="0" smtClean="0">
                        <a:latin typeface="Arial Narrow" pitchFamily="34" charset="0"/>
                      </a:endParaRPr>
                    </a:p>
                    <a:p>
                      <a:pPr marL="457200" indent="-457200">
                        <a:buFont typeface="+mj-lt"/>
                        <a:buAutoNum type="arabicPeriod"/>
                      </a:pPr>
                      <a:r>
                        <a:rPr lang="id-ID" sz="1400" baseline="0" dirty="0" smtClean="0">
                          <a:latin typeface="Arial Narrow" pitchFamily="34" charset="0"/>
                        </a:rPr>
                        <a:t>Penyelenggaraan Ina Echo, Ina Prevent, Roadshow Vaskular, dan Pelatihan Dasar Prosedur Intervensi sesuai jadwal kolegium</a:t>
                      </a:r>
                    </a:p>
                    <a:p>
                      <a:pPr marL="457200" indent="-457200">
                        <a:buFont typeface="+mj-lt"/>
                        <a:buAutoNum type="arabicPeriod"/>
                      </a:pPr>
                      <a:r>
                        <a:rPr lang="id-ID" sz="1400" baseline="0" dirty="0" smtClean="0">
                          <a:latin typeface="Arial Narrow" pitchFamily="34" charset="0"/>
                        </a:rPr>
                        <a:t>Penyelenggaraan </a:t>
                      </a:r>
                      <a:r>
                        <a:rPr lang="id-ID" sz="1400" i="1" baseline="0" dirty="0" smtClean="0">
                          <a:latin typeface="Arial Narrow" pitchFamily="34" charset="0"/>
                        </a:rPr>
                        <a:t>workshop stress test,</a:t>
                      </a:r>
                      <a:r>
                        <a:rPr lang="id-ID" sz="1400" baseline="0" dirty="0" smtClean="0">
                          <a:latin typeface="Arial Narrow" pitchFamily="34" charset="0"/>
                        </a:rPr>
                        <a:t> hipertensi pulmonal, dan </a:t>
                      </a:r>
                      <a:r>
                        <a:rPr lang="id-ID" sz="1400" i="1" baseline="0" dirty="0" smtClean="0">
                          <a:latin typeface="Arial Narrow" pitchFamily="34" charset="0"/>
                        </a:rPr>
                        <a:t>3D echocardiography &amp; speckle training</a:t>
                      </a:r>
                      <a:r>
                        <a:rPr lang="id-ID" sz="1400" baseline="0" dirty="0" smtClean="0">
                          <a:latin typeface="Arial Narrow" pitchFamily="34" charset="0"/>
                        </a:rPr>
                        <a:t> sesuai program divisi</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xmlns="" val="27998844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7749"/>
          </a:xfrm>
        </p:spPr>
        <p:txBody>
          <a:bodyPr>
            <a:normAutofit/>
          </a:bodyPr>
          <a:lstStyle/>
          <a:p>
            <a:r>
              <a:rPr lang="id-ID" sz="3600" b="1" dirty="0" smtClean="0"/>
              <a:t>Tujuan 2: Bidang Penelitian</a:t>
            </a:r>
            <a:endParaRPr lang="id-ID"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76146344"/>
              </p:ext>
            </p:extLst>
          </p:nvPr>
        </p:nvGraphicFramePr>
        <p:xfrm>
          <a:off x="2" y="1118867"/>
          <a:ext cx="11873550" cy="5357938"/>
        </p:xfrm>
        <a:graphic>
          <a:graphicData uri="http://schemas.openxmlformats.org/drawingml/2006/table">
            <a:tbl>
              <a:tblPr>
                <a:tableStyleId>{616DA210-FB5B-4158-B5E0-FEB733F419BA}</a:tableStyleId>
              </a:tblPr>
              <a:tblGrid>
                <a:gridCol w="2340692"/>
                <a:gridCol w="3368315"/>
                <a:gridCol w="596257"/>
                <a:gridCol w="655092"/>
                <a:gridCol w="668741"/>
                <a:gridCol w="620420"/>
                <a:gridCol w="528083"/>
                <a:gridCol w="3095950"/>
              </a:tblGrid>
              <a:tr h="314746">
                <a:tc rowSpan="2">
                  <a:txBody>
                    <a:bodyPr/>
                    <a:lstStyle/>
                    <a:p>
                      <a:pPr algn="ctr" fontAlgn="ctr"/>
                      <a:r>
                        <a:rPr lang="id-ID" sz="1600" b="1" u="none" strike="noStrike" dirty="0">
                          <a:effectLst/>
                        </a:rPr>
                        <a:t>Sasaran</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rowSpan="2">
                  <a:txBody>
                    <a:bodyPr/>
                    <a:lstStyle/>
                    <a:p>
                      <a:pPr algn="ctr" fontAlgn="ctr"/>
                      <a:r>
                        <a:rPr lang="id-ID" sz="1600" b="1" u="none" strike="noStrike" dirty="0">
                          <a:effectLst/>
                        </a:rPr>
                        <a:t>Indikator</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5">
                  <a:txBody>
                    <a:bodyPr/>
                    <a:lstStyle/>
                    <a:p>
                      <a:pPr algn="ctr" fontAlgn="b"/>
                      <a:r>
                        <a:rPr lang="id-ID" sz="1600" b="1" u="none" strike="noStrike" dirty="0">
                          <a:effectLst/>
                        </a:rPr>
                        <a:t>Target</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id-ID" sz="1600" b="1" u="none" strike="noStrike">
                          <a:effectLst/>
                        </a:rPr>
                        <a:t>Program</a:t>
                      </a:r>
                      <a:endParaRPr lang="id-ID" sz="1600" b="1" i="0" u="none" strike="noStrike">
                        <a:solidFill>
                          <a:srgbClr val="000000"/>
                        </a:solidFill>
                        <a:effectLst/>
                        <a:latin typeface="Calibri" panose="020F0502020204030204" pitchFamily="34" charset="0"/>
                      </a:endParaRPr>
                    </a:p>
                  </a:txBody>
                  <a:tcPr marL="9525" marR="9525" marT="9525" marB="0" anchor="ctr">
                    <a:solidFill>
                      <a:schemeClr val="accent1"/>
                    </a:solidFill>
                  </a:tcPr>
                </a:tc>
              </a:tr>
              <a:tr h="314746">
                <a:tc vMerge="1">
                  <a:txBody>
                    <a:bodyPr/>
                    <a:lstStyle/>
                    <a:p>
                      <a:endParaRPr lang="id-ID"/>
                    </a:p>
                  </a:txBody>
                  <a:tcPr/>
                </a:tc>
                <a:tc vMerge="1">
                  <a:txBody>
                    <a:bodyPr/>
                    <a:lstStyle/>
                    <a:p>
                      <a:endParaRPr lang="id-ID"/>
                    </a:p>
                  </a:txBody>
                  <a:tcPr/>
                </a:tc>
                <a:tc>
                  <a:txBody>
                    <a:bodyPr/>
                    <a:lstStyle/>
                    <a:p>
                      <a:pPr algn="ctr" fontAlgn="ctr"/>
                      <a:r>
                        <a:rPr lang="id-ID" sz="1600" b="1" u="none" strike="noStrike" dirty="0">
                          <a:effectLst/>
                        </a:rPr>
                        <a:t>2018</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2019</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2020</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2021</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2022</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vMerge="1">
                  <a:txBody>
                    <a:bodyPr/>
                    <a:lstStyle/>
                    <a:p>
                      <a:endParaRPr lang="id-ID"/>
                    </a:p>
                  </a:txBody>
                  <a:tcPr/>
                </a:tc>
              </a:tr>
              <a:tr h="1945241">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Menghasilkan</a:t>
                      </a:r>
                      <a:r>
                        <a:rPr lang="id-ID" sz="1400" baseline="0" dirty="0" smtClean="0">
                          <a:latin typeface="Arial Narrow" pitchFamily="34" charset="0"/>
                        </a:rPr>
                        <a:t> produk penelitian yang berkualitas dan dapat dipublikasikan secara nasional dan internasional.</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smtClean="0">
                          <a:effectLst/>
                        </a:rPr>
                        <a:t> </a:t>
                      </a:r>
                      <a:r>
                        <a:rPr lang="id-ID" sz="1400" b="0" i="0" u="none" strike="noStrike" kern="1200" baseline="0" dirty="0" smtClean="0">
                          <a:solidFill>
                            <a:schemeClr val="dk1"/>
                          </a:solidFill>
                          <a:latin typeface="Arial Narrow" pitchFamily="34" charset="0"/>
                          <a:ea typeface="+mn-ea"/>
                          <a:cs typeface="+mn-cs"/>
                        </a:rPr>
                        <a:t>Terdapat agenda penelitian ilmiah staf pendidik ≥ 75% dari staf pendidik </a:t>
                      </a:r>
                    </a:p>
                    <a:p>
                      <a:pPr marL="457200" indent="-457200">
                        <a:buFont typeface="+mj-lt"/>
                        <a:buAutoNum type="arabicPeriod"/>
                      </a:pPr>
                      <a:r>
                        <a:rPr lang="id-ID" sz="1400" b="0" i="0" u="none" strike="noStrike" kern="1200" baseline="0" dirty="0" smtClean="0">
                          <a:solidFill>
                            <a:schemeClr val="dk1"/>
                          </a:solidFill>
                          <a:latin typeface="Arial Narrow" pitchFamily="34" charset="0"/>
                          <a:ea typeface="+mn-ea"/>
                          <a:cs typeface="+mn-cs"/>
                        </a:rPr>
                        <a:t>Rasio publikasi internasional per dosen/tenaga pendidik per tahun : 0.5/dosen atau tenaga pendidik/tahun </a:t>
                      </a:r>
                    </a:p>
                    <a:p>
                      <a:pPr marL="457200" marR="0" indent="-457200" algn="l" defTabSz="1219170" rtl="0" eaLnBrk="1" fontAlgn="auto" latinLnBrk="0" hangingPunct="1">
                        <a:lnSpc>
                          <a:spcPct val="100000"/>
                        </a:lnSpc>
                        <a:spcBef>
                          <a:spcPts val="0"/>
                        </a:spcBef>
                        <a:spcAft>
                          <a:spcPts val="0"/>
                        </a:spcAft>
                        <a:buClrTx/>
                        <a:buSzTx/>
                        <a:buFont typeface="+mj-lt"/>
                        <a:buAutoNum type="arabicPeriod"/>
                        <a:tabLst/>
                        <a:defRPr/>
                      </a:pPr>
                      <a:r>
                        <a:rPr lang="id-ID" sz="1400" b="0" i="0" u="none" strike="noStrike" kern="1200" baseline="0" dirty="0" smtClean="0">
                          <a:solidFill>
                            <a:schemeClr val="dk1"/>
                          </a:solidFill>
                          <a:latin typeface="Arial Narrow" pitchFamily="34" charset="0"/>
                          <a:ea typeface="+mn-ea"/>
                          <a:cs typeface="+mn-cs"/>
                        </a:rPr>
                        <a:t>Rasio publikasi nasional per dosen/tenaga pendidik per tahun: 0.75/dosen atau tenaga pendidik/tahun </a:t>
                      </a:r>
                    </a:p>
                    <a:p>
                      <a:pPr marL="457200" marR="0" indent="-457200" algn="l" defTabSz="1219170" rtl="0" eaLnBrk="1" fontAlgn="auto" latinLnBrk="0" hangingPunct="1">
                        <a:lnSpc>
                          <a:spcPct val="100000"/>
                        </a:lnSpc>
                        <a:spcBef>
                          <a:spcPts val="0"/>
                        </a:spcBef>
                        <a:spcAft>
                          <a:spcPts val="0"/>
                        </a:spcAft>
                        <a:buClrTx/>
                        <a:buSzTx/>
                        <a:buFont typeface="+mj-lt"/>
                        <a:buNone/>
                        <a:tabLst/>
                        <a:defRPr/>
                      </a:pPr>
                      <a:endParaRPr lang="id-ID" sz="1400" b="0" i="0" u="none" strike="noStrike" kern="1200" baseline="0" dirty="0" smtClean="0">
                        <a:solidFill>
                          <a:schemeClr val="dk1"/>
                        </a:solidFill>
                        <a:latin typeface="Arial Narrow" pitchFamily="34" charset="0"/>
                        <a:ea typeface="+mn-ea"/>
                        <a:cs typeface="+mn-cs"/>
                      </a:endParaRPr>
                    </a:p>
                  </a:txBody>
                  <a:tcPr marL="9525" marR="9525" marT="9525" marB="0" anchor="b"/>
                </a:tc>
                <a:tc>
                  <a:txBody>
                    <a:bodyPr/>
                    <a:lstStyle/>
                    <a:p>
                      <a:pPr algn="l" fontAlgn="b"/>
                      <a:r>
                        <a:rPr lang="id-ID" sz="1400" u="none" strike="noStrike" dirty="0">
                          <a:effectLst/>
                        </a:rPr>
                        <a:t> </a:t>
                      </a:r>
                      <a:endParaRPr lang="id-ID"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1400" u="none" strike="noStrike" dirty="0">
                          <a:effectLst/>
                        </a:rPr>
                        <a:t> </a:t>
                      </a:r>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baseline="0" dirty="0" smtClean="0">
                          <a:latin typeface="Arial Narrow" pitchFamily="34" charset="0"/>
                        </a:rPr>
                        <a:t>Meningkatkan jumlah dan kualitas penelitian PPDS dan staf pendidik.</a:t>
                      </a:r>
                    </a:p>
                    <a:p>
                      <a:pPr marL="457200" indent="-457200">
                        <a:buFont typeface="+mj-lt"/>
                        <a:buAutoNum type="arabicPeriod"/>
                      </a:pPr>
                      <a:r>
                        <a:rPr lang="id-ID" sz="1400" baseline="0" dirty="0" smtClean="0">
                          <a:latin typeface="Arial Narrow" pitchFamily="34" charset="0"/>
                        </a:rPr>
                        <a:t>Meningkatkan publikasi nasional dan internasional.</a:t>
                      </a:r>
                    </a:p>
                    <a:p>
                      <a:pPr marL="457200" indent="-457200">
                        <a:buFont typeface="+mj-lt"/>
                        <a:buAutoNum type="arabicPeriod"/>
                      </a:pPr>
                      <a:r>
                        <a:rPr lang="id-ID" sz="1400" baseline="0" dirty="0" smtClean="0">
                          <a:latin typeface="Arial Narrow" pitchFamily="34" charset="0"/>
                        </a:rPr>
                        <a:t>Menjadikan jurnal internal yang sudah dimiliki (ACI) terakreditasi nasional dan internasional</a:t>
                      </a:r>
                    </a:p>
                  </a:txBody>
                  <a:tcPr marL="9525" marR="9525" marT="9525" marB="0"/>
                </a:tc>
              </a:tr>
              <a:tr h="2707201">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Membangun budaya riset multidisiplin berbasis kluster kesehatan.</a:t>
                      </a:r>
                      <a:r>
                        <a:rPr lang="id-ID" sz="1400" baseline="0" dirty="0" smtClean="0">
                          <a:latin typeface="Arial Narrow" pitchFamily="34" charset="0"/>
                        </a:rPr>
                        <a:t> </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marR="0" indent="-457200" algn="l" defTabSz="1219170" rtl="0" eaLnBrk="1" fontAlgn="auto" latinLnBrk="0" hangingPunct="1">
                        <a:lnSpc>
                          <a:spcPct val="100000"/>
                        </a:lnSpc>
                        <a:spcBef>
                          <a:spcPts val="0"/>
                        </a:spcBef>
                        <a:spcAft>
                          <a:spcPts val="0"/>
                        </a:spcAft>
                        <a:buClrTx/>
                        <a:buSzTx/>
                        <a:buFont typeface="+mj-lt"/>
                        <a:buAutoNum type="arabicPeriod"/>
                        <a:tabLst/>
                        <a:defRPr/>
                      </a:pPr>
                      <a:r>
                        <a:rPr lang="id-ID" sz="1400" b="0" i="0" u="none" strike="noStrike" kern="1200" baseline="0" dirty="0" smtClean="0">
                          <a:solidFill>
                            <a:schemeClr val="dk1"/>
                          </a:solidFill>
                          <a:latin typeface="Arial Narrow" pitchFamily="34" charset="0"/>
                          <a:ea typeface="+mn-ea"/>
                          <a:cs typeface="+mn-cs"/>
                        </a:rPr>
                        <a:t>Terciptanya produk 1 penelitian multidisiplin per tahun.</a:t>
                      </a:r>
                    </a:p>
                    <a:p>
                      <a:pPr marL="457200" marR="0" indent="-457200" algn="l" defTabSz="1219170" rtl="0" eaLnBrk="1" fontAlgn="auto" latinLnBrk="0" hangingPunct="1">
                        <a:lnSpc>
                          <a:spcPct val="100000"/>
                        </a:lnSpc>
                        <a:spcBef>
                          <a:spcPts val="0"/>
                        </a:spcBef>
                        <a:spcAft>
                          <a:spcPts val="0"/>
                        </a:spcAft>
                        <a:buClrTx/>
                        <a:buSzTx/>
                        <a:buFont typeface="+mj-lt"/>
                        <a:buAutoNum type="arabicPeriod"/>
                        <a:tabLst/>
                        <a:defRPr/>
                      </a:pPr>
                      <a:r>
                        <a:rPr lang="id-ID" sz="1400" b="0" i="0" u="none" strike="noStrike" kern="1200" baseline="0" dirty="0" smtClean="0">
                          <a:solidFill>
                            <a:schemeClr val="dk1"/>
                          </a:solidFill>
                          <a:latin typeface="Arial Narrow" pitchFamily="34" charset="0"/>
                          <a:ea typeface="+mn-ea"/>
                          <a:cs typeface="+mn-cs"/>
                        </a:rPr>
                        <a:t>Keterlibatan dalam penelitian HTA sesuai program Kemkes RI.</a:t>
                      </a:r>
                    </a:p>
                    <a:p>
                      <a:pPr marL="457200" marR="0" indent="-457200" algn="l" defTabSz="1219170" rtl="0" eaLnBrk="1" fontAlgn="auto" latinLnBrk="0" hangingPunct="1">
                        <a:lnSpc>
                          <a:spcPct val="100000"/>
                        </a:lnSpc>
                        <a:spcBef>
                          <a:spcPts val="0"/>
                        </a:spcBef>
                        <a:spcAft>
                          <a:spcPts val="0"/>
                        </a:spcAft>
                        <a:buClrTx/>
                        <a:buSzTx/>
                        <a:buFont typeface="+mj-lt"/>
                        <a:buAutoNum type="arabicPeriod"/>
                        <a:tabLst/>
                        <a:defRPr/>
                      </a:pPr>
                      <a:r>
                        <a:rPr lang="id-ID" sz="1400" b="0" i="0" u="none" strike="noStrike" kern="1200" baseline="0" dirty="0" smtClean="0">
                          <a:solidFill>
                            <a:schemeClr val="dk1"/>
                          </a:solidFill>
                          <a:latin typeface="Arial Narrow" pitchFamily="34" charset="0"/>
                          <a:ea typeface="+mn-ea"/>
                          <a:cs typeface="+mn-cs"/>
                        </a:rPr>
                        <a:t>Tergabung dalam tim </a:t>
                      </a:r>
                      <a:r>
                        <a:rPr lang="id-ID" sz="1400" b="0" i="1" u="none" strike="noStrike" kern="1200" baseline="0" dirty="0" smtClean="0">
                          <a:solidFill>
                            <a:schemeClr val="dk1"/>
                          </a:solidFill>
                          <a:latin typeface="Arial Narrow" pitchFamily="34" charset="0"/>
                          <a:ea typeface="+mn-ea"/>
                          <a:cs typeface="+mn-cs"/>
                        </a:rPr>
                        <a:t>stem cell</a:t>
                      </a:r>
                      <a:r>
                        <a:rPr lang="id-ID" sz="1400" b="0" i="0" u="none" strike="noStrike" kern="1200" baseline="0" dirty="0" smtClean="0">
                          <a:solidFill>
                            <a:schemeClr val="dk1"/>
                          </a:solidFill>
                          <a:latin typeface="Arial Narrow" pitchFamily="34" charset="0"/>
                          <a:ea typeface="+mn-ea"/>
                          <a:cs typeface="+mn-cs"/>
                        </a:rPr>
                        <a:t>  RSUP Dr Sardjito/FK UGM. </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a:effectLst/>
                        </a:rPr>
                        <a:t> </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baseline="0" dirty="0" smtClean="0">
                          <a:latin typeface="Arial Narrow" pitchFamily="34" charset="0"/>
                        </a:rPr>
                        <a:t>Bekerjasama dalam pengembangan riset Gama-stent.</a:t>
                      </a:r>
                    </a:p>
                    <a:p>
                      <a:pPr marL="457200" indent="-457200">
                        <a:buFont typeface="+mj-lt"/>
                        <a:buAutoNum type="arabicPeriod"/>
                      </a:pPr>
                      <a:r>
                        <a:rPr lang="id-ID" sz="1400" baseline="0" dirty="0" smtClean="0">
                          <a:latin typeface="Arial Narrow" pitchFamily="34" charset="0"/>
                        </a:rPr>
                        <a:t>Kolaborasi penelitian hipertensi paru &amp; departemen IPD (infeksi tropis, reumatologi); gagal jantung &amp; gagal ginjal</a:t>
                      </a:r>
                    </a:p>
                    <a:p>
                      <a:pPr marL="457200" indent="-457200">
                        <a:buFont typeface="+mj-lt"/>
                        <a:buAutoNum type="arabicPeriod"/>
                      </a:pPr>
                      <a:r>
                        <a:rPr lang="id-ID" sz="1400" baseline="0" dirty="0" smtClean="0">
                          <a:latin typeface="Arial Narrow" pitchFamily="34" charset="0"/>
                        </a:rPr>
                        <a:t>Kolaborasi penelitian dengan fakultas peternakan/ kedokteran hewan untuk pengembangan animal lab (</a:t>
                      </a:r>
                      <a:r>
                        <a:rPr lang="id-ID" sz="1400" i="1" baseline="0" dirty="0" smtClean="0">
                          <a:latin typeface="Arial Narrow" pitchFamily="34" charset="0"/>
                        </a:rPr>
                        <a:t>stenting in monkey, electrophysiology research</a:t>
                      </a:r>
                      <a:r>
                        <a:rPr lang="id-ID" sz="1400" baseline="0" dirty="0" smtClean="0">
                          <a:latin typeface="Arial Narrow" pitchFamily="34" charset="0"/>
                        </a:rPr>
                        <a:t>).</a:t>
                      </a:r>
                    </a:p>
                    <a:p>
                      <a:pPr marL="457200" indent="-457200">
                        <a:buFont typeface="+mj-lt"/>
                        <a:buAutoNum type="arabicPeriod"/>
                      </a:pPr>
                      <a:r>
                        <a:rPr lang="id-ID" sz="1400" baseline="0" dirty="0" smtClean="0">
                          <a:latin typeface="Arial Narrow" pitchFamily="34" charset="0"/>
                        </a:rPr>
                        <a:t>Pengembangan berbagai registri sub divisi.</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xmlns="" val="4792594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941"/>
            <a:ext cx="10515600" cy="647749"/>
          </a:xfrm>
        </p:spPr>
        <p:txBody>
          <a:bodyPr>
            <a:normAutofit/>
          </a:bodyPr>
          <a:lstStyle/>
          <a:p>
            <a:r>
              <a:rPr lang="id-ID" sz="3600" b="1" dirty="0" smtClean="0"/>
              <a:t>Tujuan 3: Pengabdian Masyarakat</a:t>
            </a:r>
            <a:endParaRPr lang="id-ID"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76146344"/>
              </p:ext>
            </p:extLst>
          </p:nvPr>
        </p:nvGraphicFramePr>
        <p:xfrm>
          <a:off x="838198" y="1118867"/>
          <a:ext cx="10515604" cy="2799814"/>
        </p:xfrm>
        <a:graphic>
          <a:graphicData uri="http://schemas.openxmlformats.org/drawingml/2006/table">
            <a:tbl>
              <a:tblPr>
                <a:tableStyleId>{616DA210-FB5B-4158-B5E0-FEB733F419BA}</a:tableStyleId>
              </a:tblPr>
              <a:tblGrid>
                <a:gridCol w="2584452"/>
                <a:gridCol w="3104811"/>
                <a:gridCol w="455316"/>
                <a:gridCol w="455316"/>
                <a:gridCol w="455316"/>
                <a:gridCol w="455316"/>
                <a:gridCol w="455316"/>
                <a:gridCol w="2549761"/>
              </a:tblGrid>
              <a:tr h="323582">
                <a:tc rowSpan="2">
                  <a:txBody>
                    <a:bodyPr/>
                    <a:lstStyle/>
                    <a:p>
                      <a:pPr algn="ctr" fontAlgn="ctr"/>
                      <a:r>
                        <a:rPr lang="id-ID" sz="1600" b="1" u="none" strike="noStrike" dirty="0">
                          <a:effectLst/>
                        </a:rPr>
                        <a:t>Sasaran</a:t>
                      </a:r>
                      <a:endParaRPr lang="id-ID" sz="1600" b="1" i="0" u="none" strike="noStrike" dirty="0">
                        <a:solidFill>
                          <a:srgbClr val="000000"/>
                        </a:solidFill>
                        <a:effectLst/>
                        <a:latin typeface="Calibri" panose="020F0502020204030204" pitchFamily="34" charset="0"/>
                      </a:endParaRPr>
                    </a:p>
                  </a:txBody>
                  <a:tcPr marL="9525" marR="9525" marT="9525" marB="0">
                    <a:solidFill>
                      <a:schemeClr val="accent1"/>
                    </a:solidFill>
                  </a:tcPr>
                </a:tc>
                <a:tc rowSpan="2">
                  <a:txBody>
                    <a:bodyPr/>
                    <a:lstStyle/>
                    <a:p>
                      <a:pPr algn="ctr" fontAlgn="ctr"/>
                      <a:r>
                        <a:rPr lang="id-ID" sz="1600" b="1" u="none" strike="noStrike" dirty="0">
                          <a:effectLst/>
                        </a:rPr>
                        <a:t>Indikator</a:t>
                      </a:r>
                      <a:endParaRPr lang="id-ID" sz="1600" b="1" i="0" u="none" strike="noStrike" dirty="0">
                        <a:solidFill>
                          <a:srgbClr val="000000"/>
                        </a:solidFill>
                        <a:effectLst/>
                        <a:latin typeface="Calibri" panose="020F0502020204030204" pitchFamily="34" charset="0"/>
                      </a:endParaRPr>
                    </a:p>
                  </a:txBody>
                  <a:tcPr marL="9525" marR="9525" marT="9525" marB="0">
                    <a:solidFill>
                      <a:schemeClr val="accent1"/>
                    </a:solidFill>
                  </a:tcPr>
                </a:tc>
                <a:tc gridSpan="5">
                  <a:txBody>
                    <a:bodyPr/>
                    <a:lstStyle/>
                    <a:p>
                      <a:pPr algn="ctr" fontAlgn="b"/>
                      <a:r>
                        <a:rPr lang="id-ID" sz="1600" b="1" u="none" strike="noStrike" dirty="0">
                          <a:effectLst/>
                        </a:rPr>
                        <a:t>Target</a:t>
                      </a:r>
                      <a:endParaRPr lang="id-ID" sz="1600" b="1" i="0" u="none" strike="noStrike" dirty="0">
                        <a:solidFill>
                          <a:srgbClr val="000000"/>
                        </a:solidFill>
                        <a:effectLst/>
                        <a:latin typeface="Calibri" panose="020F0502020204030204" pitchFamily="34" charset="0"/>
                      </a:endParaRPr>
                    </a:p>
                  </a:txBody>
                  <a:tcPr marL="9525" marR="9525" marT="9525" marB="0">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id-ID" sz="1600" b="1" u="none" strike="noStrike">
                          <a:effectLst/>
                        </a:rPr>
                        <a:t>Program</a:t>
                      </a:r>
                      <a:endParaRPr lang="id-ID" sz="1600" b="1" i="0" u="none" strike="noStrike">
                        <a:solidFill>
                          <a:srgbClr val="000000"/>
                        </a:solidFill>
                        <a:effectLst/>
                        <a:latin typeface="Calibri" panose="020F0502020204030204" pitchFamily="34" charset="0"/>
                      </a:endParaRPr>
                    </a:p>
                  </a:txBody>
                  <a:tcPr marL="9525" marR="9525" marT="9525" marB="0">
                    <a:solidFill>
                      <a:schemeClr val="accent1"/>
                    </a:solidFill>
                  </a:tcPr>
                </a:tc>
              </a:tr>
              <a:tr h="323582">
                <a:tc vMerge="1">
                  <a:txBody>
                    <a:bodyPr/>
                    <a:lstStyle/>
                    <a:p>
                      <a:endParaRPr lang="id-ID"/>
                    </a:p>
                  </a:txBody>
                  <a:tcPr/>
                </a:tc>
                <a:tc vMerge="1">
                  <a:txBody>
                    <a:bodyPr/>
                    <a:lstStyle/>
                    <a:p>
                      <a:endParaRPr lang="id-ID"/>
                    </a:p>
                  </a:txBody>
                  <a:tcPr/>
                </a:tc>
                <a:tc>
                  <a:txBody>
                    <a:bodyPr/>
                    <a:lstStyle/>
                    <a:p>
                      <a:pPr algn="ctr" fontAlgn="ctr"/>
                      <a:r>
                        <a:rPr lang="id-ID" sz="1600" b="1" u="none" strike="noStrike" dirty="0">
                          <a:effectLst/>
                        </a:rPr>
                        <a:t>2018</a:t>
                      </a:r>
                      <a:endParaRPr lang="id-ID" sz="1600" b="1" i="0" u="none" strike="noStrike" dirty="0">
                        <a:solidFill>
                          <a:srgbClr val="000000"/>
                        </a:solidFill>
                        <a:effectLst/>
                        <a:latin typeface="Calibri" panose="020F0502020204030204" pitchFamily="34" charset="0"/>
                      </a:endParaRPr>
                    </a:p>
                  </a:txBody>
                  <a:tcPr marL="9525" marR="9525" marT="9525" marB="0">
                    <a:solidFill>
                      <a:schemeClr val="accent1"/>
                    </a:solidFill>
                  </a:tcPr>
                </a:tc>
                <a:tc>
                  <a:txBody>
                    <a:bodyPr/>
                    <a:lstStyle/>
                    <a:p>
                      <a:pPr algn="ctr" fontAlgn="ctr"/>
                      <a:r>
                        <a:rPr lang="id-ID" sz="1600" b="1" u="none" strike="noStrike" dirty="0">
                          <a:effectLst/>
                        </a:rPr>
                        <a:t>2019</a:t>
                      </a:r>
                      <a:endParaRPr lang="id-ID" sz="1600" b="1" i="0" u="none" strike="noStrike" dirty="0">
                        <a:solidFill>
                          <a:srgbClr val="000000"/>
                        </a:solidFill>
                        <a:effectLst/>
                        <a:latin typeface="Calibri" panose="020F0502020204030204" pitchFamily="34" charset="0"/>
                      </a:endParaRPr>
                    </a:p>
                  </a:txBody>
                  <a:tcPr marL="9525" marR="9525" marT="9525" marB="0">
                    <a:solidFill>
                      <a:schemeClr val="accent1"/>
                    </a:solidFill>
                  </a:tcPr>
                </a:tc>
                <a:tc>
                  <a:txBody>
                    <a:bodyPr/>
                    <a:lstStyle/>
                    <a:p>
                      <a:pPr algn="ctr" fontAlgn="ctr"/>
                      <a:r>
                        <a:rPr lang="id-ID" sz="1600" b="1" u="none" strike="noStrike" dirty="0">
                          <a:effectLst/>
                        </a:rPr>
                        <a:t>2020</a:t>
                      </a:r>
                      <a:endParaRPr lang="id-ID" sz="1600" b="1" i="0" u="none" strike="noStrike" dirty="0">
                        <a:solidFill>
                          <a:srgbClr val="000000"/>
                        </a:solidFill>
                        <a:effectLst/>
                        <a:latin typeface="Calibri" panose="020F0502020204030204" pitchFamily="34" charset="0"/>
                      </a:endParaRPr>
                    </a:p>
                  </a:txBody>
                  <a:tcPr marL="9525" marR="9525" marT="9525" marB="0">
                    <a:solidFill>
                      <a:schemeClr val="accent1"/>
                    </a:solidFill>
                  </a:tcPr>
                </a:tc>
                <a:tc>
                  <a:txBody>
                    <a:bodyPr/>
                    <a:lstStyle/>
                    <a:p>
                      <a:pPr algn="ctr" fontAlgn="ctr"/>
                      <a:r>
                        <a:rPr lang="id-ID" sz="1600" b="1" u="none" strike="noStrike" dirty="0">
                          <a:effectLst/>
                        </a:rPr>
                        <a:t>2021</a:t>
                      </a:r>
                      <a:endParaRPr lang="id-ID" sz="1600" b="1" i="0" u="none" strike="noStrike" dirty="0">
                        <a:solidFill>
                          <a:srgbClr val="000000"/>
                        </a:solidFill>
                        <a:effectLst/>
                        <a:latin typeface="Calibri" panose="020F0502020204030204" pitchFamily="34" charset="0"/>
                      </a:endParaRPr>
                    </a:p>
                  </a:txBody>
                  <a:tcPr marL="9525" marR="9525" marT="9525" marB="0">
                    <a:solidFill>
                      <a:schemeClr val="accent1"/>
                    </a:solidFill>
                  </a:tcPr>
                </a:tc>
                <a:tc>
                  <a:txBody>
                    <a:bodyPr/>
                    <a:lstStyle/>
                    <a:p>
                      <a:pPr algn="ctr" fontAlgn="ctr"/>
                      <a:r>
                        <a:rPr lang="id-ID" sz="1600" b="1" u="none" strike="noStrike" dirty="0">
                          <a:effectLst/>
                        </a:rPr>
                        <a:t>2022</a:t>
                      </a:r>
                      <a:endParaRPr lang="id-ID" sz="1600" b="1" i="0" u="none" strike="noStrike" dirty="0">
                        <a:solidFill>
                          <a:srgbClr val="000000"/>
                        </a:solidFill>
                        <a:effectLst/>
                        <a:latin typeface="Calibri" panose="020F0502020204030204" pitchFamily="34" charset="0"/>
                      </a:endParaRPr>
                    </a:p>
                  </a:txBody>
                  <a:tcPr marL="9525" marR="9525" marT="9525" marB="0">
                    <a:solidFill>
                      <a:schemeClr val="accent1"/>
                    </a:solidFill>
                  </a:tcPr>
                </a:tc>
                <a:tc vMerge="1">
                  <a:txBody>
                    <a:bodyPr/>
                    <a:lstStyle/>
                    <a:p>
                      <a:endParaRPr lang="id-ID"/>
                    </a:p>
                  </a:txBody>
                  <a:tcPr/>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Penyelenggaraan kegiatan pengabdian masyarakat secara berkelanjutan.</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id-ID" sz="1400" b="0" i="0" u="none" strike="noStrike" kern="1200" baseline="0" dirty="0" smtClean="0">
                          <a:solidFill>
                            <a:schemeClr val="dk1"/>
                          </a:solidFill>
                          <a:latin typeface="Arial Narrow" pitchFamily="34" charset="0"/>
                          <a:ea typeface="+mn-ea"/>
                          <a:cs typeface="Arial" pitchFamily="34" charset="0"/>
                        </a:rPr>
                        <a:t>Terlaksana kegiatan pengabdian masyarakat: 1 kegiatan/dosen /tahun</a:t>
                      </a:r>
                      <a:r>
                        <a:rPr lang="id-ID" sz="1400" b="0" i="0" u="none" strike="noStrike" kern="1200" baseline="0" dirty="0" smtClean="0">
                          <a:solidFill>
                            <a:schemeClr val="dk1"/>
                          </a:solidFill>
                          <a:latin typeface="+mn-lt"/>
                          <a:ea typeface="+mn-ea"/>
                          <a:cs typeface="+mn-cs"/>
                        </a:rPr>
                        <a:t> </a:t>
                      </a:r>
                      <a:r>
                        <a:rPr lang="id-ID" sz="1400" b="0" i="0" u="none" strike="noStrike" kern="1200" baseline="0" dirty="0" smtClean="0">
                          <a:solidFill>
                            <a:schemeClr val="dk1"/>
                          </a:solidFill>
                          <a:latin typeface="Arial Narrow" pitchFamily="34" charset="0"/>
                          <a:ea typeface="+mn-ea"/>
                          <a:cs typeface="+mn-cs"/>
                        </a:rPr>
                        <a:t>	</a:t>
                      </a:r>
                    </a:p>
                    <a:p>
                      <a:pPr algn="ctr" fontAlgn="b"/>
                      <a:r>
                        <a:rPr lang="id-ID" sz="1400" u="none" strike="noStrike" dirty="0">
                          <a:effectLst/>
                        </a:rPr>
                        <a:t> </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a:effectLst/>
                        </a:rPr>
                        <a:t> </a:t>
                      </a:r>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Penyuluhan melalui media (TV, radio, surat kabar, dll)</a:t>
                      </a:r>
                    </a:p>
                    <a:p>
                      <a:pPr marL="457200" indent="-457200">
                        <a:buFont typeface="+mj-lt"/>
                        <a:buAutoNum type="arabicPeriod"/>
                      </a:pPr>
                      <a:r>
                        <a:rPr lang="id-ID" sz="1400" dirty="0" smtClean="0">
                          <a:latin typeface="Arial Narrow" pitchFamily="34" charset="0"/>
                        </a:rPr>
                        <a:t>Penyuluhan langsung ke masyarakat kerjasama</a:t>
                      </a:r>
                      <a:r>
                        <a:rPr lang="id-ID" sz="1400" baseline="0" dirty="0" smtClean="0">
                          <a:latin typeface="Arial Narrow" pitchFamily="34" charset="0"/>
                        </a:rPr>
                        <a:t> dengan yayasan jantung Indonesia, majelis masjid, sekolah2, dll</a:t>
                      </a:r>
                      <a:endParaRPr lang="id-ID" sz="1400" b="0" i="0" u="none" strike="noStrike" dirty="0">
                        <a:solidFill>
                          <a:srgbClr val="000000"/>
                        </a:solidFill>
                        <a:effectLst/>
                        <a:latin typeface="Calibri" panose="020F0502020204030204" pitchFamily="34" charset="0"/>
                      </a:endParaRPr>
                    </a:p>
                  </a:txBody>
                  <a:tcPr marL="9525" marR="9525" marT="9525" marB="0"/>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Membangun</a:t>
                      </a:r>
                      <a:r>
                        <a:rPr lang="id-ID" sz="1400" baseline="0" dirty="0" smtClean="0">
                          <a:latin typeface="Arial Narrow" pitchFamily="34" charset="0"/>
                        </a:rPr>
                        <a:t> sinergi kegiatan pengabdian masyarakat dengan jejaring alumni.</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Arial" pitchFamily="34" charset="0"/>
                        </a:rPr>
                        <a:t>Terlaksana kegiatan pengabdian masyarakat: yang melibatkan alumni </a:t>
                      </a:r>
                      <a:endParaRPr lang="id-ID" sz="1400" b="0" i="0" u="none" strike="noStrike" kern="1200" baseline="0" dirty="0" smtClean="0">
                        <a:solidFill>
                          <a:schemeClr val="dk1"/>
                        </a:solidFill>
                        <a:latin typeface="Arial Narrow" pitchFamily="34" charset="0"/>
                        <a:ea typeface="+mn-ea"/>
                        <a:cs typeface="+mn-cs"/>
                      </a:endParaRPr>
                    </a:p>
                    <a:p>
                      <a:pPr algn="ctr"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Penggalangan dana dan penyaluran bantuan korban bencana </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xmlns="" val="38727774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7749"/>
          </a:xfrm>
        </p:spPr>
        <p:txBody>
          <a:bodyPr>
            <a:normAutofit/>
          </a:bodyPr>
          <a:lstStyle/>
          <a:p>
            <a:r>
              <a:rPr lang="id-ID" sz="3600" b="1" dirty="0" smtClean="0"/>
              <a:t>Tujuan 4: </a:t>
            </a:r>
            <a:r>
              <a:rPr lang="id-ID" sz="3600" b="1" dirty="0" smtClean="0"/>
              <a:t>Bidang Sumber Daya Manusia</a:t>
            </a:r>
            <a:endParaRPr lang="id-ID"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76146344"/>
              </p:ext>
            </p:extLst>
          </p:nvPr>
        </p:nvGraphicFramePr>
        <p:xfrm>
          <a:off x="838198" y="1118867"/>
          <a:ext cx="10515604" cy="4933414"/>
        </p:xfrm>
        <a:graphic>
          <a:graphicData uri="http://schemas.openxmlformats.org/drawingml/2006/table">
            <a:tbl>
              <a:tblPr>
                <a:tableStyleId>{616DA210-FB5B-4158-B5E0-FEB733F419BA}</a:tableStyleId>
              </a:tblPr>
              <a:tblGrid>
                <a:gridCol w="2584452"/>
                <a:gridCol w="3104811"/>
                <a:gridCol w="455316"/>
                <a:gridCol w="455316"/>
                <a:gridCol w="455316"/>
                <a:gridCol w="455316"/>
                <a:gridCol w="455316"/>
                <a:gridCol w="2549761"/>
              </a:tblGrid>
              <a:tr h="323582">
                <a:tc rowSpan="2">
                  <a:txBody>
                    <a:bodyPr/>
                    <a:lstStyle/>
                    <a:p>
                      <a:pPr algn="ctr" fontAlgn="ctr"/>
                      <a:r>
                        <a:rPr lang="id-ID" sz="1600" b="1" u="none" strike="noStrike" dirty="0">
                          <a:effectLst/>
                        </a:rPr>
                        <a:t>Sasaran</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rowSpan="2">
                  <a:txBody>
                    <a:bodyPr/>
                    <a:lstStyle/>
                    <a:p>
                      <a:pPr algn="ctr" fontAlgn="ctr"/>
                      <a:r>
                        <a:rPr lang="id-ID" sz="1600" b="1" u="none" strike="noStrike" dirty="0">
                          <a:effectLst/>
                        </a:rPr>
                        <a:t>Indikator</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5">
                  <a:txBody>
                    <a:bodyPr/>
                    <a:lstStyle/>
                    <a:p>
                      <a:pPr algn="ctr" fontAlgn="b"/>
                      <a:r>
                        <a:rPr lang="id-ID" sz="1600" b="1" u="none" strike="noStrike" dirty="0">
                          <a:effectLst/>
                        </a:rPr>
                        <a:t>Target</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id-ID" sz="1600" b="1" u="none" strike="noStrike">
                          <a:effectLst/>
                        </a:rPr>
                        <a:t>Program</a:t>
                      </a:r>
                      <a:endParaRPr lang="id-ID" sz="1600" b="1" i="0" u="none" strike="noStrike">
                        <a:solidFill>
                          <a:srgbClr val="000000"/>
                        </a:solidFill>
                        <a:effectLst/>
                        <a:latin typeface="Calibri" panose="020F0502020204030204" pitchFamily="34" charset="0"/>
                      </a:endParaRPr>
                    </a:p>
                  </a:txBody>
                  <a:tcPr marL="9525" marR="9525" marT="9525" marB="0" anchor="ctr">
                    <a:solidFill>
                      <a:schemeClr val="accent1"/>
                    </a:solidFill>
                  </a:tcPr>
                </a:tc>
              </a:tr>
              <a:tr h="323582">
                <a:tc vMerge="1">
                  <a:txBody>
                    <a:bodyPr/>
                    <a:lstStyle/>
                    <a:p>
                      <a:endParaRPr lang="id-ID"/>
                    </a:p>
                  </a:txBody>
                  <a:tcPr/>
                </a:tc>
                <a:tc vMerge="1">
                  <a:txBody>
                    <a:bodyPr/>
                    <a:lstStyle/>
                    <a:p>
                      <a:endParaRPr lang="id-ID"/>
                    </a:p>
                  </a:txBody>
                  <a:tcPr/>
                </a:tc>
                <a:tc>
                  <a:txBody>
                    <a:bodyPr/>
                    <a:lstStyle/>
                    <a:p>
                      <a:pPr algn="ctr" fontAlgn="ctr"/>
                      <a:r>
                        <a:rPr lang="id-ID" sz="1600" b="1" u="none" strike="noStrike" dirty="0">
                          <a:effectLst/>
                        </a:rPr>
                        <a:t>2018</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2019</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2020</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2021</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2022</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vMerge="1">
                  <a:txBody>
                    <a:bodyPr/>
                    <a:lstStyle/>
                    <a:p>
                      <a:endParaRPr lang="id-ID"/>
                    </a:p>
                  </a:txBody>
                  <a:tcPr/>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Pengembangan</a:t>
                      </a:r>
                      <a:r>
                        <a:rPr lang="id-ID" sz="1400" baseline="0" dirty="0" smtClean="0">
                          <a:latin typeface="Arial Narrow" pitchFamily="34" charset="0"/>
                        </a:rPr>
                        <a:t> SDM dosen hingga tercukupi kebutuhan tiap divisi</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Tiap sub bagian memiliki minimal  2 staf pendidik pada tahun 2020 </a:t>
                      </a:r>
                    </a:p>
                    <a:p>
                      <a:pPr marL="457200" indent="-457200">
                        <a:buFont typeface="+mj-lt"/>
                        <a:buAutoNum type="arabicPeriod"/>
                      </a:pPr>
                      <a:r>
                        <a:rPr lang="id-ID" sz="1400" b="0" i="0" u="none" strike="noStrike" kern="1200" baseline="0" dirty="0" smtClean="0">
                          <a:solidFill>
                            <a:schemeClr val="dk1"/>
                          </a:solidFill>
                          <a:latin typeface="Arial Narrow" pitchFamily="34" charset="0"/>
                          <a:ea typeface="+mn-ea"/>
                          <a:cs typeface="+mn-cs"/>
                        </a:rPr>
                        <a:t>Rasio spesialis konsultan dibandingkan jumlah seluruh staf pengajar 75% pada tahun 2020 </a:t>
                      </a:r>
                    </a:p>
                    <a:p>
                      <a:pPr marL="457200" indent="-457200">
                        <a:buFont typeface="+mj-lt"/>
                        <a:buAutoNum type="arabicPeriod"/>
                      </a:pPr>
                      <a:r>
                        <a:rPr lang="id-ID" sz="1400" b="0" i="0" u="none" strike="noStrike" kern="1200" baseline="0" dirty="0" smtClean="0">
                          <a:solidFill>
                            <a:schemeClr val="dk1"/>
                          </a:solidFill>
                          <a:latin typeface="Arial Narrow" pitchFamily="34" charset="0"/>
                          <a:ea typeface="+mn-ea"/>
                          <a:cs typeface="+mn-cs"/>
                        </a:rPr>
                        <a:t>Rasio staf pendidik dibanding peserta didik PPDS 1 = 1:3 pada tahun 2020</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a:effectLst/>
                        </a:rPr>
                        <a:t> </a:t>
                      </a:r>
                      <a:endParaRPr lang="id-ID"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a:effectLst/>
                        </a:rPr>
                        <a:t> </a:t>
                      </a:r>
                      <a:endParaRPr lang="id-ID"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a:effectLst/>
                        </a:rPr>
                        <a:t> </a:t>
                      </a:r>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Penambahan staf pendidik baru &amp; pengembangan pendidikan sub spesialis di sub bagian perawatan intensif, ekokardiografi, kardiologi invasif, aritmia, kedokteran vaskular, pediatrik &amp; PJB, serta prevensi &amp; rehabilitasi</a:t>
                      </a:r>
                    </a:p>
                    <a:p>
                      <a:pPr marL="457200" indent="-457200">
                        <a:buFont typeface="+mj-lt"/>
                        <a:buAutoNum type="arabicPeriod"/>
                      </a:pPr>
                      <a:r>
                        <a:rPr lang="id-ID" sz="1400" dirty="0" smtClean="0">
                          <a:latin typeface="Arial Narrow" pitchFamily="34" charset="0"/>
                        </a:rPr>
                        <a:t>Pengembangan pendidikan S3 bagi staf pendidik</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Peningkatan</a:t>
                      </a:r>
                      <a:r>
                        <a:rPr lang="id-ID" sz="1400" baseline="0" dirty="0" smtClean="0">
                          <a:latin typeface="Arial Narrow" pitchFamily="34" charset="0"/>
                        </a:rPr>
                        <a:t> kompetensi klinik staf pendidik</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Partisipasi sebagai peserta kegiatan ilmiah seminar dan workshop regional/nasional/internasional : 6 kegiatan/dosen/tahun</a:t>
                      </a:r>
                    </a:p>
                    <a:p>
                      <a:pPr marL="457200" indent="-457200">
                        <a:buFont typeface="+mj-lt"/>
                        <a:buAutoNum type="arabicPeriod"/>
                      </a:pPr>
                      <a:r>
                        <a:rPr lang="id-ID" sz="1400" b="0" i="0" u="none" strike="noStrike" kern="1200" baseline="0" dirty="0" smtClean="0">
                          <a:solidFill>
                            <a:schemeClr val="dk1"/>
                          </a:solidFill>
                          <a:latin typeface="Arial Narrow" pitchFamily="34" charset="0"/>
                          <a:ea typeface="+mn-ea"/>
                          <a:cs typeface="+mn-cs"/>
                        </a:rPr>
                        <a:t>Partisipasi sebagai pembicara/narasumber kegiatan ilmiah seminar dan workshop regional/nasional/internasional : 2 kegiatan/dosen/tahun</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Ikut serta dalam kegiatan seminar &amp; workshop</a:t>
                      </a:r>
                    </a:p>
                    <a:p>
                      <a:pPr marL="457200" indent="-457200">
                        <a:buFont typeface="+mj-lt"/>
                        <a:buAutoNum type="arabicPeriod"/>
                      </a:pPr>
                      <a:r>
                        <a:rPr lang="id-ID" sz="1400" dirty="0" smtClean="0">
                          <a:latin typeface="Arial Narrow" pitchFamily="34" charset="0"/>
                        </a:rPr>
                        <a:t>Berperan aktif sebagai pemicara/narasumber kegiatan</a:t>
                      </a:r>
                      <a:r>
                        <a:rPr lang="id-ID" sz="1400" baseline="0" dirty="0" smtClean="0">
                          <a:latin typeface="Arial Narrow" pitchFamily="34" charset="0"/>
                        </a:rPr>
                        <a:t> ilmiah regional, nasional, dan internasiona</a:t>
                      </a:r>
                      <a:endParaRPr lang="id-ID" sz="14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xmlns="" val="2762149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Nilai-nilai</a:t>
            </a:r>
            <a:r>
              <a:rPr lang="en-US" dirty="0" smtClean="0"/>
              <a:t> </a:t>
            </a:r>
            <a:r>
              <a:rPr lang="en-US" dirty="0" err="1" smtClean="0"/>
              <a:t>dasar</a:t>
            </a:r>
            <a:endParaRPr lang="en-US" dirty="0"/>
          </a:p>
        </p:txBody>
      </p:sp>
      <p:sp>
        <p:nvSpPr>
          <p:cNvPr id="4" name="Content Placeholder 2"/>
          <p:cNvSpPr>
            <a:spLocks noGrp="1"/>
          </p:cNvSpPr>
          <p:nvPr>
            <p:ph idx="1"/>
          </p:nvPr>
        </p:nvSpPr>
        <p:spPr>
          <a:solidFill>
            <a:schemeClr val="bg1"/>
          </a:solidFill>
        </p:spPr>
        <p:txBody>
          <a:bodyPr/>
          <a:lstStyle/>
          <a:p>
            <a:r>
              <a:rPr lang="en-US" dirty="0" err="1"/>
              <a:t>Nilai-nilai</a:t>
            </a:r>
            <a:r>
              <a:rPr lang="en-US" dirty="0"/>
              <a:t> Pancasila</a:t>
            </a:r>
          </a:p>
          <a:p>
            <a:r>
              <a:rPr lang="en-US" dirty="0" err="1"/>
              <a:t>Integritas</a:t>
            </a:r>
            <a:endParaRPr lang="en-US" dirty="0"/>
          </a:p>
          <a:p>
            <a:r>
              <a:rPr lang="en-US" dirty="0" err="1"/>
              <a:t>Inovatif</a:t>
            </a:r>
            <a:r>
              <a:rPr lang="en-US" dirty="0"/>
              <a:t> </a:t>
            </a:r>
            <a:r>
              <a:rPr lang="en-US" dirty="0" err="1"/>
              <a:t>dan</a:t>
            </a:r>
            <a:r>
              <a:rPr lang="en-US" dirty="0"/>
              <a:t> </a:t>
            </a:r>
            <a:r>
              <a:rPr lang="en-US" dirty="0" err="1"/>
              <a:t>unggul</a:t>
            </a:r>
            <a:endParaRPr lang="en-US" dirty="0"/>
          </a:p>
          <a:p>
            <a:r>
              <a:rPr lang="en-US" dirty="0" err="1"/>
              <a:t>Kolaboratif</a:t>
            </a:r>
            <a:endParaRPr lang="en-US" dirty="0"/>
          </a:p>
          <a:p>
            <a:endParaRPr lang="en-US" dirty="0"/>
          </a:p>
        </p:txBody>
      </p:sp>
    </p:spTree>
    <p:extLst>
      <p:ext uri="{BB962C8B-B14F-4D97-AF65-F5344CB8AC3E}">
        <p14:creationId xmlns="" xmlns:p14="http://schemas.microsoft.com/office/powerpoint/2010/main" val="38883321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7749"/>
          </a:xfrm>
        </p:spPr>
        <p:txBody>
          <a:bodyPr>
            <a:normAutofit/>
          </a:bodyPr>
          <a:lstStyle/>
          <a:p>
            <a:r>
              <a:rPr lang="id-ID" sz="3600" b="1" dirty="0" smtClean="0"/>
              <a:t>Tujuan 5: Bidang Aset/Infrastruktur Fisik</a:t>
            </a:r>
            <a:endParaRPr lang="id-ID"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76146344"/>
              </p:ext>
            </p:extLst>
          </p:nvPr>
        </p:nvGraphicFramePr>
        <p:xfrm>
          <a:off x="2" y="1118867"/>
          <a:ext cx="12191996" cy="4933414"/>
        </p:xfrm>
        <a:graphic>
          <a:graphicData uri="http://schemas.openxmlformats.org/drawingml/2006/table">
            <a:tbl>
              <a:tblPr>
                <a:tableStyleId>{616DA210-FB5B-4158-B5E0-FEB733F419BA}</a:tableStyleId>
              </a:tblPr>
              <a:tblGrid>
                <a:gridCol w="2996464"/>
                <a:gridCol w="3599779"/>
                <a:gridCol w="527902"/>
                <a:gridCol w="527902"/>
                <a:gridCol w="527902"/>
                <a:gridCol w="527902"/>
                <a:gridCol w="527902"/>
                <a:gridCol w="2956243"/>
              </a:tblGrid>
              <a:tr h="323582">
                <a:tc rowSpan="2">
                  <a:txBody>
                    <a:bodyPr/>
                    <a:lstStyle/>
                    <a:p>
                      <a:pPr algn="ctr" fontAlgn="ctr"/>
                      <a:r>
                        <a:rPr lang="id-ID" sz="1600" b="1" u="none" strike="noStrike" dirty="0">
                          <a:effectLst/>
                        </a:rPr>
                        <a:t>Sasaran</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rowSpan="2">
                  <a:txBody>
                    <a:bodyPr/>
                    <a:lstStyle/>
                    <a:p>
                      <a:pPr algn="ctr" fontAlgn="ctr"/>
                      <a:r>
                        <a:rPr lang="id-ID" sz="1600" b="1" u="none" strike="noStrike" dirty="0">
                          <a:effectLst/>
                        </a:rPr>
                        <a:t>Indikator</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5">
                  <a:txBody>
                    <a:bodyPr/>
                    <a:lstStyle/>
                    <a:p>
                      <a:pPr algn="ctr" fontAlgn="b"/>
                      <a:r>
                        <a:rPr lang="id-ID" sz="1600" b="1" u="none" strike="noStrike" dirty="0">
                          <a:effectLst/>
                        </a:rPr>
                        <a:t>Target</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id-ID" sz="1600" b="1" u="none" strike="noStrike">
                          <a:effectLst/>
                        </a:rPr>
                        <a:t>Program</a:t>
                      </a:r>
                      <a:endParaRPr lang="id-ID" sz="1600" b="1" i="0" u="none" strike="noStrike">
                        <a:solidFill>
                          <a:srgbClr val="000000"/>
                        </a:solidFill>
                        <a:effectLst/>
                        <a:latin typeface="Calibri" panose="020F0502020204030204" pitchFamily="34" charset="0"/>
                      </a:endParaRPr>
                    </a:p>
                  </a:txBody>
                  <a:tcPr marL="9525" marR="9525" marT="9525" marB="0" anchor="ctr">
                    <a:solidFill>
                      <a:schemeClr val="accent1"/>
                    </a:solidFill>
                  </a:tcPr>
                </a:tc>
              </a:tr>
              <a:tr h="323582">
                <a:tc vMerge="1">
                  <a:txBody>
                    <a:bodyPr/>
                    <a:lstStyle/>
                    <a:p>
                      <a:endParaRPr lang="id-ID"/>
                    </a:p>
                  </a:txBody>
                  <a:tcPr/>
                </a:tc>
                <a:tc vMerge="1">
                  <a:txBody>
                    <a:bodyPr/>
                    <a:lstStyle/>
                    <a:p>
                      <a:endParaRPr lang="id-ID"/>
                    </a:p>
                  </a:txBody>
                  <a:tcPr/>
                </a:tc>
                <a:tc>
                  <a:txBody>
                    <a:bodyPr/>
                    <a:lstStyle/>
                    <a:p>
                      <a:pPr algn="ctr" fontAlgn="ctr"/>
                      <a:r>
                        <a:rPr lang="id-ID" sz="1600" b="1" u="none" strike="noStrike" dirty="0">
                          <a:effectLst/>
                        </a:rPr>
                        <a:t>2018</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2019</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2020</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2021</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2022</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vMerge="1">
                  <a:txBody>
                    <a:bodyPr/>
                    <a:lstStyle/>
                    <a:p>
                      <a:endParaRPr lang="id-ID"/>
                    </a:p>
                  </a:txBody>
                  <a:tcPr/>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Integrasi fasilitas bersama jejaring RS pendidikan</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Terselenggara pengadaan sarana &amp; alat di gedung PJT sesuai perencanaan</a:t>
                      </a:r>
                    </a:p>
                    <a:p>
                      <a:pPr marL="457200" indent="-457200">
                        <a:buFont typeface="+mj-lt"/>
                        <a:buAutoNum type="arabicPeriod"/>
                      </a:pPr>
                      <a:r>
                        <a:rPr lang="id-ID" sz="1400" b="0" i="0" u="none" strike="noStrike" kern="1200" baseline="0" dirty="0" smtClean="0">
                          <a:solidFill>
                            <a:schemeClr val="dk1"/>
                          </a:solidFill>
                          <a:latin typeface="Arial Narrow" pitchFamily="34" charset="0"/>
                          <a:ea typeface="+mn-ea"/>
                          <a:cs typeface="+mn-cs"/>
                        </a:rPr>
                        <a:t>Tersedia ruang belajar untuk peserta didik dengan akses internet </a:t>
                      </a:r>
                    </a:p>
                    <a:p>
                      <a:pPr marL="457200" indent="-457200">
                        <a:buFont typeface="+mj-lt"/>
                        <a:buAutoNum type="arabicPeriod"/>
                      </a:pPr>
                      <a:r>
                        <a:rPr lang="id-ID" sz="1400" b="0" i="0" u="none" strike="noStrike" kern="1200" baseline="0" dirty="0" smtClean="0">
                          <a:solidFill>
                            <a:schemeClr val="dk1"/>
                          </a:solidFill>
                          <a:latin typeface="Arial Narrow" pitchFamily="34" charset="0"/>
                          <a:ea typeface="+mn-ea"/>
                          <a:cs typeface="+mn-cs"/>
                        </a:rPr>
                        <a:t>Tersedia perpustakaan dengan komputer dan akses internet </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a:effectLst/>
                        </a:rPr>
                        <a:t> </a:t>
                      </a:r>
                      <a:endParaRPr lang="id-ID"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Bersama RSUP Dr Sardjito merencanakan pengembangan pelayanan</a:t>
                      </a:r>
                      <a:r>
                        <a:rPr lang="id-ID" sz="1400" baseline="0" dirty="0" smtClean="0">
                          <a:latin typeface="Arial Narrow" pitchFamily="34" charset="0"/>
                        </a:rPr>
                        <a:t> Jantung &amp; Pembuluh Darah di Gedung Pusat Jantung Terpadu (PJT).</a:t>
                      </a:r>
                    </a:p>
                    <a:p>
                      <a:pPr marL="457200" indent="-457200">
                        <a:buFont typeface="+mj-lt"/>
                        <a:buAutoNum type="arabicPeriod"/>
                      </a:pPr>
                      <a:r>
                        <a:rPr lang="id-ID" sz="1400" baseline="0" dirty="0" smtClean="0">
                          <a:latin typeface="Arial Narrow" pitchFamily="34" charset="0"/>
                        </a:rPr>
                        <a:t>Berperan aktif dalam perencanaan sarana &amp; alat Gedung PJT.</a:t>
                      </a:r>
                    </a:p>
                    <a:p>
                      <a:pPr marL="457200" indent="-457200">
                        <a:buFont typeface="+mj-lt"/>
                        <a:buAutoNum type="arabicPeriod"/>
                      </a:pPr>
                      <a:r>
                        <a:rPr lang="id-ID" sz="1400" baseline="0" dirty="0" smtClean="0">
                          <a:latin typeface="Arial Narrow" pitchFamily="34" charset="0"/>
                        </a:rPr>
                        <a:t>Peningkatan sarana pendukung PPDS (ruang konfrensi, meja-kursi, perpustakaan)</a:t>
                      </a:r>
                    </a:p>
                    <a:p>
                      <a:pPr marL="457200" indent="-457200">
                        <a:buFont typeface="+mj-lt"/>
                        <a:buAutoNum type="arabicPeriod"/>
                      </a:pPr>
                      <a:r>
                        <a:rPr lang="id-ID" sz="1400" baseline="0" dirty="0" smtClean="0">
                          <a:latin typeface="Arial Narrow" pitchFamily="34" charset="0"/>
                        </a:rPr>
                        <a:t>Perluasan fasilitas internet di semua area pendidikan dengan kualitas baik.</a:t>
                      </a:r>
                      <a:endParaRPr lang="id-ID" sz="1400" b="0" i="0" u="none" strike="noStrike" dirty="0">
                        <a:solidFill>
                          <a:srgbClr val="000000"/>
                        </a:solidFill>
                        <a:effectLst/>
                        <a:latin typeface="Calibri" panose="020F0502020204030204" pitchFamily="34" charset="0"/>
                      </a:endParaRPr>
                    </a:p>
                  </a:txBody>
                  <a:tcPr marL="9525" marR="9525" marT="9525" marB="0"/>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Meningkatkan sarana &amp; prasarana pengembangan kegiatan riset (registri)</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Tersedia sarana pendukung penelitian yang memadai.</a:t>
                      </a:r>
                      <a:r>
                        <a:rPr lang="id-ID" sz="1100" b="0" i="0" u="none" strike="noStrike" kern="1200" baseline="0" dirty="0" smtClean="0">
                          <a:solidFill>
                            <a:schemeClr val="dk1"/>
                          </a:solidFill>
                          <a:latin typeface="+mn-lt"/>
                          <a:ea typeface="+mn-ea"/>
                          <a:cs typeface="+mn-cs"/>
                        </a:rPr>
                        <a:t>	</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514350" indent="-514350">
                        <a:buAutoNum type="arabicPeriod"/>
                      </a:pPr>
                      <a:r>
                        <a:rPr lang="id-ID" sz="1400" u="none" strike="noStrike" dirty="0">
                          <a:effectLst/>
                        </a:rPr>
                        <a:t> </a:t>
                      </a:r>
                      <a:r>
                        <a:rPr lang="id-ID" sz="1400" dirty="0" smtClean="0">
                          <a:latin typeface="Arial Narrow" pitchFamily="34" charset="0"/>
                        </a:rPr>
                        <a:t>Pengusulan pengadaan freezer untuk penyimpanan preparat (kerjasama dengan Instalasi Laboratorium)</a:t>
                      </a:r>
                    </a:p>
                    <a:p>
                      <a:pPr marL="514350" indent="-514350">
                        <a:buAutoNum type="arabicPeriod"/>
                      </a:pPr>
                      <a:r>
                        <a:rPr lang="id-ID" sz="1400" dirty="0" smtClean="0">
                          <a:latin typeface="Arial Narrow" pitchFamily="34" charset="0"/>
                        </a:rPr>
                        <a:t>Pengusulan microtome blade untuk arteri koroner</a:t>
                      </a:r>
                      <a:r>
                        <a:rPr lang="id-ID" sz="1400" baseline="0" dirty="0" smtClean="0">
                          <a:latin typeface="Arial Narrow" pitchFamily="34" charset="0"/>
                        </a:rPr>
                        <a:t> yang sudah distent (kerjasama dengan Instalasi PA)</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xmlns="" val="27621498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7749"/>
          </a:xfrm>
        </p:spPr>
        <p:txBody>
          <a:bodyPr>
            <a:normAutofit/>
          </a:bodyPr>
          <a:lstStyle/>
          <a:p>
            <a:r>
              <a:rPr lang="id-ID" sz="3600" b="1" dirty="0" smtClean="0"/>
              <a:t>Tujuan </a:t>
            </a:r>
            <a:r>
              <a:rPr lang="id-ID" sz="3600" b="1" dirty="0" smtClean="0"/>
              <a:t>6: Bidang Kerjasama</a:t>
            </a:r>
            <a:endParaRPr lang="id-ID"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76146344"/>
              </p:ext>
            </p:extLst>
          </p:nvPr>
        </p:nvGraphicFramePr>
        <p:xfrm>
          <a:off x="838198" y="1118867"/>
          <a:ext cx="10515604" cy="3439894"/>
        </p:xfrm>
        <a:graphic>
          <a:graphicData uri="http://schemas.openxmlformats.org/drawingml/2006/table">
            <a:tbl>
              <a:tblPr>
                <a:tableStyleId>{616DA210-FB5B-4158-B5E0-FEB733F419BA}</a:tableStyleId>
              </a:tblPr>
              <a:tblGrid>
                <a:gridCol w="2584452"/>
                <a:gridCol w="3104811"/>
                <a:gridCol w="455316"/>
                <a:gridCol w="455316"/>
                <a:gridCol w="455316"/>
                <a:gridCol w="455316"/>
                <a:gridCol w="455316"/>
                <a:gridCol w="2549761"/>
              </a:tblGrid>
              <a:tr h="323582">
                <a:tc rowSpan="2">
                  <a:txBody>
                    <a:bodyPr/>
                    <a:lstStyle/>
                    <a:p>
                      <a:pPr algn="ctr" fontAlgn="ctr"/>
                      <a:r>
                        <a:rPr lang="id-ID" sz="1600" b="1" u="none" strike="noStrike" dirty="0">
                          <a:effectLst/>
                        </a:rPr>
                        <a:t>Sasaran</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rowSpan="2">
                  <a:txBody>
                    <a:bodyPr/>
                    <a:lstStyle/>
                    <a:p>
                      <a:pPr algn="ctr" fontAlgn="ctr"/>
                      <a:r>
                        <a:rPr lang="id-ID" sz="1600" b="1" u="none" strike="noStrike" dirty="0">
                          <a:effectLst/>
                        </a:rPr>
                        <a:t>Indikator</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5">
                  <a:txBody>
                    <a:bodyPr/>
                    <a:lstStyle/>
                    <a:p>
                      <a:pPr algn="ctr" fontAlgn="b"/>
                      <a:r>
                        <a:rPr lang="id-ID" sz="1600" b="1" u="none" strike="noStrike" dirty="0">
                          <a:effectLst/>
                        </a:rPr>
                        <a:t>Target</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id-ID" sz="1600" b="1" u="none" strike="noStrike">
                          <a:effectLst/>
                        </a:rPr>
                        <a:t>Program</a:t>
                      </a:r>
                      <a:endParaRPr lang="id-ID" sz="1600" b="1" i="0" u="none" strike="noStrike">
                        <a:solidFill>
                          <a:srgbClr val="000000"/>
                        </a:solidFill>
                        <a:effectLst/>
                        <a:latin typeface="Calibri" panose="020F0502020204030204" pitchFamily="34" charset="0"/>
                      </a:endParaRPr>
                    </a:p>
                  </a:txBody>
                  <a:tcPr marL="9525" marR="9525" marT="9525" marB="0" anchor="ctr">
                    <a:solidFill>
                      <a:schemeClr val="accent1"/>
                    </a:solidFill>
                  </a:tcPr>
                </a:tc>
              </a:tr>
              <a:tr h="323582">
                <a:tc vMerge="1">
                  <a:txBody>
                    <a:bodyPr/>
                    <a:lstStyle/>
                    <a:p>
                      <a:endParaRPr lang="id-ID"/>
                    </a:p>
                  </a:txBody>
                  <a:tcPr/>
                </a:tc>
                <a:tc vMerge="1">
                  <a:txBody>
                    <a:bodyPr/>
                    <a:lstStyle/>
                    <a:p>
                      <a:endParaRPr lang="id-ID"/>
                    </a:p>
                  </a:txBody>
                  <a:tcPr/>
                </a:tc>
                <a:tc>
                  <a:txBody>
                    <a:bodyPr/>
                    <a:lstStyle/>
                    <a:p>
                      <a:pPr algn="ctr" fontAlgn="ctr"/>
                      <a:r>
                        <a:rPr lang="id-ID" sz="1600" b="1" u="none" strike="noStrike" dirty="0">
                          <a:effectLst/>
                        </a:rPr>
                        <a:t>2018</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2019</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2020</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2021</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2022</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vMerge="1">
                  <a:txBody>
                    <a:bodyPr/>
                    <a:lstStyle/>
                    <a:p>
                      <a:endParaRPr lang="id-ID"/>
                    </a:p>
                  </a:txBody>
                  <a:tcPr/>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Mengarahkan kerja sama untuk mengakselerasi pengembangan dan inovasi ilmu Jantung &amp; Pembuluh Darah.</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fi-FI" sz="1400" b="0" i="0" u="none" strike="noStrike" kern="1200" baseline="0" dirty="0" smtClean="0">
                          <a:solidFill>
                            <a:schemeClr val="dk1"/>
                          </a:solidFill>
                          <a:latin typeface="Arial Narrow" pitchFamily="34" charset="0"/>
                          <a:ea typeface="+mn-ea"/>
                          <a:cs typeface="+mn-cs"/>
                        </a:rPr>
                        <a:t>Terlaksana kerjasama dengan 3 rumah sakit jejaring </a:t>
                      </a:r>
                    </a:p>
                    <a:p>
                      <a:pPr marL="457200" indent="-457200">
                        <a:buFont typeface="+mj-lt"/>
                        <a:buAutoNum type="arabicPeriod"/>
                      </a:pPr>
                      <a:r>
                        <a:rPr lang="id-ID" sz="1400" b="0" i="0" u="none" strike="noStrike" kern="1200" baseline="0" dirty="0" smtClean="0">
                          <a:solidFill>
                            <a:schemeClr val="dk1"/>
                          </a:solidFill>
                          <a:latin typeface="Arial Narrow" pitchFamily="34" charset="0"/>
                          <a:ea typeface="+mn-ea"/>
                          <a:cs typeface="+mn-cs"/>
                        </a:rPr>
                        <a:t>Terlaksana kerjasama berkelanjutan dengan Universitas Kobe Jepang </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Memperluas jejaring kerjasama regional, lokal, dan internasional</a:t>
                      </a:r>
                    </a:p>
                    <a:p>
                      <a:pPr marL="457200" indent="-457200">
                        <a:buFont typeface="+mj-lt"/>
                        <a:buAutoNum type="arabicPeriod"/>
                      </a:pPr>
                      <a:r>
                        <a:rPr lang="id-ID" sz="1400" dirty="0" smtClean="0">
                          <a:latin typeface="Arial Narrow" pitchFamily="34" charset="0"/>
                        </a:rPr>
                        <a:t>Penerimaan peserta didik dari daerah (tugas belajar/kemitraan)</a:t>
                      </a:r>
                    </a:p>
                    <a:p>
                      <a:pPr marL="457200" indent="-457200">
                        <a:buFont typeface="+mj-lt"/>
                        <a:buAutoNum type="arabicPeriod"/>
                      </a:pPr>
                      <a:r>
                        <a:rPr lang="id-ID" sz="1400" dirty="0" smtClean="0">
                          <a:latin typeface="Arial Narrow" pitchFamily="34" charset="0"/>
                        </a:rPr>
                        <a:t>Kerjasama penelitian dengan Universitas Kobe Jepang.</a:t>
                      </a:r>
                    </a:p>
                  </a:txBody>
                  <a:tcPr marL="9525" marR="9525" marT="9525" marB="0"/>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Menggalang</a:t>
                      </a:r>
                      <a:r>
                        <a:rPr lang="id-ID" sz="1400" baseline="0" dirty="0" smtClean="0">
                          <a:latin typeface="Arial Narrow" pitchFamily="34" charset="0"/>
                        </a:rPr>
                        <a:t> partisipasi aktif organisasi kemasyarakatan.</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fi-FI" sz="1400" b="0" i="0" u="none" strike="noStrike" kern="1200" baseline="0" dirty="0" smtClean="0">
                          <a:solidFill>
                            <a:schemeClr val="dk1"/>
                          </a:solidFill>
                          <a:latin typeface="Arial Narrow" pitchFamily="34" charset="0"/>
                          <a:ea typeface="+mn-ea"/>
                          <a:cs typeface="+mn-cs"/>
                        </a:rPr>
                        <a:t>Terlaksana kerjasama dengan 3 rumah sakit jejaring </a:t>
                      </a:r>
                    </a:p>
                    <a:p>
                      <a:pPr marL="457200" indent="-457200">
                        <a:buFont typeface="+mj-lt"/>
                        <a:buAutoNum type="arabicPeriod"/>
                      </a:pPr>
                      <a:r>
                        <a:rPr lang="id-ID" sz="1400" b="0" i="0" u="none" strike="noStrike" kern="1200" baseline="0" dirty="0" smtClean="0">
                          <a:solidFill>
                            <a:schemeClr val="dk1"/>
                          </a:solidFill>
                          <a:latin typeface="Arial Narrow" pitchFamily="34" charset="0"/>
                          <a:ea typeface="+mn-ea"/>
                          <a:cs typeface="+mn-cs"/>
                        </a:rPr>
                        <a:t>Terlaksana kerjasama berkelanjutan dengan Universitas Kobe Jepang </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514350" indent="-514350">
                        <a:buFont typeface="+mj-lt"/>
                        <a:buAutoNum type="arabicPeriod"/>
                      </a:pPr>
                      <a:r>
                        <a:rPr lang="id-ID" sz="1400" u="none" strike="noStrike" dirty="0">
                          <a:effectLst/>
                        </a:rPr>
                        <a:t> </a:t>
                      </a:r>
                      <a:r>
                        <a:rPr lang="id-ID" sz="1400" dirty="0" smtClean="0">
                          <a:latin typeface="Arial Narrow" pitchFamily="34" charset="0"/>
                        </a:rPr>
                        <a:t>Bekerjasama dg Yayasan</a:t>
                      </a:r>
                      <a:r>
                        <a:rPr lang="id-ID" sz="1400" baseline="0" dirty="0" smtClean="0">
                          <a:latin typeface="Arial Narrow" pitchFamily="34" charset="0"/>
                        </a:rPr>
                        <a:t> Jantung Indonesia</a:t>
                      </a:r>
                    </a:p>
                    <a:p>
                      <a:pPr marL="514350" indent="-514350">
                        <a:buFont typeface="+mj-lt"/>
                        <a:buAutoNum type="arabicPeriod"/>
                      </a:pPr>
                      <a:r>
                        <a:rPr lang="id-ID" sz="1400" baseline="0" dirty="0" smtClean="0">
                          <a:latin typeface="Arial Narrow" pitchFamily="34" charset="0"/>
                        </a:rPr>
                        <a:t>Bekerjasama dg Yayasan Hipertensi Paru Indonesia</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xmlns="" val="27621498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7749"/>
          </a:xfrm>
        </p:spPr>
        <p:txBody>
          <a:bodyPr>
            <a:normAutofit/>
          </a:bodyPr>
          <a:lstStyle/>
          <a:p>
            <a:r>
              <a:rPr lang="id-ID" sz="3600" b="1" dirty="0" smtClean="0"/>
              <a:t>Tujuan 7: </a:t>
            </a:r>
            <a:r>
              <a:rPr lang="id-ID" sz="3600" b="1" dirty="0" smtClean="0"/>
              <a:t>Bidang Keuangan</a:t>
            </a:r>
            <a:endParaRPr lang="id-ID"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76146344"/>
              </p:ext>
            </p:extLst>
          </p:nvPr>
        </p:nvGraphicFramePr>
        <p:xfrm>
          <a:off x="838198" y="1118867"/>
          <a:ext cx="10515604" cy="4293334"/>
        </p:xfrm>
        <a:graphic>
          <a:graphicData uri="http://schemas.openxmlformats.org/drawingml/2006/table">
            <a:tbl>
              <a:tblPr>
                <a:tableStyleId>{616DA210-FB5B-4158-B5E0-FEB733F419BA}</a:tableStyleId>
              </a:tblPr>
              <a:tblGrid>
                <a:gridCol w="2584452"/>
                <a:gridCol w="3104811"/>
                <a:gridCol w="455316"/>
                <a:gridCol w="455316"/>
                <a:gridCol w="455316"/>
                <a:gridCol w="455316"/>
                <a:gridCol w="455316"/>
                <a:gridCol w="2549761"/>
              </a:tblGrid>
              <a:tr h="323582">
                <a:tc rowSpan="2">
                  <a:txBody>
                    <a:bodyPr/>
                    <a:lstStyle/>
                    <a:p>
                      <a:pPr algn="ctr" fontAlgn="ctr"/>
                      <a:r>
                        <a:rPr lang="id-ID" sz="1600" b="1" u="none" strike="noStrike" dirty="0">
                          <a:effectLst/>
                        </a:rPr>
                        <a:t>Sasaran</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rowSpan="2">
                  <a:txBody>
                    <a:bodyPr/>
                    <a:lstStyle/>
                    <a:p>
                      <a:pPr algn="ctr" fontAlgn="ctr"/>
                      <a:r>
                        <a:rPr lang="id-ID" sz="1600" b="1" u="none" strike="noStrike" dirty="0">
                          <a:effectLst/>
                        </a:rPr>
                        <a:t>Indikator</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5">
                  <a:txBody>
                    <a:bodyPr/>
                    <a:lstStyle/>
                    <a:p>
                      <a:pPr algn="ctr" fontAlgn="b"/>
                      <a:r>
                        <a:rPr lang="id-ID" sz="1600" b="1" u="none" strike="noStrike" dirty="0">
                          <a:effectLst/>
                        </a:rPr>
                        <a:t>Target</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id-ID" sz="1600" b="1" u="none" strike="noStrike">
                          <a:effectLst/>
                        </a:rPr>
                        <a:t>Program</a:t>
                      </a:r>
                      <a:endParaRPr lang="id-ID" sz="1600" b="1" i="0" u="none" strike="noStrike">
                        <a:solidFill>
                          <a:srgbClr val="000000"/>
                        </a:solidFill>
                        <a:effectLst/>
                        <a:latin typeface="Calibri" panose="020F0502020204030204" pitchFamily="34" charset="0"/>
                      </a:endParaRPr>
                    </a:p>
                  </a:txBody>
                  <a:tcPr marL="9525" marR="9525" marT="9525" marB="0" anchor="ctr">
                    <a:solidFill>
                      <a:schemeClr val="accent1"/>
                    </a:solidFill>
                  </a:tcPr>
                </a:tc>
              </a:tr>
              <a:tr h="323582">
                <a:tc vMerge="1">
                  <a:txBody>
                    <a:bodyPr/>
                    <a:lstStyle/>
                    <a:p>
                      <a:endParaRPr lang="id-ID"/>
                    </a:p>
                  </a:txBody>
                  <a:tcPr/>
                </a:tc>
                <a:tc vMerge="1">
                  <a:txBody>
                    <a:bodyPr/>
                    <a:lstStyle/>
                    <a:p>
                      <a:endParaRPr lang="id-ID"/>
                    </a:p>
                  </a:txBody>
                  <a:tcPr/>
                </a:tc>
                <a:tc>
                  <a:txBody>
                    <a:bodyPr/>
                    <a:lstStyle/>
                    <a:p>
                      <a:pPr algn="ctr" fontAlgn="ctr"/>
                      <a:r>
                        <a:rPr lang="id-ID" sz="1600" b="1" u="none" strike="noStrike" dirty="0">
                          <a:effectLst/>
                        </a:rPr>
                        <a:t>2018</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2019</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2020</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2021</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2022</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vMerge="1">
                  <a:txBody>
                    <a:bodyPr/>
                    <a:lstStyle/>
                    <a:p>
                      <a:endParaRPr lang="id-ID"/>
                    </a:p>
                  </a:txBody>
                  <a:tcPr/>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Menyiapkan</a:t>
                      </a:r>
                      <a:r>
                        <a:rPr lang="id-ID" sz="1400" baseline="0" dirty="0" smtClean="0">
                          <a:latin typeface="Arial Narrow" pitchFamily="34" charset="0"/>
                        </a:rPr>
                        <a:t> sistem keuangan transparan &amp; akuntabel</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Presentase perolehan dana dari peserta didik dibandingkan total penerimaan dana ≤ 33%</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Memperkuat sistem pengelolaan keuangan yang cepat, aman, transparan,&amp;</a:t>
                      </a:r>
                      <a:r>
                        <a:rPr lang="id-ID" sz="1400" baseline="0" dirty="0" smtClean="0">
                          <a:latin typeface="Arial Narrow" pitchFamily="34" charset="0"/>
                        </a:rPr>
                        <a:t> akuntabel</a:t>
                      </a:r>
                    </a:p>
                    <a:p>
                      <a:pPr marL="457200" indent="-457200">
                        <a:buFont typeface="+mj-lt"/>
                        <a:buAutoNum type="arabicPeriod"/>
                      </a:pPr>
                      <a:r>
                        <a:rPr lang="id-ID" sz="1400" baseline="0" dirty="0" smtClean="0">
                          <a:latin typeface="Arial Narrow" pitchFamily="34" charset="0"/>
                        </a:rPr>
                        <a:t>Memperkuat audit internal</a:t>
                      </a:r>
                    </a:p>
                    <a:p>
                      <a:pPr marL="457200" indent="-457200">
                        <a:buFont typeface="+mj-lt"/>
                        <a:buAutoNum type="arabicPeriod"/>
                      </a:pPr>
                      <a:r>
                        <a:rPr lang="id-ID" sz="1400" baseline="0" dirty="0" smtClean="0">
                          <a:latin typeface="Arial Narrow" pitchFamily="34" charset="0"/>
                        </a:rPr>
                        <a:t>Memperkuat kerjasama nasional &amp; internasional</a:t>
                      </a:r>
                      <a:endParaRPr lang="id-ID" sz="1400" b="0" i="0" u="none" strike="noStrike" dirty="0">
                        <a:solidFill>
                          <a:srgbClr val="000000"/>
                        </a:solidFill>
                        <a:effectLst/>
                        <a:latin typeface="Calibri" panose="020F0502020204030204" pitchFamily="34" charset="0"/>
                      </a:endParaRPr>
                    </a:p>
                  </a:txBody>
                  <a:tcPr marL="9525" marR="9525" marT="9525" marB="0"/>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Mengembangkan</a:t>
                      </a:r>
                      <a:r>
                        <a:rPr lang="id-ID" sz="1400" baseline="0" dirty="0" smtClean="0">
                          <a:latin typeface="Arial Narrow" pitchFamily="34" charset="0"/>
                        </a:rPr>
                        <a:t> pendanaan alternatif dengan melatih </a:t>
                      </a:r>
                      <a:r>
                        <a:rPr lang="id-ID" sz="1400" i="1" baseline="0" dirty="0" smtClean="0">
                          <a:latin typeface="Arial Narrow" pitchFamily="34" charset="0"/>
                        </a:rPr>
                        <a:t>socioenterprenuership</a:t>
                      </a:r>
                      <a:endParaRPr lang="id-ID" sz="1400" i="1"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Terealisasi pendanaan alternatif.</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514350" indent="-514350">
                        <a:buFont typeface="+mj-lt"/>
                        <a:buAutoNum type="arabicPeriod"/>
                      </a:pPr>
                      <a:r>
                        <a:rPr lang="id-ID" sz="1400" u="none" strike="noStrike" dirty="0">
                          <a:effectLst/>
                        </a:rPr>
                        <a:t> </a:t>
                      </a:r>
                      <a:r>
                        <a:rPr lang="id-ID" sz="1400" dirty="0" smtClean="0">
                          <a:latin typeface="Arial Narrow" pitchFamily="34" charset="0"/>
                        </a:rPr>
                        <a:t>Meningkatkan</a:t>
                      </a:r>
                      <a:r>
                        <a:rPr lang="id-ID" sz="1400" baseline="0" dirty="0" smtClean="0">
                          <a:latin typeface="Arial Narrow" pitchFamily="34" charset="0"/>
                        </a:rPr>
                        <a:t> publikasi untuk menarik pemberi dana hibah guna pengembangan pendidikan,pelayanan, &amp; penelitian.</a:t>
                      </a:r>
                    </a:p>
                    <a:p>
                      <a:pPr marL="514350" indent="-514350">
                        <a:buFont typeface="+mj-lt"/>
                        <a:buAutoNum type="arabicPeriod"/>
                      </a:pPr>
                      <a:r>
                        <a:rPr lang="id-ID" sz="1400" baseline="0" dirty="0" smtClean="0">
                          <a:latin typeface="Arial Narrow" pitchFamily="34" charset="0"/>
                        </a:rPr>
                        <a:t>Membuka peluang dana bersumber </a:t>
                      </a:r>
                      <a:r>
                        <a:rPr lang="id-ID" sz="1400" i="1" baseline="0" dirty="0" smtClean="0">
                          <a:latin typeface="Arial Narrow" pitchFamily="34" charset="0"/>
                        </a:rPr>
                        <a:t>corporate social responsibility</a:t>
                      </a:r>
                      <a:r>
                        <a:rPr lang="id-ID" sz="1400" i="0" baseline="0" dirty="0" smtClean="0">
                          <a:latin typeface="Arial Narrow" pitchFamily="34" charset="0"/>
                        </a:rPr>
                        <a:t> </a:t>
                      </a:r>
                      <a:r>
                        <a:rPr lang="id-ID" sz="1400" baseline="0" dirty="0" smtClean="0">
                          <a:latin typeface="Arial Narrow" pitchFamily="34" charset="0"/>
                        </a:rPr>
                        <a:t>perusahaan farmasi/alat kesehatan</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xmlns="" val="27621498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7749"/>
          </a:xfrm>
        </p:spPr>
        <p:txBody>
          <a:bodyPr>
            <a:normAutofit/>
          </a:bodyPr>
          <a:lstStyle/>
          <a:p>
            <a:r>
              <a:rPr lang="id-ID" sz="3600" b="1" dirty="0" smtClean="0"/>
              <a:t>Tujuan 8: </a:t>
            </a:r>
            <a:r>
              <a:rPr lang="id-ID" sz="3600" b="1" dirty="0" smtClean="0"/>
              <a:t>Bidang Organisasi &amp; Tatakelola</a:t>
            </a:r>
            <a:endParaRPr lang="id-ID"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76146344"/>
              </p:ext>
            </p:extLst>
          </p:nvPr>
        </p:nvGraphicFramePr>
        <p:xfrm>
          <a:off x="838198" y="1118867"/>
          <a:ext cx="10515604" cy="1723489"/>
        </p:xfrm>
        <a:graphic>
          <a:graphicData uri="http://schemas.openxmlformats.org/drawingml/2006/table">
            <a:tbl>
              <a:tblPr>
                <a:tableStyleId>{616DA210-FB5B-4158-B5E0-FEB733F419BA}</a:tableStyleId>
              </a:tblPr>
              <a:tblGrid>
                <a:gridCol w="2584452"/>
                <a:gridCol w="3104811"/>
                <a:gridCol w="455316"/>
                <a:gridCol w="455316"/>
                <a:gridCol w="455316"/>
                <a:gridCol w="455316"/>
                <a:gridCol w="455316"/>
                <a:gridCol w="2549761"/>
              </a:tblGrid>
              <a:tr h="323582">
                <a:tc rowSpan="2">
                  <a:txBody>
                    <a:bodyPr/>
                    <a:lstStyle/>
                    <a:p>
                      <a:pPr algn="ctr" fontAlgn="ctr"/>
                      <a:r>
                        <a:rPr lang="id-ID" sz="1600" b="1" u="none" strike="noStrike" dirty="0">
                          <a:effectLst/>
                        </a:rPr>
                        <a:t>Sasaran</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rowSpan="2">
                  <a:txBody>
                    <a:bodyPr/>
                    <a:lstStyle/>
                    <a:p>
                      <a:pPr algn="ctr" fontAlgn="ctr"/>
                      <a:r>
                        <a:rPr lang="id-ID" sz="1600" b="1" u="none" strike="noStrike" dirty="0">
                          <a:effectLst/>
                        </a:rPr>
                        <a:t>Indikator</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5">
                  <a:txBody>
                    <a:bodyPr/>
                    <a:lstStyle/>
                    <a:p>
                      <a:pPr algn="ctr" fontAlgn="b"/>
                      <a:r>
                        <a:rPr lang="id-ID" sz="1600" b="1" u="none" strike="noStrike" dirty="0">
                          <a:effectLst/>
                        </a:rPr>
                        <a:t>Target</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id-ID" sz="1600" b="1" u="none" strike="noStrike">
                          <a:effectLst/>
                        </a:rPr>
                        <a:t>Program</a:t>
                      </a:r>
                      <a:endParaRPr lang="id-ID" sz="1600" b="1" i="0" u="none" strike="noStrike">
                        <a:solidFill>
                          <a:srgbClr val="000000"/>
                        </a:solidFill>
                        <a:effectLst/>
                        <a:latin typeface="Calibri" panose="020F0502020204030204" pitchFamily="34" charset="0"/>
                      </a:endParaRPr>
                    </a:p>
                  </a:txBody>
                  <a:tcPr marL="9525" marR="9525" marT="9525" marB="0" anchor="ctr">
                    <a:solidFill>
                      <a:schemeClr val="accent1"/>
                    </a:solidFill>
                  </a:tcPr>
                </a:tc>
              </a:tr>
              <a:tr h="323582">
                <a:tc vMerge="1">
                  <a:txBody>
                    <a:bodyPr/>
                    <a:lstStyle/>
                    <a:p>
                      <a:endParaRPr lang="id-ID"/>
                    </a:p>
                  </a:txBody>
                  <a:tcPr/>
                </a:tc>
                <a:tc vMerge="1">
                  <a:txBody>
                    <a:bodyPr/>
                    <a:lstStyle/>
                    <a:p>
                      <a:endParaRPr lang="id-ID"/>
                    </a:p>
                  </a:txBody>
                  <a:tcPr/>
                </a:tc>
                <a:tc>
                  <a:txBody>
                    <a:bodyPr/>
                    <a:lstStyle/>
                    <a:p>
                      <a:pPr algn="ctr" fontAlgn="ctr"/>
                      <a:r>
                        <a:rPr lang="id-ID" sz="1600" b="1" u="none" strike="noStrike" dirty="0">
                          <a:effectLst/>
                        </a:rPr>
                        <a:t>2018</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2019</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2020</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2021</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2022</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vMerge="1">
                  <a:txBody>
                    <a:bodyPr/>
                    <a:lstStyle/>
                    <a:p>
                      <a:endParaRPr lang="id-ID"/>
                    </a:p>
                  </a:txBody>
                  <a:tcPr/>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Memperkuat budaya kinerja yang unggul</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514350" marR="0" indent="-514350" algn="l" defTabSz="1219170" rtl="0" eaLnBrk="1" fontAlgn="auto" latinLnBrk="0" hangingPunct="1">
                        <a:lnSpc>
                          <a:spcPct val="100000"/>
                        </a:lnSpc>
                        <a:spcBef>
                          <a:spcPts val="0"/>
                        </a:spcBef>
                        <a:spcAft>
                          <a:spcPts val="0"/>
                        </a:spcAft>
                        <a:buClrTx/>
                        <a:buSzTx/>
                        <a:buFontTx/>
                        <a:buAutoNum type="arabicPeriod"/>
                        <a:tabLst/>
                        <a:defRPr/>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Terlaksananya kegiatan </a:t>
                      </a:r>
                      <a:r>
                        <a:rPr lang="id-ID" sz="1400" b="0" i="1" u="none" strike="noStrike" kern="1200" baseline="0" dirty="0" smtClean="0">
                          <a:solidFill>
                            <a:schemeClr val="dk1"/>
                          </a:solidFill>
                          <a:latin typeface="Arial Narrow" pitchFamily="34" charset="0"/>
                          <a:ea typeface="+mn-ea"/>
                          <a:cs typeface="+mn-cs"/>
                        </a:rPr>
                        <a:t>capacity building</a:t>
                      </a:r>
                      <a:r>
                        <a:rPr lang="id-ID" sz="1400" b="0" i="0" u="none" strike="noStrike" kern="1200" baseline="0" dirty="0" smtClean="0">
                          <a:solidFill>
                            <a:schemeClr val="dk1"/>
                          </a:solidFill>
                          <a:latin typeface="Arial Narrow" pitchFamily="34" charset="0"/>
                          <a:ea typeface="+mn-ea"/>
                          <a:cs typeface="+mn-cs"/>
                        </a:rPr>
                        <a:t> bagi staf pendidik dan tendik.</a:t>
                      </a:r>
                    </a:p>
                    <a:p>
                      <a:pPr marL="514350" marR="0" indent="-514350" algn="l" defTabSz="1219170" rtl="0" eaLnBrk="1" fontAlgn="auto" latinLnBrk="0" hangingPunct="1">
                        <a:lnSpc>
                          <a:spcPct val="100000"/>
                        </a:lnSpc>
                        <a:spcBef>
                          <a:spcPts val="0"/>
                        </a:spcBef>
                        <a:spcAft>
                          <a:spcPts val="0"/>
                        </a:spcAft>
                        <a:buClrTx/>
                        <a:buSzTx/>
                        <a:buFontTx/>
                        <a:buAutoNum type="arabicPeriod"/>
                        <a:tabLst/>
                        <a:defRPr/>
                      </a:pPr>
                      <a:r>
                        <a:rPr lang="id-ID" sz="1400" b="0" i="0" u="none" strike="noStrike" kern="1200" baseline="0" dirty="0" smtClean="0">
                          <a:solidFill>
                            <a:schemeClr val="dk1"/>
                          </a:solidFill>
                          <a:latin typeface="Arial Narrow" pitchFamily="34" charset="0"/>
                          <a:ea typeface="+mn-ea"/>
                          <a:cs typeface="+mn-cs"/>
                        </a:rPr>
                        <a:t>Terlaksananya pelayanan bagi PPDS oleh tendik secara profesional.</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Mengembangkan kerja sama tim sesuai potensi SDM</a:t>
                      </a:r>
                    </a:p>
                    <a:p>
                      <a:pPr marL="457200" indent="-457200">
                        <a:buFont typeface="+mj-lt"/>
                        <a:buAutoNum type="arabicPeriod"/>
                      </a:pPr>
                      <a:r>
                        <a:rPr lang="id-ID" sz="1400" dirty="0" smtClean="0">
                          <a:latin typeface="Arial Narrow" pitchFamily="34" charset="0"/>
                        </a:rPr>
                        <a:t>Meningkatkan profesionalisme tendik</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xmlns="" val="27621498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7749"/>
          </a:xfrm>
        </p:spPr>
        <p:txBody>
          <a:bodyPr>
            <a:normAutofit/>
          </a:bodyPr>
          <a:lstStyle/>
          <a:p>
            <a:r>
              <a:rPr lang="id-ID" sz="3600" dirty="0" smtClean="0"/>
              <a:t>Tujuan 9: </a:t>
            </a:r>
            <a:r>
              <a:rPr lang="id-ID" sz="3600" dirty="0" smtClean="0"/>
              <a:t>Bidang Sistem Informasi</a:t>
            </a:r>
            <a:endParaRPr lang="id-ID"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76146344"/>
              </p:ext>
            </p:extLst>
          </p:nvPr>
        </p:nvGraphicFramePr>
        <p:xfrm>
          <a:off x="838198" y="1118867"/>
          <a:ext cx="10515604" cy="2790289"/>
        </p:xfrm>
        <a:graphic>
          <a:graphicData uri="http://schemas.openxmlformats.org/drawingml/2006/table">
            <a:tbl>
              <a:tblPr>
                <a:tableStyleId>{616DA210-FB5B-4158-B5E0-FEB733F419BA}</a:tableStyleId>
              </a:tblPr>
              <a:tblGrid>
                <a:gridCol w="2584452"/>
                <a:gridCol w="3104811"/>
                <a:gridCol w="455316"/>
                <a:gridCol w="455316"/>
                <a:gridCol w="455316"/>
                <a:gridCol w="455316"/>
                <a:gridCol w="455316"/>
                <a:gridCol w="2549761"/>
              </a:tblGrid>
              <a:tr h="323582">
                <a:tc rowSpan="2">
                  <a:txBody>
                    <a:bodyPr/>
                    <a:lstStyle/>
                    <a:p>
                      <a:pPr algn="ctr" fontAlgn="ctr"/>
                      <a:r>
                        <a:rPr lang="id-ID" sz="1600" b="1" u="none" strike="noStrike" dirty="0">
                          <a:effectLst/>
                        </a:rPr>
                        <a:t>Sasaran</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rowSpan="2">
                  <a:txBody>
                    <a:bodyPr/>
                    <a:lstStyle/>
                    <a:p>
                      <a:pPr algn="ctr" fontAlgn="ctr"/>
                      <a:r>
                        <a:rPr lang="id-ID" sz="1600" b="1" u="none" strike="noStrike" dirty="0">
                          <a:effectLst/>
                        </a:rPr>
                        <a:t>Indikator</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5">
                  <a:txBody>
                    <a:bodyPr/>
                    <a:lstStyle/>
                    <a:p>
                      <a:pPr algn="ctr" fontAlgn="b"/>
                      <a:r>
                        <a:rPr lang="id-ID" sz="1600" b="1" u="none" strike="noStrike" dirty="0">
                          <a:effectLst/>
                        </a:rPr>
                        <a:t>Target</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id-ID" sz="1600" b="1" u="none" strike="noStrike">
                          <a:effectLst/>
                        </a:rPr>
                        <a:t>Program</a:t>
                      </a:r>
                      <a:endParaRPr lang="id-ID" sz="1600" b="1" i="0" u="none" strike="noStrike">
                        <a:solidFill>
                          <a:srgbClr val="000000"/>
                        </a:solidFill>
                        <a:effectLst/>
                        <a:latin typeface="Calibri" panose="020F0502020204030204" pitchFamily="34" charset="0"/>
                      </a:endParaRPr>
                    </a:p>
                  </a:txBody>
                  <a:tcPr marL="9525" marR="9525" marT="9525" marB="0" anchor="ctr">
                    <a:solidFill>
                      <a:schemeClr val="accent1"/>
                    </a:solidFill>
                  </a:tcPr>
                </a:tc>
              </a:tr>
              <a:tr h="323582">
                <a:tc vMerge="1">
                  <a:txBody>
                    <a:bodyPr/>
                    <a:lstStyle/>
                    <a:p>
                      <a:endParaRPr lang="id-ID"/>
                    </a:p>
                  </a:txBody>
                  <a:tcPr/>
                </a:tc>
                <a:tc vMerge="1">
                  <a:txBody>
                    <a:bodyPr/>
                    <a:lstStyle/>
                    <a:p>
                      <a:endParaRPr lang="id-ID"/>
                    </a:p>
                  </a:txBody>
                  <a:tcPr/>
                </a:tc>
                <a:tc>
                  <a:txBody>
                    <a:bodyPr/>
                    <a:lstStyle/>
                    <a:p>
                      <a:pPr algn="ctr" fontAlgn="ctr"/>
                      <a:r>
                        <a:rPr lang="id-ID" sz="1600" b="1" u="none" strike="noStrike" dirty="0">
                          <a:effectLst/>
                        </a:rPr>
                        <a:t>2018</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2019</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2020</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2021</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id-ID" sz="1600" b="1" u="none" strike="noStrike" dirty="0">
                          <a:effectLst/>
                        </a:rPr>
                        <a:t>2022</a:t>
                      </a:r>
                      <a:endParaRPr lang="id-ID" sz="1600" b="1"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vMerge="1">
                  <a:txBody>
                    <a:bodyPr/>
                    <a:lstStyle/>
                    <a:p>
                      <a:endParaRPr lang="id-ID"/>
                    </a:p>
                  </a:txBody>
                  <a:tcPr/>
                </a:tc>
              </a:tr>
              <a:tr h="323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dirty="0" smtClean="0">
                          <a:latin typeface="Arial Narrow" pitchFamily="34" charset="0"/>
                        </a:rPr>
                        <a:t>Mengintegrasikan sistem</a:t>
                      </a:r>
                      <a:r>
                        <a:rPr lang="id-ID" sz="1400" baseline="0" dirty="0" smtClean="0">
                          <a:latin typeface="Arial Narrow" pitchFamily="34" charset="0"/>
                        </a:rPr>
                        <a:t> informasi departemen dengan fakultas dan universitas untuk mendukung SMART campus</a:t>
                      </a:r>
                      <a:endParaRPr lang="id-ID" sz="1400" dirty="0" smtClean="0">
                        <a:latin typeface="Arial Narrow" pitchFamily="34" charset="0"/>
                      </a:endParaRP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d-ID" sz="1400" u="none" strike="noStrike" dirty="0">
                          <a:effectLst/>
                        </a:rPr>
                        <a:t> </a:t>
                      </a:r>
                      <a:r>
                        <a:rPr lang="id-ID" sz="1400" b="0" i="0" u="none" strike="noStrike" kern="1200" baseline="0" dirty="0" smtClean="0">
                          <a:solidFill>
                            <a:schemeClr val="dk1"/>
                          </a:solidFill>
                          <a:latin typeface="Arial Narrow" pitchFamily="34" charset="0"/>
                          <a:ea typeface="+mn-ea"/>
                          <a:cs typeface="+mn-cs"/>
                        </a:rPr>
                        <a:t>Terselenggara sistem informasi yang terintegrasi dengan fakultas &amp; universitas.</a:t>
                      </a:r>
                    </a:p>
                    <a:p>
                      <a:pPr algn="l" fontAlgn="b"/>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id-ID" sz="1400" u="none" strike="noStrike" dirty="0" smtClean="0">
                          <a:effectLst/>
                        </a:rPr>
                        <a:t>YA</a:t>
                      </a:r>
                      <a:endParaRPr lang="id-ID" sz="1400" b="0" i="0" u="none" strike="noStrike" dirty="0">
                        <a:solidFill>
                          <a:srgbClr val="000000"/>
                        </a:solidFill>
                        <a:effectLst/>
                        <a:latin typeface="Calibri" panose="020F0502020204030204" pitchFamily="34" charset="0"/>
                      </a:endParaRPr>
                    </a:p>
                  </a:txBody>
                  <a:tcPr marL="9525" marR="9525" marT="9525" marB="0"/>
                </a:tc>
                <a:tc>
                  <a:txBody>
                    <a:bodyPr/>
                    <a:lstStyle/>
                    <a:p>
                      <a:pPr marL="457200" indent="-457200">
                        <a:buFont typeface="+mj-lt"/>
                        <a:buAutoNum type="arabicPeriod"/>
                      </a:pPr>
                      <a:r>
                        <a:rPr lang="id-ID" sz="1400" u="none" strike="noStrike" dirty="0">
                          <a:effectLst/>
                        </a:rPr>
                        <a:t> </a:t>
                      </a:r>
                      <a:r>
                        <a:rPr lang="id-ID" sz="1400" dirty="0" smtClean="0">
                          <a:latin typeface="Arial Narrow" pitchFamily="34" charset="0"/>
                        </a:rPr>
                        <a:t>Membangun dan memelihara sistem informasi departemen dengan</a:t>
                      </a:r>
                      <a:r>
                        <a:rPr lang="id-ID" sz="1400" baseline="0" dirty="0" smtClean="0">
                          <a:latin typeface="Arial Narrow" pitchFamily="34" charset="0"/>
                        </a:rPr>
                        <a:t> baik</a:t>
                      </a:r>
                    </a:p>
                    <a:p>
                      <a:pPr marL="457200" indent="-457200">
                        <a:buFont typeface="+mj-lt"/>
                        <a:buAutoNum type="arabicPeriod"/>
                      </a:pPr>
                      <a:r>
                        <a:rPr lang="id-ID" sz="1400" baseline="0" dirty="0" smtClean="0">
                          <a:latin typeface="Arial Narrow" pitchFamily="34" charset="0"/>
                        </a:rPr>
                        <a:t>Optimalisasi arus informasi cepat dan  tepat</a:t>
                      </a:r>
                    </a:p>
                    <a:p>
                      <a:pPr marL="457200" indent="-457200">
                        <a:buFont typeface="+mj-lt"/>
                        <a:buAutoNum type="arabicPeriod"/>
                      </a:pPr>
                      <a:r>
                        <a:rPr lang="id-ID" sz="1400" baseline="0" dirty="0" smtClean="0">
                          <a:latin typeface="Arial Narrow" pitchFamily="34" charset="0"/>
                        </a:rPr>
                        <a:t>Mendukung sistem administrasi paperless/e-office</a:t>
                      </a:r>
                    </a:p>
                    <a:p>
                      <a:pPr marL="457200" indent="-457200">
                        <a:buFont typeface="+mj-lt"/>
                        <a:buAutoNum type="arabicPeriod"/>
                      </a:pPr>
                      <a:r>
                        <a:rPr lang="id-ID" sz="1400" baseline="0" dirty="0" smtClean="0">
                          <a:latin typeface="Arial Narrow" pitchFamily="34" charset="0"/>
                        </a:rPr>
                        <a:t>Mendukung sistem informasi kenaikan pangkat pegawai</a:t>
                      </a:r>
                    </a:p>
                    <a:p>
                      <a:pPr marL="457200" indent="-457200">
                        <a:buFont typeface="+mj-lt"/>
                        <a:buAutoNum type="arabicPeriod"/>
                      </a:pPr>
                      <a:r>
                        <a:rPr lang="id-ID" sz="1400" baseline="0" dirty="0" smtClean="0">
                          <a:latin typeface="Arial Narrow" pitchFamily="34" charset="0"/>
                        </a:rPr>
                        <a:t>Mengadakan tendik khusus IT</a:t>
                      </a:r>
                      <a:endParaRPr lang="id-ID" sz="14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xmlns="" val="2762149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17536"/>
            <a:ext cx="10363200" cy="1470025"/>
          </a:xfrm>
        </p:spPr>
        <p:txBody>
          <a:bodyPr/>
          <a:lstStyle/>
          <a:p>
            <a:r>
              <a:rPr lang="en-US" dirty="0" err="1" smtClean="0"/>
              <a:t>Visi</a:t>
            </a:r>
            <a:endParaRPr lang="en-US" dirty="0"/>
          </a:p>
        </p:txBody>
      </p:sp>
      <p:sp>
        <p:nvSpPr>
          <p:cNvPr id="3" name="Subtitle 2"/>
          <p:cNvSpPr>
            <a:spLocks noGrp="1"/>
          </p:cNvSpPr>
          <p:nvPr>
            <p:ph type="subTitle" idx="1"/>
          </p:nvPr>
        </p:nvSpPr>
        <p:spPr>
          <a:xfrm>
            <a:off x="553792" y="1983346"/>
            <a:ext cx="11178862" cy="4095481"/>
          </a:xfrm>
          <a:solidFill>
            <a:schemeClr val="bg1"/>
          </a:solidFill>
        </p:spPr>
        <p:txBody>
          <a:bodyPr/>
          <a:lstStyle/>
          <a:p>
            <a:pPr algn="just" eaLnBrk="1" hangingPunct="1">
              <a:lnSpc>
                <a:spcPct val="150000"/>
              </a:lnSpc>
            </a:pPr>
            <a:r>
              <a:rPr lang="id-ID" sz="3200" dirty="0" smtClean="0">
                <a:solidFill>
                  <a:schemeClr val="tx1"/>
                </a:solidFill>
                <a:latin typeface="Calibri" pitchFamily="34" charset="0"/>
              </a:rPr>
              <a:t>Menjadi Departemen Kardiologi dan Kedokteran Vaskular berkelas internasional yang mandiri dan bermartabat, untuk mengembangkan keilmuan penyakit jantung dan pembuluh darah yang berguna bagi bangsa dan negara yang bercirikan budaya lokal dengan prinsip tatakelola yang baik </a:t>
            </a:r>
            <a:endParaRPr lang="id-ID" sz="3200" dirty="0">
              <a:solidFill>
                <a:schemeClr val="tx1"/>
              </a:solidFill>
              <a:latin typeface="Calibri" pitchFamily="34" charset="0"/>
            </a:endParaRPr>
          </a:p>
        </p:txBody>
      </p:sp>
    </p:spTree>
    <p:extLst>
      <p:ext uri="{BB962C8B-B14F-4D97-AF65-F5344CB8AC3E}">
        <p14:creationId xmlns="" xmlns:p14="http://schemas.microsoft.com/office/powerpoint/2010/main" val="475792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7232"/>
            <a:ext cx="10363200" cy="1470025"/>
          </a:xfrm>
        </p:spPr>
        <p:txBody>
          <a:bodyPr/>
          <a:lstStyle/>
          <a:p>
            <a:r>
              <a:rPr lang="en-US" dirty="0" err="1" smtClean="0"/>
              <a:t>Misi</a:t>
            </a:r>
            <a:endParaRPr lang="en-US" dirty="0"/>
          </a:p>
        </p:txBody>
      </p:sp>
      <p:sp>
        <p:nvSpPr>
          <p:cNvPr id="3" name="Subtitle 2"/>
          <p:cNvSpPr>
            <a:spLocks noGrp="1"/>
          </p:cNvSpPr>
          <p:nvPr>
            <p:ph type="subTitle" idx="1"/>
          </p:nvPr>
        </p:nvSpPr>
        <p:spPr>
          <a:xfrm>
            <a:off x="476517" y="1707257"/>
            <a:ext cx="11165983" cy="4770816"/>
          </a:xfrm>
          <a:solidFill>
            <a:schemeClr val="bg1"/>
          </a:solidFill>
        </p:spPr>
        <p:txBody>
          <a:bodyPr/>
          <a:lstStyle/>
          <a:p>
            <a:pPr marL="442913" lvl="0" indent="-442913" algn="just" eaLnBrk="1" fontAlgn="auto" hangingPunct="1">
              <a:lnSpc>
                <a:spcPct val="160000"/>
              </a:lnSpc>
              <a:spcAft>
                <a:spcPts val="0"/>
              </a:spcAft>
              <a:buFont typeface="+mj-lt"/>
              <a:buAutoNum type="arabicPeriod"/>
              <a:defRPr/>
            </a:pPr>
            <a:r>
              <a:rPr lang="id-ID" sz="2800" dirty="0" smtClean="0">
                <a:solidFill>
                  <a:prstClr val="black"/>
                </a:solidFill>
              </a:rPr>
              <a:t>Menjadi pusat pendidikan, penelitian dan pengabdian masyarakat di bidang ilmu penyakit jantung dan pembuluh darah, tanpa meninggalkan budaya lokal</a:t>
            </a:r>
          </a:p>
          <a:p>
            <a:pPr marL="442913" lvl="0" indent="-442913" algn="just" eaLnBrk="1" fontAlgn="auto" hangingPunct="1">
              <a:lnSpc>
                <a:spcPct val="160000"/>
              </a:lnSpc>
              <a:spcAft>
                <a:spcPts val="0"/>
              </a:spcAft>
              <a:buFont typeface="+mj-lt"/>
              <a:buAutoNum type="arabicPeriod"/>
              <a:defRPr/>
            </a:pPr>
            <a:r>
              <a:rPr lang="id-ID" sz="2800" dirty="0" smtClean="0">
                <a:solidFill>
                  <a:prstClr val="black"/>
                </a:solidFill>
              </a:rPr>
              <a:t>Membudayakan keterbukaan, kejujuran, dan kesetiakawanan untuk mencapai tatakelola yang baik</a:t>
            </a:r>
          </a:p>
          <a:p>
            <a:pPr marL="442913" lvl="0" indent="-442913" algn="just" eaLnBrk="1" fontAlgn="auto" hangingPunct="1">
              <a:lnSpc>
                <a:spcPct val="160000"/>
              </a:lnSpc>
              <a:spcAft>
                <a:spcPts val="0"/>
              </a:spcAft>
              <a:buFont typeface="+mj-lt"/>
              <a:buAutoNum type="arabicPeriod"/>
              <a:defRPr/>
            </a:pPr>
            <a:r>
              <a:rPr lang="id-ID" sz="2800" dirty="0" smtClean="0">
                <a:solidFill>
                  <a:prstClr val="black"/>
                </a:solidFill>
              </a:rPr>
              <a:t>Kesejahteraan yang adil dan proporsional bagi seluruh karyawan </a:t>
            </a:r>
          </a:p>
          <a:p>
            <a:pPr lvl="0" algn="l" eaLnBrk="1" fontAlgn="auto" hangingPunct="1">
              <a:spcAft>
                <a:spcPts val="0"/>
              </a:spcAft>
              <a:buClr>
                <a:srgbClr val="9BBB59"/>
              </a:buClr>
              <a:defRPr/>
            </a:pPr>
            <a:endParaRPr lang="id-ID" sz="2800" dirty="0" smtClean="0">
              <a:solidFill>
                <a:prstClr val="black"/>
              </a:solidFill>
            </a:endParaRPr>
          </a:p>
          <a:p>
            <a:pPr marL="274320" lvl="0" indent="-274320" algn="l" eaLnBrk="1" fontAlgn="auto" hangingPunct="1">
              <a:spcAft>
                <a:spcPts val="0"/>
              </a:spcAft>
              <a:buClr>
                <a:srgbClr val="9BBB59"/>
              </a:buClr>
              <a:buFont typeface="Wingdings 2"/>
              <a:buChar char=""/>
              <a:defRPr/>
            </a:pPr>
            <a:endParaRPr lang="id-ID" altLang="id-ID" sz="2800" dirty="0" smtClean="0">
              <a:solidFill>
                <a:prstClr val="black"/>
              </a:solidFill>
            </a:endParaRPr>
          </a:p>
          <a:p>
            <a:endParaRPr lang="en-US" sz="2800" dirty="0"/>
          </a:p>
        </p:txBody>
      </p:sp>
    </p:spTree>
    <p:extLst>
      <p:ext uri="{BB962C8B-B14F-4D97-AF65-F5344CB8AC3E}">
        <p14:creationId xmlns="" xmlns:p14="http://schemas.microsoft.com/office/powerpoint/2010/main" val="3897831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err="1" smtClean="0"/>
              <a:t>Komitmen</a:t>
            </a:r>
            <a:endParaRPr lang="en-US" dirty="0"/>
          </a:p>
        </p:txBody>
      </p:sp>
      <p:sp>
        <p:nvSpPr>
          <p:cNvPr id="3" name="Content Placeholder 2"/>
          <p:cNvSpPr>
            <a:spLocks noGrp="1"/>
          </p:cNvSpPr>
          <p:nvPr>
            <p:ph idx="1"/>
          </p:nvPr>
        </p:nvSpPr>
        <p:spPr>
          <a:xfrm>
            <a:off x="218941" y="1143000"/>
            <a:ext cx="11732653" cy="5161547"/>
          </a:xfrm>
          <a:solidFill>
            <a:schemeClr val="bg1"/>
          </a:solidFill>
        </p:spPr>
        <p:txBody>
          <a:bodyPr/>
          <a:lstStyle/>
          <a:p>
            <a:pPr marL="457200" indent="-457200">
              <a:buAutoNum type="arabicPeriod"/>
            </a:pPr>
            <a:r>
              <a:rPr lang="en-US" sz="2100" dirty="0" smtClean="0">
                <a:latin typeface="+mj-lt"/>
                <a:cs typeface="Arial" pitchFamily="34" charset="0"/>
              </a:rPr>
              <a:t>M</a:t>
            </a:r>
            <a:r>
              <a:rPr lang="id-ID" sz="2100" dirty="0" smtClean="0">
                <a:latin typeface="+mj-lt"/>
                <a:cs typeface="Arial" pitchFamily="34" charset="0"/>
              </a:rPr>
              <a:t>engembangkan pendidikan jantung dan pembuluh darah secara lintas disiplin</a:t>
            </a:r>
          </a:p>
          <a:p>
            <a:pPr marL="457200" indent="-457200">
              <a:buAutoNum type="arabicPeriod"/>
            </a:pPr>
            <a:r>
              <a:rPr lang="en-US" sz="2100" dirty="0" err="1" smtClean="0">
                <a:latin typeface="+mj-lt"/>
                <a:cs typeface="Arial" pitchFamily="34" charset="0"/>
              </a:rPr>
              <a:t>Meningkatkan</a:t>
            </a:r>
            <a:r>
              <a:rPr lang="en-US" sz="2100" dirty="0" smtClean="0">
                <a:latin typeface="+mj-lt"/>
                <a:cs typeface="Arial" pitchFamily="34" charset="0"/>
              </a:rPr>
              <a:t> </a:t>
            </a:r>
            <a:r>
              <a:rPr lang="en-US" sz="2100" dirty="0" err="1" smtClean="0">
                <a:latin typeface="+mj-lt"/>
                <a:cs typeface="Arial" pitchFamily="34" charset="0"/>
              </a:rPr>
              <a:t>keberagaman</a:t>
            </a:r>
            <a:r>
              <a:rPr lang="en-US" sz="2100" dirty="0" smtClean="0">
                <a:latin typeface="+mj-lt"/>
                <a:cs typeface="Arial" pitchFamily="34" charset="0"/>
              </a:rPr>
              <a:t> </a:t>
            </a:r>
            <a:r>
              <a:rPr lang="en-US" sz="2100" dirty="0" err="1" smtClean="0">
                <a:latin typeface="+mj-lt"/>
                <a:cs typeface="Arial" pitchFamily="34" charset="0"/>
              </a:rPr>
              <a:t>dan</a:t>
            </a:r>
            <a:r>
              <a:rPr lang="en-US" sz="2100" dirty="0" smtClean="0">
                <a:latin typeface="+mj-lt"/>
                <a:cs typeface="Arial" pitchFamily="34" charset="0"/>
              </a:rPr>
              <a:t> </a:t>
            </a:r>
            <a:r>
              <a:rPr lang="en-US" sz="2100" dirty="0" err="1" smtClean="0">
                <a:latin typeface="+mj-lt"/>
                <a:cs typeface="Arial" pitchFamily="34" charset="0"/>
              </a:rPr>
              <a:t>kemandirian</a:t>
            </a:r>
            <a:r>
              <a:rPr lang="en-US" sz="2100" dirty="0" smtClean="0">
                <a:latin typeface="+mj-lt"/>
                <a:cs typeface="Arial" pitchFamily="34" charset="0"/>
              </a:rPr>
              <a:t> </a:t>
            </a:r>
            <a:r>
              <a:rPr lang="en-US" sz="2100" dirty="0" err="1" smtClean="0">
                <a:latin typeface="+mj-lt"/>
                <a:cs typeface="Arial" pitchFamily="34" charset="0"/>
              </a:rPr>
              <a:t>dalam</a:t>
            </a:r>
            <a:r>
              <a:rPr lang="en-US" sz="2100" dirty="0" smtClean="0">
                <a:latin typeface="+mj-lt"/>
                <a:cs typeface="Arial" pitchFamily="34" charset="0"/>
              </a:rPr>
              <a:t> </a:t>
            </a:r>
            <a:r>
              <a:rPr lang="en-US" sz="2100" dirty="0" err="1" smtClean="0">
                <a:latin typeface="+mj-lt"/>
                <a:cs typeface="Arial" pitchFamily="34" charset="0"/>
              </a:rPr>
              <a:t>sistem</a:t>
            </a:r>
            <a:r>
              <a:rPr lang="en-US" sz="2100" dirty="0" smtClean="0">
                <a:latin typeface="+mj-lt"/>
                <a:cs typeface="Arial" pitchFamily="34" charset="0"/>
              </a:rPr>
              <a:t> </a:t>
            </a:r>
            <a:r>
              <a:rPr lang="en-US" sz="2100" dirty="0" err="1" smtClean="0">
                <a:latin typeface="+mj-lt"/>
                <a:cs typeface="Arial" pitchFamily="34" charset="0"/>
              </a:rPr>
              <a:t>penerimaan</a:t>
            </a:r>
            <a:r>
              <a:rPr lang="en-US" sz="2100" dirty="0" smtClean="0">
                <a:latin typeface="+mj-lt"/>
                <a:cs typeface="Arial" pitchFamily="34" charset="0"/>
              </a:rPr>
              <a:t> </a:t>
            </a:r>
            <a:r>
              <a:rPr lang="en-US" sz="2100" dirty="0" err="1" smtClean="0">
                <a:latin typeface="+mj-lt"/>
                <a:cs typeface="Arial" pitchFamily="34" charset="0"/>
              </a:rPr>
              <a:t>mahasiswa</a:t>
            </a:r>
            <a:r>
              <a:rPr lang="en-US" sz="2100" dirty="0" smtClean="0">
                <a:latin typeface="+mj-lt"/>
                <a:cs typeface="Arial" pitchFamily="34" charset="0"/>
              </a:rPr>
              <a:t> </a:t>
            </a:r>
            <a:r>
              <a:rPr lang="en-US" sz="2100" dirty="0" err="1" smtClean="0">
                <a:latin typeface="+mj-lt"/>
                <a:cs typeface="Arial" pitchFamily="34" charset="0"/>
              </a:rPr>
              <a:t>baru</a:t>
            </a:r>
            <a:r>
              <a:rPr lang="id-ID" sz="2100" dirty="0" smtClean="0">
                <a:latin typeface="+mj-lt"/>
                <a:cs typeface="Arial" pitchFamily="34" charset="0"/>
              </a:rPr>
              <a:t> </a:t>
            </a:r>
          </a:p>
          <a:p>
            <a:pPr marL="457200" indent="-457200">
              <a:buFont typeface="Arial" panose="020B0604020202020204" pitchFamily="34" charset="0"/>
              <a:buAutoNum type="arabicPeriod"/>
            </a:pPr>
            <a:r>
              <a:rPr lang="en-US" sz="2100" dirty="0" err="1" smtClean="0">
                <a:latin typeface="+mj-lt"/>
                <a:cs typeface="Arial" pitchFamily="34" charset="0"/>
              </a:rPr>
              <a:t>Menjadikan</a:t>
            </a:r>
            <a:r>
              <a:rPr lang="en-US" sz="2100" dirty="0" smtClean="0">
                <a:latin typeface="+mj-lt"/>
                <a:cs typeface="Arial" pitchFamily="34" charset="0"/>
              </a:rPr>
              <a:t> </a:t>
            </a:r>
            <a:r>
              <a:rPr lang="en-US" sz="2100" dirty="0" err="1" smtClean="0">
                <a:latin typeface="+mj-lt"/>
                <a:cs typeface="Arial" pitchFamily="34" charset="0"/>
              </a:rPr>
              <a:t>pendidikan</a:t>
            </a:r>
            <a:r>
              <a:rPr lang="en-US" sz="2100" dirty="0" smtClean="0">
                <a:latin typeface="+mj-lt"/>
                <a:cs typeface="Arial" pitchFamily="34" charset="0"/>
              </a:rPr>
              <a:t> </a:t>
            </a:r>
            <a:r>
              <a:rPr lang="en-US" sz="2100" dirty="0" err="1" smtClean="0">
                <a:latin typeface="+mj-lt"/>
                <a:cs typeface="Arial" pitchFamily="34" charset="0"/>
              </a:rPr>
              <a:t>pascasarjana</a:t>
            </a:r>
            <a:r>
              <a:rPr lang="en-US" sz="2100" dirty="0" smtClean="0">
                <a:latin typeface="+mj-lt"/>
                <a:cs typeface="Arial" pitchFamily="34" charset="0"/>
              </a:rPr>
              <a:t> </a:t>
            </a:r>
            <a:r>
              <a:rPr lang="en-US" sz="2100" dirty="0" err="1" smtClean="0">
                <a:latin typeface="+mj-lt"/>
                <a:cs typeface="Arial" pitchFamily="34" charset="0"/>
              </a:rPr>
              <a:t>sebagai</a:t>
            </a:r>
            <a:r>
              <a:rPr lang="en-US" sz="2100" dirty="0" smtClean="0">
                <a:latin typeface="+mj-lt"/>
                <a:cs typeface="Arial" pitchFamily="34" charset="0"/>
              </a:rPr>
              <a:t> </a:t>
            </a:r>
            <a:r>
              <a:rPr lang="en-US" sz="2100" dirty="0" err="1" smtClean="0">
                <a:latin typeface="+mj-lt"/>
                <a:cs typeface="Arial" pitchFamily="34" charset="0"/>
              </a:rPr>
              <a:t>tulang</a:t>
            </a:r>
            <a:r>
              <a:rPr lang="en-US" sz="2100" dirty="0" smtClean="0">
                <a:latin typeface="+mj-lt"/>
                <a:cs typeface="Arial" pitchFamily="34" charset="0"/>
              </a:rPr>
              <a:t> </a:t>
            </a:r>
            <a:r>
              <a:rPr lang="en-US" sz="2100" dirty="0" err="1" smtClean="0">
                <a:latin typeface="+mj-lt"/>
                <a:cs typeface="Arial" pitchFamily="34" charset="0"/>
              </a:rPr>
              <a:t>punggung</a:t>
            </a:r>
            <a:r>
              <a:rPr lang="en-US" sz="2100" dirty="0" smtClean="0">
                <a:latin typeface="+mj-lt"/>
                <a:cs typeface="Arial" pitchFamily="34" charset="0"/>
              </a:rPr>
              <a:t> Tri Dharma</a:t>
            </a:r>
            <a:endParaRPr lang="id-ID" sz="2100" dirty="0" smtClean="0">
              <a:latin typeface="+mj-lt"/>
              <a:cs typeface="Arial" pitchFamily="34" charset="0"/>
            </a:endParaRPr>
          </a:p>
          <a:p>
            <a:pPr marL="457200" indent="-457200">
              <a:buFont typeface="Arial" panose="020B0604020202020204" pitchFamily="34" charset="0"/>
              <a:buAutoNum type="arabicPeriod"/>
            </a:pPr>
            <a:r>
              <a:rPr lang="id-ID" sz="2100" dirty="0" smtClean="0">
                <a:latin typeface="+mj-lt"/>
                <a:cs typeface="Arial" pitchFamily="34" charset="0"/>
              </a:rPr>
              <a:t>Mengupayakan </a:t>
            </a:r>
            <a:r>
              <a:rPr lang="en-US" sz="2100" dirty="0" err="1" smtClean="0">
                <a:latin typeface="+mj-lt"/>
                <a:cs typeface="Arial" pitchFamily="34" charset="0"/>
              </a:rPr>
              <a:t>Internasionalisasi</a:t>
            </a:r>
            <a:r>
              <a:rPr lang="en-US" sz="2100" dirty="0" smtClean="0">
                <a:latin typeface="+mj-lt"/>
                <a:cs typeface="Arial" pitchFamily="34" charset="0"/>
              </a:rPr>
              <a:t> Program </a:t>
            </a:r>
            <a:r>
              <a:rPr lang="en-US" sz="2100" dirty="0" err="1" smtClean="0">
                <a:latin typeface="+mj-lt"/>
                <a:cs typeface="Arial" pitchFamily="34" charset="0"/>
              </a:rPr>
              <a:t>Studi</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latin typeface="+mj-lt"/>
                <a:cs typeface="Arial" pitchFamily="34" charset="0"/>
              </a:rPr>
              <a:t>Mengembangkan</a:t>
            </a:r>
            <a:r>
              <a:rPr lang="en-US" sz="2100" dirty="0" smtClean="0">
                <a:latin typeface="+mj-lt"/>
                <a:cs typeface="Arial" pitchFamily="34" charset="0"/>
              </a:rPr>
              <a:t> </a:t>
            </a:r>
            <a:r>
              <a:rPr lang="en-US" sz="2100" dirty="0" err="1" smtClean="0">
                <a:latin typeface="+mj-lt"/>
                <a:cs typeface="Arial" pitchFamily="34" charset="0"/>
              </a:rPr>
              <a:t>sistem</a:t>
            </a:r>
            <a:r>
              <a:rPr lang="en-US" sz="2100" dirty="0" smtClean="0">
                <a:latin typeface="+mj-lt"/>
                <a:cs typeface="Arial" pitchFamily="34" charset="0"/>
              </a:rPr>
              <a:t> </a:t>
            </a:r>
            <a:r>
              <a:rPr lang="en-US" sz="2100" dirty="0" err="1" smtClean="0">
                <a:latin typeface="+mj-lt"/>
                <a:cs typeface="Arial" pitchFamily="34" charset="0"/>
              </a:rPr>
              <a:t>penerimaan</a:t>
            </a:r>
            <a:r>
              <a:rPr lang="en-US" sz="2100" dirty="0" smtClean="0">
                <a:latin typeface="+mj-lt"/>
                <a:cs typeface="Arial" pitchFamily="34" charset="0"/>
              </a:rPr>
              <a:t> </a:t>
            </a:r>
            <a:r>
              <a:rPr lang="en-US" sz="2100" dirty="0" err="1" smtClean="0">
                <a:latin typeface="+mj-lt"/>
                <a:cs typeface="Arial" pitchFamily="34" charset="0"/>
              </a:rPr>
              <a:t>SDM</a:t>
            </a:r>
            <a:r>
              <a:rPr lang="en-US" sz="2100" dirty="0" smtClean="0">
                <a:latin typeface="+mj-lt"/>
                <a:cs typeface="Arial" pitchFamily="34" charset="0"/>
              </a:rPr>
              <a:t> yang </a:t>
            </a:r>
            <a:r>
              <a:rPr lang="en-US" sz="2100" dirty="0" err="1" smtClean="0">
                <a:latin typeface="+mj-lt"/>
                <a:cs typeface="Arial" pitchFamily="34" charset="0"/>
              </a:rPr>
              <a:t>profesional</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latin typeface="+mj-lt"/>
                <a:cs typeface="Arial" pitchFamily="34" charset="0"/>
              </a:rPr>
              <a:t>Memperkuat</a:t>
            </a:r>
            <a:r>
              <a:rPr lang="en-US" sz="2100" dirty="0" smtClean="0">
                <a:latin typeface="+mj-lt"/>
                <a:cs typeface="Arial" pitchFamily="34" charset="0"/>
              </a:rPr>
              <a:t> </a:t>
            </a:r>
            <a:r>
              <a:rPr lang="en-US" sz="2100" dirty="0" err="1" smtClean="0">
                <a:latin typeface="+mj-lt"/>
                <a:cs typeface="Arial" pitchFamily="34" charset="0"/>
              </a:rPr>
              <a:t>budaya</a:t>
            </a:r>
            <a:r>
              <a:rPr lang="en-US" sz="2100" dirty="0" smtClean="0">
                <a:latin typeface="+mj-lt"/>
                <a:cs typeface="Arial" pitchFamily="34" charset="0"/>
              </a:rPr>
              <a:t> </a:t>
            </a:r>
            <a:r>
              <a:rPr lang="en-US" sz="2100" dirty="0" err="1" smtClean="0">
                <a:latin typeface="+mj-lt"/>
                <a:cs typeface="Arial" pitchFamily="34" charset="0"/>
              </a:rPr>
              <a:t>melayani</a:t>
            </a:r>
            <a:r>
              <a:rPr lang="en-US" sz="2100" dirty="0" smtClean="0">
                <a:latin typeface="+mj-lt"/>
                <a:cs typeface="Arial" pitchFamily="34" charset="0"/>
              </a:rPr>
              <a:t> </a:t>
            </a:r>
            <a:r>
              <a:rPr lang="en-US" sz="2100" dirty="0" err="1" smtClean="0">
                <a:latin typeface="+mj-lt"/>
                <a:cs typeface="Arial" pitchFamily="34" charset="0"/>
              </a:rPr>
              <a:t>dan</a:t>
            </a:r>
            <a:r>
              <a:rPr lang="en-US" sz="2100" dirty="0" smtClean="0">
                <a:latin typeface="+mj-lt"/>
                <a:cs typeface="Arial" pitchFamily="34" charset="0"/>
              </a:rPr>
              <a:t> </a:t>
            </a:r>
            <a:r>
              <a:rPr lang="en-US" sz="2100" dirty="0" err="1" smtClean="0">
                <a:latin typeface="+mj-lt"/>
                <a:cs typeface="Arial" pitchFamily="34" charset="0"/>
              </a:rPr>
              <a:t>kinerja</a:t>
            </a:r>
            <a:r>
              <a:rPr lang="en-US" sz="2100" dirty="0" smtClean="0">
                <a:latin typeface="+mj-lt"/>
                <a:cs typeface="Arial" pitchFamily="34" charset="0"/>
              </a:rPr>
              <a:t> </a:t>
            </a:r>
            <a:r>
              <a:rPr lang="en-US" sz="2100" dirty="0" err="1" smtClean="0">
                <a:latin typeface="+mj-lt"/>
                <a:cs typeface="Arial" pitchFamily="34" charset="0"/>
              </a:rPr>
              <a:t>unggul</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latin typeface="+mj-lt"/>
                <a:cs typeface="Arial" pitchFamily="34" charset="0"/>
              </a:rPr>
              <a:t>Menjadikan</a:t>
            </a:r>
            <a:r>
              <a:rPr lang="en-US" sz="2100" dirty="0" smtClean="0">
                <a:latin typeface="+mj-lt"/>
                <a:cs typeface="Arial" pitchFamily="34" charset="0"/>
              </a:rPr>
              <a:t> </a:t>
            </a:r>
            <a:r>
              <a:rPr lang="en-US" sz="2100" dirty="0" err="1" smtClean="0">
                <a:latin typeface="+mj-lt"/>
                <a:cs typeface="Arial" pitchFamily="34" charset="0"/>
              </a:rPr>
              <a:t>kampus</a:t>
            </a:r>
            <a:r>
              <a:rPr lang="en-US" sz="2100" dirty="0" smtClean="0">
                <a:latin typeface="+mj-lt"/>
                <a:cs typeface="Arial" pitchFamily="34" charset="0"/>
              </a:rPr>
              <a:t> yang </a:t>
            </a:r>
            <a:r>
              <a:rPr lang="en-US" sz="2100" dirty="0" err="1" smtClean="0">
                <a:latin typeface="+mj-lt"/>
                <a:cs typeface="Arial" pitchFamily="34" charset="0"/>
              </a:rPr>
              <a:t>mendukung</a:t>
            </a:r>
            <a:r>
              <a:rPr lang="en-US" sz="2100" dirty="0" smtClean="0">
                <a:latin typeface="+mj-lt"/>
                <a:cs typeface="Arial" pitchFamily="34" charset="0"/>
              </a:rPr>
              <a:t> </a:t>
            </a:r>
            <a:r>
              <a:rPr lang="en-US" sz="2100" dirty="0" err="1" smtClean="0">
                <a:latin typeface="+mj-lt"/>
                <a:cs typeface="Arial" pitchFamily="34" charset="0"/>
              </a:rPr>
              <a:t>wahana</a:t>
            </a:r>
            <a:r>
              <a:rPr lang="en-US" sz="2100" dirty="0" smtClean="0">
                <a:latin typeface="+mj-lt"/>
                <a:cs typeface="Arial" pitchFamily="34" charset="0"/>
              </a:rPr>
              <a:t> </a:t>
            </a:r>
            <a:r>
              <a:rPr lang="en-US" sz="2100" dirty="0" err="1" smtClean="0">
                <a:latin typeface="+mj-lt"/>
                <a:cs typeface="Arial" pitchFamily="34" charset="0"/>
              </a:rPr>
              <a:t>penerapan</a:t>
            </a:r>
            <a:r>
              <a:rPr lang="en-US" sz="2100" dirty="0" smtClean="0">
                <a:latin typeface="+mj-lt"/>
                <a:cs typeface="Arial" pitchFamily="34" charset="0"/>
              </a:rPr>
              <a:t> </a:t>
            </a:r>
            <a:r>
              <a:rPr lang="en-US" sz="2100" dirty="0" err="1" smtClean="0">
                <a:latin typeface="+mj-lt"/>
                <a:cs typeface="Arial" pitchFamily="34" charset="0"/>
              </a:rPr>
              <a:t>inovasi</a:t>
            </a:r>
            <a:r>
              <a:rPr lang="en-US" sz="2100" dirty="0" smtClean="0">
                <a:latin typeface="+mj-lt"/>
                <a:cs typeface="Arial" pitchFamily="34" charset="0"/>
              </a:rPr>
              <a:t> </a:t>
            </a:r>
            <a:r>
              <a:rPr lang="en-US" sz="2100" dirty="0" err="1" smtClean="0">
                <a:latin typeface="+mj-lt"/>
                <a:cs typeface="Arial" pitchFamily="34" charset="0"/>
              </a:rPr>
              <a:t>IPTEKS</a:t>
            </a:r>
            <a:r>
              <a:rPr lang="en-US" sz="2100" dirty="0" smtClean="0">
                <a:latin typeface="+mj-lt"/>
                <a:cs typeface="Arial" pitchFamily="34" charset="0"/>
              </a:rPr>
              <a:t> </a:t>
            </a:r>
            <a:r>
              <a:rPr lang="en-US" sz="2100" dirty="0" err="1" smtClean="0">
                <a:latin typeface="+mj-lt"/>
                <a:cs typeface="Arial" pitchFamily="34" charset="0"/>
              </a:rPr>
              <a:t>lintas</a:t>
            </a:r>
            <a:r>
              <a:rPr lang="en-US" sz="2100" dirty="0" smtClean="0">
                <a:latin typeface="+mj-lt"/>
                <a:cs typeface="Arial" pitchFamily="34" charset="0"/>
              </a:rPr>
              <a:t> </a:t>
            </a:r>
            <a:r>
              <a:rPr lang="en-US" sz="2100" dirty="0" err="1" smtClean="0">
                <a:latin typeface="+mj-lt"/>
                <a:cs typeface="Arial" pitchFamily="34" charset="0"/>
              </a:rPr>
              <a:t>disiplin</a:t>
            </a:r>
            <a:r>
              <a:rPr lang="en-ID" sz="2100" dirty="0" smtClean="0">
                <a:latin typeface="+mj-lt"/>
                <a:cs typeface="Arial" pitchFamily="34" charset="0"/>
              </a:rPr>
              <a:t> </a:t>
            </a:r>
            <a:endParaRPr lang="en-US" sz="2100" dirty="0" smtClean="0">
              <a:latin typeface="+mj-lt"/>
              <a:cs typeface="Arial" pitchFamily="34" charset="0"/>
            </a:endParaRPr>
          </a:p>
          <a:p>
            <a:pPr marL="457200" indent="-457200">
              <a:buFont typeface="Arial" panose="020B0604020202020204" pitchFamily="34" charset="0"/>
              <a:buAutoNum type="arabicPeriod"/>
            </a:pPr>
            <a:r>
              <a:rPr lang="id-ID" sz="2100" dirty="0" smtClean="0">
                <a:latin typeface="+mj-lt"/>
                <a:cs typeface="Arial" pitchFamily="34" charset="0"/>
              </a:rPr>
              <a:t>M</a:t>
            </a:r>
            <a:r>
              <a:rPr lang="en-US" sz="2100" dirty="0" err="1" smtClean="0">
                <a:latin typeface="+mj-lt"/>
                <a:cs typeface="Arial" pitchFamily="34" charset="0"/>
              </a:rPr>
              <a:t>engembangkan</a:t>
            </a:r>
            <a:r>
              <a:rPr lang="en-US" sz="2100" dirty="0" smtClean="0">
                <a:latin typeface="+mj-lt"/>
                <a:cs typeface="Arial" pitchFamily="34" charset="0"/>
              </a:rPr>
              <a:t> </a:t>
            </a:r>
            <a:r>
              <a:rPr lang="en-US" sz="2100" dirty="0" err="1" smtClean="0">
                <a:latin typeface="+mj-lt"/>
                <a:cs typeface="Arial" pitchFamily="34" charset="0"/>
              </a:rPr>
              <a:t>penelitian</a:t>
            </a:r>
            <a:r>
              <a:rPr lang="en-US" sz="2100" dirty="0" smtClean="0">
                <a:latin typeface="+mj-lt"/>
                <a:cs typeface="Arial" pitchFamily="34" charset="0"/>
              </a:rPr>
              <a:t> </a:t>
            </a:r>
            <a:r>
              <a:rPr lang="en-US" sz="2100" dirty="0" err="1" smtClean="0">
                <a:latin typeface="+mj-lt"/>
                <a:cs typeface="Arial" pitchFamily="34" charset="0"/>
              </a:rPr>
              <a:t>lintas</a:t>
            </a:r>
            <a:r>
              <a:rPr lang="en-US" sz="2100" dirty="0" smtClean="0">
                <a:latin typeface="+mj-lt"/>
                <a:cs typeface="Arial" pitchFamily="34" charset="0"/>
              </a:rPr>
              <a:t> </a:t>
            </a:r>
            <a:r>
              <a:rPr lang="en-US" sz="2100" dirty="0" err="1" smtClean="0">
                <a:latin typeface="+mj-lt"/>
                <a:cs typeface="Arial" pitchFamily="34" charset="0"/>
              </a:rPr>
              <a:t>disiplin</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latin typeface="+mj-lt"/>
                <a:cs typeface="Arial" pitchFamily="34" charset="0"/>
              </a:rPr>
              <a:t>Peningkatan</a:t>
            </a:r>
            <a:r>
              <a:rPr lang="en-US" sz="2100" dirty="0" smtClean="0">
                <a:latin typeface="+mj-lt"/>
                <a:cs typeface="Arial" pitchFamily="34" charset="0"/>
              </a:rPr>
              <a:t> </a:t>
            </a:r>
            <a:r>
              <a:rPr lang="en-US" sz="2100" dirty="0" err="1" smtClean="0">
                <a:latin typeface="+mj-lt"/>
                <a:cs typeface="Arial" pitchFamily="34" charset="0"/>
              </a:rPr>
              <a:t>kualitas</a:t>
            </a:r>
            <a:r>
              <a:rPr lang="en-US" sz="2100" dirty="0" smtClean="0">
                <a:latin typeface="+mj-lt"/>
                <a:cs typeface="Arial" pitchFamily="34" charset="0"/>
              </a:rPr>
              <a:t> </a:t>
            </a:r>
            <a:r>
              <a:rPr lang="en-US" sz="2100" dirty="0" err="1" smtClean="0">
                <a:latin typeface="+mj-lt"/>
                <a:cs typeface="Arial" pitchFamily="34" charset="0"/>
              </a:rPr>
              <a:t>penelitian</a:t>
            </a:r>
            <a:r>
              <a:rPr lang="en-US" sz="2100" dirty="0" smtClean="0">
                <a:latin typeface="+mj-lt"/>
                <a:cs typeface="Arial" pitchFamily="34" charset="0"/>
              </a:rPr>
              <a:t> </a:t>
            </a:r>
            <a:r>
              <a:rPr lang="en-US" sz="2100" dirty="0" err="1" smtClean="0">
                <a:latin typeface="+mj-lt"/>
                <a:cs typeface="Arial" pitchFamily="34" charset="0"/>
              </a:rPr>
              <a:t>dengan</a:t>
            </a:r>
            <a:r>
              <a:rPr lang="en-US" sz="2100" dirty="0" smtClean="0">
                <a:latin typeface="+mj-lt"/>
                <a:cs typeface="Arial" pitchFamily="34" charset="0"/>
              </a:rPr>
              <a:t> </a:t>
            </a:r>
            <a:r>
              <a:rPr lang="en-US" sz="2100" dirty="0" err="1" smtClean="0">
                <a:latin typeface="+mj-lt"/>
                <a:cs typeface="Arial" pitchFamily="34" charset="0"/>
              </a:rPr>
              <a:t>melibatkan</a:t>
            </a:r>
            <a:r>
              <a:rPr lang="en-US" sz="2100" dirty="0" smtClean="0">
                <a:latin typeface="+mj-lt"/>
                <a:cs typeface="Arial" pitchFamily="34" charset="0"/>
              </a:rPr>
              <a:t> </a:t>
            </a:r>
            <a:r>
              <a:rPr lang="en-US" sz="2100" dirty="0" err="1" smtClean="0">
                <a:latin typeface="+mj-lt"/>
                <a:cs typeface="Arial" pitchFamily="34" charset="0"/>
              </a:rPr>
              <a:t>pemangku</a:t>
            </a:r>
            <a:r>
              <a:rPr lang="en-US" sz="2100" dirty="0" smtClean="0">
                <a:latin typeface="+mj-lt"/>
                <a:cs typeface="Arial" pitchFamily="34" charset="0"/>
              </a:rPr>
              <a:t> </a:t>
            </a:r>
            <a:r>
              <a:rPr lang="en-US" sz="2100" dirty="0" err="1" smtClean="0">
                <a:latin typeface="+mj-lt"/>
                <a:cs typeface="Arial" pitchFamily="34" charset="0"/>
              </a:rPr>
              <a:t>kepentingan</a:t>
            </a:r>
            <a:r>
              <a:rPr lang="en-US" sz="2100" dirty="0" smtClean="0">
                <a:latin typeface="+mj-lt"/>
                <a:cs typeface="Arial" pitchFamily="34" charset="0"/>
              </a:rPr>
              <a:t> </a:t>
            </a:r>
            <a:r>
              <a:rPr lang="en-US" sz="2100" dirty="0" err="1" smtClean="0">
                <a:latin typeface="+mj-lt"/>
                <a:cs typeface="Arial" pitchFamily="34" charset="0"/>
              </a:rPr>
              <a:t>eksternal</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solidFill>
                  <a:schemeClr val="dk1"/>
                </a:solidFill>
                <a:latin typeface="+mj-lt"/>
                <a:cs typeface="Arial" pitchFamily="34" charset="0"/>
              </a:rPr>
              <a:t>Menjadikan</a:t>
            </a:r>
            <a:r>
              <a:rPr lang="en-US" sz="2100" dirty="0" smtClean="0">
                <a:solidFill>
                  <a:schemeClr val="dk1"/>
                </a:solidFill>
                <a:latin typeface="+mj-lt"/>
                <a:cs typeface="Arial" pitchFamily="34" charset="0"/>
              </a:rPr>
              <a:t> </a:t>
            </a:r>
            <a:r>
              <a:rPr lang="id-ID" sz="2100" dirty="0" smtClean="0">
                <a:solidFill>
                  <a:schemeClr val="dk1"/>
                </a:solidFill>
                <a:latin typeface="+mj-lt"/>
                <a:cs typeface="Arial" pitchFamily="34" charset="0"/>
              </a:rPr>
              <a:t>departemen</a:t>
            </a:r>
            <a:r>
              <a:rPr lang="en-US" sz="2100" dirty="0" smtClean="0">
                <a:solidFill>
                  <a:schemeClr val="dk1"/>
                </a:solidFill>
                <a:latin typeface="+mj-lt"/>
                <a:cs typeface="Arial" pitchFamily="34" charset="0"/>
              </a:rPr>
              <a:t> </a:t>
            </a:r>
            <a:r>
              <a:rPr lang="id-ID" sz="2100" dirty="0" smtClean="0">
                <a:solidFill>
                  <a:schemeClr val="dk1"/>
                </a:solidFill>
                <a:latin typeface="+mj-lt"/>
                <a:cs typeface="Arial" pitchFamily="34" charset="0"/>
              </a:rPr>
              <a:t>Kardiologi dan Kedokteran Vaskular </a:t>
            </a:r>
            <a:r>
              <a:rPr lang="en-US" sz="2100" dirty="0" err="1" smtClean="0">
                <a:solidFill>
                  <a:schemeClr val="dk1"/>
                </a:solidFill>
                <a:latin typeface="+mj-lt"/>
                <a:cs typeface="Arial" pitchFamily="34" charset="0"/>
              </a:rPr>
              <a:t>sebagai</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wahana</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penerapan</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inovasi</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IPTEK</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bagi</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masyarakat</a:t>
            </a:r>
            <a:r>
              <a:rPr lang="en-US" sz="2100" dirty="0" smtClean="0">
                <a:solidFill>
                  <a:schemeClr val="dk1"/>
                </a:solidFill>
                <a:latin typeface="+mj-lt"/>
                <a:cs typeface="Arial" pitchFamily="34" charset="0"/>
              </a:rPr>
              <a:t>.</a:t>
            </a:r>
            <a:r>
              <a:rPr lang="en-ID" sz="2100" dirty="0" smtClean="0">
                <a:latin typeface="+mj-lt"/>
                <a:cs typeface="Arial" pitchFamily="34" charset="0"/>
              </a:rPr>
              <a:t> </a:t>
            </a:r>
            <a:endParaRPr lang="en-US"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solidFill>
                  <a:srgbClr val="000000"/>
                </a:solidFill>
                <a:latin typeface="+mj-lt"/>
                <a:cs typeface="Arial"/>
              </a:rPr>
              <a:t>Mengembangkan</a:t>
            </a:r>
            <a:r>
              <a:rPr lang="en-US" sz="2100" dirty="0" smtClean="0">
                <a:solidFill>
                  <a:srgbClr val="000000"/>
                </a:solidFill>
                <a:latin typeface="+mj-lt"/>
                <a:cs typeface="Arial"/>
              </a:rPr>
              <a:t> </a:t>
            </a:r>
            <a:r>
              <a:rPr lang="en-US" sz="2100" dirty="0" err="1" smtClean="0">
                <a:solidFill>
                  <a:srgbClr val="000000"/>
                </a:solidFill>
                <a:latin typeface="+mj-lt"/>
                <a:cs typeface="Arial"/>
              </a:rPr>
              <a:t>kemitraan</a:t>
            </a:r>
            <a:r>
              <a:rPr lang="en-US" sz="2100" dirty="0" smtClean="0">
                <a:solidFill>
                  <a:srgbClr val="000000"/>
                </a:solidFill>
                <a:latin typeface="+mj-lt"/>
                <a:cs typeface="Arial"/>
              </a:rPr>
              <a:t> </a:t>
            </a:r>
            <a:r>
              <a:rPr lang="en-US" sz="2100" dirty="0" err="1" smtClean="0">
                <a:solidFill>
                  <a:srgbClr val="000000"/>
                </a:solidFill>
                <a:latin typeface="+mj-lt"/>
                <a:cs typeface="Arial"/>
              </a:rPr>
              <a:t>strategis</a:t>
            </a:r>
            <a:r>
              <a:rPr lang="en-US" sz="2100" dirty="0" smtClean="0">
                <a:solidFill>
                  <a:srgbClr val="000000"/>
                </a:solidFill>
                <a:latin typeface="+mj-lt"/>
                <a:cs typeface="Arial"/>
              </a:rPr>
              <a:t> </a:t>
            </a:r>
            <a:r>
              <a:rPr lang="en-US" sz="2100" dirty="0" err="1" smtClean="0">
                <a:solidFill>
                  <a:srgbClr val="000000"/>
                </a:solidFill>
                <a:latin typeface="+mj-lt"/>
                <a:cs typeface="Arial"/>
              </a:rPr>
              <a:t>dengan</a:t>
            </a:r>
            <a:r>
              <a:rPr lang="en-US" sz="2100" dirty="0" smtClean="0">
                <a:solidFill>
                  <a:srgbClr val="000000"/>
                </a:solidFill>
                <a:latin typeface="+mj-lt"/>
                <a:cs typeface="Arial"/>
              </a:rPr>
              <a:t> alumni </a:t>
            </a:r>
            <a:r>
              <a:rPr lang="en-US" sz="2100" dirty="0" err="1" smtClean="0">
                <a:solidFill>
                  <a:srgbClr val="000000"/>
                </a:solidFill>
                <a:latin typeface="+mj-lt"/>
                <a:cs typeface="Arial"/>
              </a:rPr>
              <a:t>untuk</a:t>
            </a:r>
            <a:r>
              <a:rPr lang="en-US" sz="2100" dirty="0" smtClean="0">
                <a:solidFill>
                  <a:srgbClr val="000000"/>
                </a:solidFill>
                <a:latin typeface="+mj-lt"/>
                <a:cs typeface="Arial"/>
              </a:rPr>
              <a:t> </a:t>
            </a:r>
            <a:r>
              <a:rPr lang="en-US" sz="2100" dirty="0" err="1" smtClean="0">
                <a:solidFill>
                  <a:srgbClr val="000000"/>
                </a:solidFill>
                <a:latin typeface="+mj-lt"/>
                <a:cs typeface="Arial"/>
              </a:rPr>
              <a:t>meningkatkan</a:t>
            </a:r>
            <a:r>
              <a:rPr lang="en-US" sz="2100" dirty="0" smtClean="0">
                <a:solidFill>
                  <a:srgbClr val="000000"/>
                </a:solidFill>
                <a:latin typeface="+mj-lt"/>
                <a:cs typeface="Arial"/>
              </a:rPr>
              <a:t> </a:t>
            </a:r>
            <a:r>
              <a:rPr lang="en-US" sz="2100" dirty="0" err="1" smtClean="0">
                <a:solidFill>
                  <a:srgbClr val="000000"/>
                </a:solidFill>
                <a:latin typeface="+mj-lt"/>
                <a:cs typeface="Arial"/>
              </a:rPr>
              <a:t>produktivitas</a:t>
            </a:r>
            <a:r>
              <a:rPr lang="en-US" sz="2100" dirty="0" smtClean="0">
                <a:solidFill>
                  <a:srgbClr val="000000"/>
                </a:solidFill>
                <a:latin typeface="+mj-lt"/>
                <a:cs typeface="Arial"/>
              </a:rPr>
              <a:t> Tri </a:t>
            </a:r>
            <a:r>
              <a:rPr lang="en-US" sz="2100" dirty="0" err="1" smtClean="0">
                <a:solidFill>
                  <a:srgbClr val="000000"/>
                </a:solidFill>
                <a:latin typeface="+mj-lt"/>
                <a:cs typeface="Arial"/>
              </a:rPr>
              <a:t>Darma</a:t>
            </a:r>
            <a:r>
              <a:rPr lang="en-US" sz="2100" dirty="0" smtClean="0">
                <a:solidFill>
                  <a:srgbClr val="000000"/>
                </a:solidFill>
                <a:latin typeface="+mj-lt"/>
                <a:cs typeface="Arial"/>
              </a:rPr>
              <a:t>.</a:t>
            </a:r>
            <a:r>
              <a:rPr lang="en-ID" sz="2100" dirty="0" smtClean="0">
                <a:solidFill>
                  <a:srgbClr val="000000"/>
                </a:solidFill>
                <a:latin typeface="+mj-lt"/>
                <a:cs typeface="Arial"/>
              </a:rPr>
              <a:t> </a:t>
            </a:r>
            <a:endParaRPr lang="en-US" sz="2100" dirty="0" smtClean="0">
              <a:latin typeface="+mj-lt"/>
              <a:cs typeface="Arial" pitchFamily="34" charset="0"/>
            </a:endParaRPr>
          </a:p>
          <a:p>
            <a:pPr marL="457200" indent="-457200">
              <a:buAutoNum type="arabicPeriod"/>
            </a:pPr>
            <a:endParaRPr lang="en-US" sz="2100" dirty="0" smtClean="0">
              <a:latin typeface="+mj-lt"/>
              <a:cs typeface="Arial" pitchFamily="34" charset="0"/>
            </a:endParaRPr>
          </a:p>
          <a:p>
            <a:pPr>
              <a:buNone/>
            </a:pPr>
            <a:r>
              <a:rPr lang="id-ID" sz="2100" dirty="0" smtClean="0">
                <a:latin typeface="+mj-lt"/>
                <a:cs typeface="Arial" pitchFamily="34" charset="0"/>
              </a:rPr>
              <a:t> </a:t>
            </a:r>
            <a:endParaRPr lang="en-US" sz="2100" dirty="0">
              <a:latin typeface="+mj-lt"/>
              <a:cs typeface="Arial" pitchFamily="34" charset="0"/>
            </a:endParaRPr>
          </a:p>
        </p:txBody>
      </p:sp>
    </p:spTree>
    <p:extLst>
      <p:ext uri="{BB962C8B-B14F-4D97-AF65-F5344CB8AC3E}">
        <p14:creationId xmlns="" xmlns:p14="http://schemas.microsoft.com/office/powerpoint/2010/main" val="1814686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err="1" smtClean="0"/>
              <a:t>Tujuan</a:t>
            </a:r>
            <a:endParaRPr lang="en-US" dirty="0"/>
          </a:p>
        </p:txBody>
      </p:sp>
      <p:sp>
        <p:nvSpPr>
          <p:cNvPr id="3" name="Content Placeholder 2"/>
          <p:cNvSpPr>
            <a:spLocks noGrp="1"/>
          </p:cNvSpPr>
          <p:nvPr>
            <p:ph idx="1"/>
          </p:nvPr>
        </p:nvSpPr>
        <p:spPr>
          <a:xfrm>
            <a:off x="347730" y="1143000"/>
            <a:ext cx="11234670" cy="5309315"/>
          </a:xfrm>
          <a:solidFill>
            <a:schemeClr val="bg1"/>
          </a:solidFill>
        </p:spPr>
        <p:txBody>
          <a:bodyPr/>
          <a:lstStyle/>
          <a:p>
            <a:pPr marL="514350" lvl="0" indent="-514350" eaLnBrk="1" fontAlgn="auto" hangingPunct="1">
              <a:spcAft>
                <a:spcPts val="0"/>
              </a:spcAft>
              <a:buFont typeface="+mj-lt"/>
              <a:buAutoNum type="arabicPeriod"/>
              <a:defRPr/>
            </a:pPr>
            <a:r>
              <a:rPr lang="id-ID" sz="3200" dirty="0" smtClean="0">
                <a:solidFill>
                  <a:prstClr val="black"/>
                </a:solidFill>
                <a:latin typeface="+mj-lt"/>
                <a:cs typeface="Arial"/>
              </a:rPr>
              <a:t>Menjadi Departemen Kardiologi dan Kedokteran Vaskular FK UGM yang berkelas internasional yang berbudaya lokal dalam menghadapi isu lokal dan global</a:t>
            </a:r>
          </a:p>
          <a:p>
            <a:pPr marL="514350" lvl="0" indent="-514350" eaLnBrk="1" fontAlgn="auto" hangingPunct="1">
              <a:spcAft>
                <a:spcPts val="0"/>
              </a:spcAft>
              <a:buFont typeface="+mj-lt"/>
              <a:buAutoNum type="arabicPeriod"/>
              <a:defRPr/>
            </a:pPr>
            <a:r>
              <a:rPr lang="id-ID" sz="3200" dirty="0" smtClean="0">
                <a:solidFill>
                  <a:prstClr val="black"/>
                </a:solidFill>
                <a:latin typeface="+mj-lt"/>
                <a:cs typeface="Arial"/>
              </a:rPr>
              <a:t>Mengembangkan kinerja yang berdasar keterbukaan, kejujuran dan kebersamaan untuk mencapai tatakelola yang baik</a:t>
            </a:r>
          </a:p>
          <a:p>
            <a:pPr marL="514350" lvl="0" indent="-514350" eaLnBrk="1" fontAlgn="auto" hangingPunct="1">
              <a:spcAft>
                <a:spcPts val="0"/>
              </a:spcAft>
              <a:buFont typeface="+mj-lt"/>
              <a:buAutoNum type="arabicPeriod"/>
              <a:defRPr/>
            </a:pPr>
            <a:r>
              <a:rPr lang="id-ID" sz="3200" dirty="0" smtClean="0">
                <a:solidFill>
                  <a:prstClr val="black"/>
                </a:solidFill>
                <a:latin typeface="+mj-lt"/>
                <a:cs typeface="Arial"/>
              </a:rPr>
              <a:t>Meningkatkan kesejahteraan karyawan secara adil dan  proporsional</a:t>
            </a:r>
          </a:p>
        </p:txBody>
      </p:sp>
    </p:spTree>
    <p:extLst>
      <p:ext uri="{BB962C8B-B14F-4D97-AF65-F5344CB8AC3E}">
        <p14:creationId xmlns="" xmlns:p14="http://schemas.microsoft.com/office/powerpoint/2010/main" val="2825289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Milestones 2018-2022</a:t>
            </a:r>
            <a:endParaRPr lang="en-US" dirty="0"/>
          </a:p>
        </p:txBody>
      </p:sp>
      <p:sp>
        <p:nvSpPr>
          <p:cNvPr id="3" name="Content Placeholder 2"/>
          <p:cNvSpPr>
            <a:spLocks noGrp="1"/>
          </p:cNvSpPr>
          <p:nvPr>
            <p:ph idx="1"/>
          </p:nvPr>
        </p:nvSpPr>
        <p:spPr>
          <a:xfrm>
            <a:off x="336544" y="1168672"/>
            <a:ext cx="11221792" cy="5280259"/>
          </a:xfrm>
          <a:solidFill>
            <a:schemeClr val="bg1"/>
          </a:solidFill>
        </p:spPr>
        <p:txBody>
          <a:bodyPr/>
          <a:lstStyle/>
          <a:p>
            <a:r>
              <a:rPr lang="id-ID" sz="2100" dirty="0" smtClean="0"/>
              <a:t>Mendukung k</a:t>
            </a:r>
            <a:r>
              <a:rPr lang="en-US" sz="2100" dirty="0" err="1" smtClean="0"/>
              <a:t>ampus</a:t>
            </a:r>
            <a:r>
              <a:rPr lang="en-US" sz="2100" dirty="0" smtClean="0"/>
              <a:t> </a:t>
            </a:r>
            <a:r>
              <a:rPr lang="en-US" sz="2100" dirty="0" err="1" smtClean="0"/>
              <a:t>sehat</a:t>
            </a:r>
            <a:r>
              <a:rPr lang="en-US" sz="2100" dirty="0" smtClean="0"/>
              <a:t> (</a:t>
            </a:r>
            <a:r>
              <a:rPr lang="en-US" sz="2100" i="1" dirty="0" smtClean="0"/>
              <a:t>health promoting campus</a:t>
            </a:r>
            <a:r>
              <a:rPr lang="en-US" sz="2100" dirty="0" smtClean="0"/>
              <a:t>) </a:t>
            </a:r>
          </a:p>
          <a:p>
            <a:r>
              <a:rPr lang="en-US" sz="2100" dirty="0" err="1" smtClean="0"/>
              <a:t>Bahan</a:t>
            </a:r>
            <a:r>
              <a:rPr lang="en-US" sz="2100" dirty="0" smtClean="0"/>
              <a:t> ajar/</a:t>
            </a:r>
            <a:r>
              <a:rPr lang="en-US" sz="2100" dirty="0" err="1" smtClean="0"/>
              <a:t>teknologi</a:t>
            </a:r>
            <a:r>
              <a:rPr lang="en-US" sz="2100" dirty="0" smtClean="0"/>
              <a:t> </a:t>
            </a:r>
            <a:r>
              <a:rPr lang="en-US" sz="2100" dirty="0" err="1" smtClean="0"/>
              <a:t>pendidikan</a:t>
            </a:r>
            <a:r>
              <a:rPr lang="en-US" sz="2100" dirty="0" smtClean="0"/>
              <a:t> </a:t>
            </a:r>
            <a:r>
              <a:rPr lang="en-US" sz="2100" dirty="0" err="1" smtClean="0"/>
              <a:t>dikembangkan</a:t>
            </a:r>
            <a:r>
              <a:rPr lang="en-US" sz="2100" dirty="0" smtClean="0"/>
              <a:t> </a:t>
            </a:r>
            <a:r>
              <a:rPr lang="en-US" sz="2100" dirty="0" err="1" smtClean="0"/>
              <a:t>tiap</a:t>
            </a:r>
            <a:r>
              <a:rPr lang="en-US" sz="2100" dirty="0" smtClean="0"/>
              <a:t> </a:t>
            </a:r>
            <a:r>
              <a:rPr lang="id-ID" sz="2100" dirty="0" smtClean="0"/>
              <a:t>Divisi</a:t>
            </a:r>
            <a:r>
              <a:rPr lang="en-US" sz="2100" dirty="0" smtClean="0"/>
              <a:t> </a:t>
            </a:r>
            <a:r>
              <a:rPr lang="en-US" sz="2100" dirty="0" err="1" smtClean="0"/>
              <a:t>sesuai</a:t>
            </a:r>
            <a:r>
              <a:rPr lang="en-US" sz="2100" dirty="0" smtClean="0"/>
              <a:t> area </a:t>
            </a:r>
            <a:r>
              <a:rPr lang="en-US" sz="2100" dirty="0" err="1" smtClean="0"/>
              <a:t>unggulan</a:t>
            </a:r>
            <a:r>
              <a:rPr lang="en-US" sz="2100" dirty="0" smtClean="0"/>
              <a:t> </a:t>
            </a:r>
            <a:r>
              <a:rPr lang="en-US" sz="2100" dirty="0" err="1" smtClean="0"/>
              <a:t>masing-masing</a:t>
            </a:r>
            <a:endParaRPr lang="en-US" sz="2100" dirty="0" smtClean="0"/>
          </a:p>
          <a:p>
            <a:r>
              <a:rPr lang="en-US" sz="2100" i="1" dirty="0" smtClean="0"/>
              <a:t>Communities of Practices </a:t>
            </a:r>
            <a:r>
              <a:rPr lang="en-US" sz="2100" dirty="0" err="1" smtClean="0"/>
              <a:t>dikembangkan</a:t>
            </a:r>
            <a:r>
              <a:rPr lang="en-US" sz="2100" dirty="0" smtClean="0"/>
              <a:t> </a:t>
            </a:r>
            <a:r>
              <a:rPr lang="en-US" sz="2100" dirty="0" err="1" smtClean="0"/>
              <a:t>dan</a:t>
            </a:r>
            <a:r>
              <a:rPr lang="en-US" sz="2100" dirty="0" smtClean="0"/>
              <a:t> </a:t>
            </a:r>
            <a:r>
              <a:rPr lang="en-US" sz="2100" dirty="0" err="1" smtClean="0"/>
              <a:t>dikelola</a:t>
            </a:r>
            <a:r>
              <a:rPr lang="en-US" sz="2100" dirty="0" smtClean="0"/>
              <a:t> </a:t>
            </a:r>
            <a:r>
              <a:rPr lang="id-ID" sz="2100" dirty="0" smtClean="0"/>
              <a:t>di </a:t>
            </a:r>
            <a:r>
              <a:rPr lang="en-US" sz="2100" dirty="0" err="1" smtClean="0"/>
              <a:t>departemen</a:t>
            </a:r>
            <a:endParaRPr lang="en-US" sz="2100" i="1" dirty="0" smtClean="0"/>
          </a:p>
          <a:p>
            <a:r>
              <a:rPr lang="en-US" sz="2100" dirty="0" err="1" smtClean="0"/>
              <a:t>Pelayanan</a:t>
            </a:r>
            <a:r>
              <a:rPr lang="id-ID" sz="2100" dirty="0" smtClean="0"/>
              <a:t> </a:t>
            </a:r>
            <a:r>
              <a:rPr lang="en-US" sz="2100" dirty="0" err="1" smtClean="0"/>
              <a:t>unggulan</a:t>
            </a:r>
            <a:r>
              <a:rPr lang="en-US" sz="2100" dirty="0" smtClean="0"/>
              <a:t> </a:t>
            </a:r>
            <a:r>
              <a:rPr lang="en-US" sz="2100" dirty="0" err="1" smtClean="0"/>
              <a:t>dikembangkan</a:t>
            </a:r>
            <a:r>
              <a:rPr lang="en-US" sz="2100" dirty="0" smtClean="0"/>
              <a:t> </a:t>
            </a:r>
            <a:r>
              <a:rPr lang="en-US" sz="2100" dirty="0" err="1" smtClean="0"/>
              <a:t>berbasis</a:t>
            </a:r>
            <a:r>
              <a:rPr lang="en-US" sz="2100" dirty="0" smtClean="0"/>
              <a:t> </a:t>
            </a:r>
            <a:r>
              <a:rPr lang="en-US" sz="2100" dirty="0" err="1" smtClean="0"/>
              <a:t>riset</a:t>
            </a:r>
            <a:r>
              <a:rPr lang="id-ID" sz="2100" dirty="0" smtClean="0"/>
              <a:t> (ACHD-PH, ACS registry, HF registry, Vascular registry)</a:t>
            </a:r>
            <a:endParaRPr lang="en-US" sz="2100" dirty="0" smtClean="0"/>
          </a:p>
          <a:p>
            <a:r>
              <a:rPr lang="en-US" sz="2100" dirty="0" err="1" smtClean="0"/>
              <a:t>Kebijakan-kebi</a:t>
            </a:r>
            <a:r>
              <a:rPr lang="id-ID" sz="2100" dirty="0" smtClean="0"/>
              <a:t>j</a:t>
            </a:r>
            <a:r>
              <a:rPr lang="en-US" sz="2100" dirty="0" err="1" smtClean="0"/>
              <a:t>akan</a:t>
            </a:r>
            <a:r>
              <a:rPr lang="en-US" sz="2100" dirty="0" smtClean="0"/>
              <a:t> </a:t>
            </a:r>
            <a:r>
              <a:rPr lang="en-US" sz="2100" dirty="0" err="1" smtClean="0"/>
              <a:t>kesehatan</a:t>
            </a:r>
            <a:r>
              <a:rPr lang="en-US" sz="2100" dirty="0" smtClean="0"/>
              <a:t> </a:t>
            </a:r>
            <a:r>
              <a:rPr lang="en-US" sz="2100" dirty="0" err="1" smtClean="0"/>
              <a:t>berbasis</a:t>
            </a:r>
            <a:r>
              <a:rPr lang="en-US" sz="2100" dirty="0" smtClean="0"/>
              <a:t> </a:t>
            </a:r>
            <a:r>
              <a:rPr lang="en-US" sz="2100" dirty="0" err="1" smtClean="0"/>
              <a:t>riset</a:t>
            </a:r>
            <a:r>
              <a:rPr lang="en-US" sz="2100" dirty="0" smtClean="0"/>
              <a:t> </a:t>
            </a:r>
            <a:r>
              <a:rPr lang="en-US" sz="2100" dirty="0" err="1" smtClean="0"/>
              <a:t>diinisasi</a:t>
            </a:r>
            <a:r>
              <a:rPr lang="id-ID" sz="2100" dirty="0" smtClean="0"/>
              <a:t> (skrining CHD pada usia dini, iSTEMI)</a:t>
            </a:r>
            <a:endParaRPr lang="en-US" sz="2100" dirty="0" smtClean="0"/>
          </a:p>
          <a:p>
            <a:r>
              <a:rPr lang="en-US" sz="2100" dirty="0" err="1" smtClean="0"/>
              <a:t>Kemitraan-kemitraan</a:t>
            </a:r>
            <a:r>
              <a:rPr lang="en-US" sz="2100" dirty="0" smtClean="0"/>
              <a:t> </a:t>
            </a:r>
            <a:r>
              <a:rPr lang="en-US" sz="2100" dirty="0" err="1" smtClean="0"/>
              <a:t>strategis</a:t>
            </a:r>
            <a:r>
              <a:rPr lang="en-US" sz="2100" dirty="0" smtClean="0"/>
              <a:t> </a:t>
            </a:r>
            <a:r>
              <a:rPr lang="en-US" sz="2100" dirty="0" err="1" smtClean="0"/>
              <a:t>sebagai</a:t>
            </a:r>
            <a:r>
              <a:rPr lang="en-US" sz="2100" dirty="0" smtClean="0"/>
              <a:t> platform </a:t>
            </a:r>
            <a:r>
              <a:rPr lang="en-US" sz="2100" dirty="0" err="1" smtClean="0"/>
              <a:t>pengembangan</a:t>
            </a:r>
            <a:r>
              <a:rPr lang="en-US" sz="2100" dirty="0" smtClean="0"/>
              <a:t> </a:t>
            </a:r>
            <a:r>
              <a:rPr lang="en-US" sz="2100" dirty="0" err="1" smtClean="0"/>
              <a:t>dan</a:t>
            </a:r>
            <a:r>
              <a:rPr lang="en-US" sz="2100" dirty="0" smtClean="0"/>
              <a:t> </a:t>
            </a:r>
            <a:r>
              <a:rPr lang="en-US" sz="2100" dirty="0" err="1" smtClean="0"/>
              <a:t>hilirisasi</a:t>
            </a:r>
            <a:r>
              <a:rPr lang="en-US" sz="2100" dirty="0" smtClean="0"/>
              <a:t> </a:t>
            </a:r>
            <a:r>
              <a:rPr lang="en-US" sz="2100" dirty="0" err="1" smtClean="0"/>
              <a:t>produk</a:t>
            </a:r>
            <a:r>
              <a:rPr lang="en-US" sz="2100" dirty="0" smtClean="0"/>
              <a:t> </a:t>
            </a:r>
            <a:r>
              <a:rPr lang="en-US" sz="2100" dirty="0" err="1" smtClean="0"/>
              <a:t>riset</a:t>
            </a:r>
            <a:r>
              <a:rPr lang="id-ID" sz="2100" dirty="0" smtClean="0"/>
              <a:t> kardiologi dan kedokteran vaskular (INASTENT, stem cell)</a:t>
            </a:r>
            <a:endParaRPr lang="en-US" sz="2100" dirty="0" smtClean="0"/>
          </a:p>
          <a:p>
            <a:r>
              <a:rPr lang="id-ID" sz="2100" dirty="0" smtClean="0"/>
              <a:t>Pengembangan Cardiology Research Office (CRO) </a:t>
            </a:r>
            <a:endParaRPr lang="en-US" sz="2100" dirty="0" smtClean="0"/>
          </a:p>
          <a:p>
            <a:r>
              <a:rPr lang="en-US" sz="2100" dirty="0" err="1" smtClean="0"/>
              <a:t>Pe</a:t>
            </a:r>
            <a:r>
              <a:rPr lang="id-ID" sz="2100" dirty="0" smtClean="0"/>
              <a:t>ngembangan</a:t>
            </a:r>
            <a:r>
              <a:rPr lang="en-US" sz="2100" dirty="0" smtClean="0"/>
              <a:t> </a:t>
            </a:r>
            <a:r>
              <a:rPr lang="id-ID" sz="2100" dirty="0" smtClean="0"/>
              <a:t>hospital-based dan community-based registry dan </a:t>
            </a:r>
            <a:r>
              <a:rPr lang="en-US" sz="2100" dirty="0" err="1" smtClean="0"/>
              <a:t>didukung</a:t>
            </a:r>
            <a:r>
              <a:rPr lang="en-US" sz="2100" dirty="0" smtClean="0"/>
              <a:t> </a:t>
            </a:r>
            <a:r>
              <a:rPr lang="en-US" sz="2100" dirty="0" err="1" smtClean="0"/>
              <a:t>pendanaan</a:t>
            </a:r>
            <a:r>
              <a:rPr lang="en-US" sz="2100" dirty="0" smtClean="0"/>
              <a:t> </a:t>
            </a:r>
            <a:r>
              <a:rPr lang="en-US" sz="2100" dirty="0" err="1" smtClean="0"/>
              <a:t>kreatif</a:t>
            </a:r>
            <a:endParaRPr lang="en-US" sz="2100" dirty="0" smtClean="0"/>
          </a:p>
          <a:p>
            <a:r>
              <a:rPr lang="id-ID" sz="2100" dirty="0" smtClean="0"/>
              <a:t>Mendukung </a:t>
            </a:r>
            <a:r>
              <a:rPr lang="en-US" sz="2100" dirty="0" smtClean="0"/>
              <a:t>INA-Health TV</a:t>
            </a:r>
          </a:p>
          <a:p>
            <a:r>
              <a:rPr lang="en-US" sz="2100" dirty="0" err="1" smtClean="0"/>
              <a:t>Pengabdian</a:t>
            </a:r>
            <a:r>
              <a:rPr lang="en-US" sz="2100" dirty="0" smtClean="0"/>
              <a:t> </a:t>
            </a:r>
            <a:r>
              <a:rPr lang="en-US" sz="2100" dirty="0" err="1" smtClean="0"/>
              <a:t>masyarakat</a:t>
            </a:r>
            <a:r>
              <a:rPr lang="en-US" sz="2100" dirty="0" smtClean="0"/>
              <a:t> </a:t>
            </a:r>
            <a:r>
              <a:rPr lang="en-US" sz="2100" dirty="0" err="1" smtClean="0"/>
              <a:t>berbasis</a:t>
            </a:r>
            <a:r>
              <a:rPr lang="en-US" sz="2100" dirty="0" smtClean="0"/>
              <a:t> </a:t>
            </a:r>
            <a:r>
              <a:rPr lang="en-US" sz="2100" dirty="0" err="1" smtClean="0"/>
              <a:t>riset</a:t>
            </a:r>
            <a:r>
              <a:rPr lang="en-US" sz="2100" dirty="0" smtClean="0"/>
              <a:t> </a:t>
            </a:r>
            <a:r>
              <a:rPr lang="en-US" sz="2100" dirty="0" err="1" smtClean="0"/>
              <a:t>unggulan</a:t>
            </a:r>
            <a:r>
              <a:rPr lang="en-US" sz="2100" dirty="0" smtClean="0"/>
              <a:t> (e.g. </a:t>
            </a:r>
            <a:r>
              <a:rPr lang="en-US" sz="2100" dirty="0" err="1" smtClean="0"/>
              <a:t>HDSS</a:t>
            </a:r>
            <a:r>
              <a:rPr lang="id-ID" sz="2100" dirty="0" smtClean="0"/>
              <a:t>, registry)</a:t>
            </a:r>
          </a:p>
          <a:p>
            <a:r>
              <a:rPr lang="id-ID" sz="2100" dirty="0" smtClean="0"/>
              <a:t>Pengembangan ilmiah  yaitu jurnal Acta Cardiologia Indonesiana sampai ke terakreditasi dan terindeks Scopus, dan Seminar Internasional Tahunan (JINCARTOS)</a:t>
            </a:r>
          </a:p>
        </p:txBody>
      </p:sp>
    </p:spTree>
    <p:extLst>
      <p:ext uri="{BB962C8B-B14F-4D97-AF65-F5344CB8AC3E}">
        <p14:creationId xmlns="" xmlns:p14="http://schemas.microsoft.com/office/powerpoint/2010/main" val="1967016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18761</TotalTime>
  <Words>3096</Words>
  <Application>Microsoft Office PowerPoint</Application>
  <PresentationFormat>Custom</PresentationFormat>
  <Paragraphs>577</Paragraphs>
  <Slides>44</Slides>
  <Notes>0</Notes>
  <HiddenSlides>0</HiddenSlides>
  <MMClips>0</MMClips>
  <ScaleCrop>false</ScaleCrop>
  <HeadingPairs>
    <vt:vector size="4" baseType="variant">
      <vt:variant>
        <vt:lpstr>Theme</vt:lpstr>
      </vt:variant>
      <vt:variant>
        <vt:i4>2</vt:i4>
      </vt:variant>
      <vt:variant>
        <vt:lpstr>Slide Titles</vt:lpstr>
      </vt:variant>
      <vt:variant>
        <vt:i4>44</vt:i4>
      </vt:variant>
    </vt:vector>
  </HeadingPairs>
  <TitlesOfParts>
    <vt:vector size="46" baseType="lpstr">
      <vt:lpstr>Office Theme</vt:lpstr>
      <vt:lpstr>2_Office Theme</vt:lpstr>
      <vt:lpstr>Slide 1</vt:lpstr>
      <vt:lpstr>Struktur Dokumen Renstra</vt:lpstr>
      <vt:lpstr>Bab 1. Kebijakan Umum</vt:lpstr>
      <vt:lpstr>Nilai-nilai dasar</vt:lpstr>
      <vt:lpstr>Visi</vt:lpstr>
      <vt:lpstr>Misi</vt:lpstr>
      <vt:lpstr>Komitmen</vt:lpstr>
      <vt:lpstr>Tujuan</vt:lpstr>
      <vt:lpstr>Milestones 2018-2022</vt:lpstr>
      <vt:lpstr>BAB. 2 ANALISIS SITUASI  BAB 3. KEBIJAKAN STRATEGIS</vt:lpstr>
      <vt:lpstr>KEKUATAN (strength)</vt:lpstr>
      <vt:lpstr>Slide 12</vt:lpstr>
      <vt:lpstr>Slide 13</vt:lpstr>
      <vt:lpstr>Slide 14</vt:lpstr>
      <vt:lpstr>KELEMAHAN (weakness)</vt:lpstr>
      <vt:lpstr>Slide 16</vt:lpstr>
      <vt:lpstr>PELUANG (OPPORTUNITY)</vt:lpstr>
      <vt:lpstr>Slide 18</vt:lpstr>
      <vt:lpstr>Slide 19</vt:lpstr>
      <vt:lpstr>ANCAMAN (THREAT)</vt:lpstr>
      <vt:lpstr>ANCAMAN (THREAT)</vt:lpstr>
      <vt:lpstr>Slide 22</vt:lpstr>
      <vt:lpstr>BIDANG PENDIDIKAN</vt:lpstr>
      <vt:lpstr>BIDANG PENDIDIKAN</vt:lpstr>
      <vt:lpstr>BIDANG PENELITIAN</vt:lpstr>
      <vt:lpstr>BIDANG PENELITIAN</vt:lpstr>
      <vt:lpstr>BIDANG PENGABDIAN MASYARAKAT</vt:lpstr>
      <vt:lpstr>BIDANG SUMBER DAYA MANUSIA</vt:lpstr>
      <vt:lpstr>BIDANG SUMBER DAYA MANUSIA</vt:lpstr>
      <vt:lpstr>BIDANG ASET/INFRASTRUKTUR FISIK</vt:lpstr>
      <vt:lpstr>BIDANG ASET/INFRASTRUKTUR FISIK</vt:lpstr>
      <vt:lpstr>BIDANG KERJASAMA</vt:lpstr>
      <vt:lpstr>BIDANG KEUANGAN</vt:lpstr>
      <vt:lpstr>BIDANG ORGANISASI &amp; TATAKELOLA</vt:lpstr>
      <vt:lpstr>BIDANG SISTEM INFORMASI</vt:lpstr>
      <vt:lpstr>Tujuan 1: Bidang Pendidikan</vt:lpstr>
      <vt:lpstr>Tujuan 2: Bidang Penelitian</vt:lpstr>
      <vt:lpstr>Tujuan 3: Pengabdian Masyarakat</vt:lpstr>
      <vt:lpstr>Tujuan 4: Bidang Sumber Daya Manusia</vt:lpstr>
      <vt:lpstr>Tujuan 5: Bidang Aset/Infrastruktur Fisik</vt:lpstr>
      <vt:lpstr>Tujuan 6: Bidang Kerjasama</vt:lpstr>
      <vt:lpstr>Tujuan 7: Bidang Keuangan</vt:lpstr>
      <vt:lpstr>Tujuan 8: Bidang Organisasi &amp; Tatakelola</vt:lpstr>
      <vt:lpstr>Tujuan 9: Bidang Sistem Informasi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Yodi Mahendradhata</dc:creator>
  <cp:lastModifiedBy>Fujitsu</cp:lastModifiedBy>
  <cp:revision>247</cp:revision>
  <dcterms:created xsi:type="dcterms:W3CDTF">2016-10-06T12:46:54Z</dcterms:created>
  <dcterms:modified xsi:type="dcterms:W3CDTF">2018-01-15T20:38:32Z</dcterms:modified>
</cp:coreProperties>
</file>