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7"/>
  </p:notesMasterIdLst>
  <p:sldIdLst>
    <p:sldId id="257" r:id="rId3"/>
    <p:sldId id="398" r:id="rId4"/>
    <p:sldId id="399" r:id="rId5"/>
    <p:sldId id="400" r:id="rId6"/>
    <p:sldId id="401" r:id="rId7"/>
    <p:sldId id="405" r:id="rId8"/>
    <p:sldId id="402" r:id="rId9"/>
    <p:sldId id="406" r:id="rId10"/>
    <p:sldId id="403" r:id="rId11"/>
    <p:sldId id="407" r:id="rId12"/>
    <p:sldId id="404" r:id="rId13"/>
    <p:sldId id="409" r:id="rId14"/>
    <p:sldId id="410" r:id="rId15"/>
    <p:sldId id="41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608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11/14/17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11/14/17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11/14/17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11/14/17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11/14/17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11/14/17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err="1" smtClean="0"/>
              <a:t>Departemen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Ilmu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Kesehatan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Anak</a:t>
            </a:r>
            <a:r>
              <a:rPr lang="en-US" sz="4000" b="1" dirty="0" smtClean="0"/>
              <a:t> </a:t>
            </a:r>
          </a:p>
          <a:p>
            <a:pPr algn="r"/>
            <a:r>
              <a:rPr lang="en-US" sz="4000" b="1" dirty="0" smtClean="0"/>
              <a:t>FK UGM</a:t>
            </a:r>
            <a:endParaRPr lang="en-US" sz="40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449" y="309322"/>
            <a:ext cx="10972800" cy="765166"/>
          </a:xfrm>
        </p:spPr>
        <p:txBody>
          <a:bodyPr/>
          <a:lstStyle/>
          <a:p>
            <a:r>
              <a:rPr lang="en-US" sz="3600" dirty="0" err="1" smtClean="0">
                <a:latin typeface="Britannic Bold"/>
                <a:cs typeface="Britannic Bold"/>
              </a:rPr>
              <a:t>Tujuan</a:t>
            </a:r>
            <a:r>
              <a:rPr lang="en-US" sz="3600" dirty="0" smtClean="0">
                <a:latin typeface="Britannic Bold"/>
                <a:cs typeface="Britannic Bold"/>
              </a:rPr>
              <a:t> (2)</a:t>
            </a:r>
            <a:endParaRPr lang="en-US" sz="3600" dirty="0">
              <a:latin typeface="Britannic Bold"/>
              <a:cs typeface="Britannic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0708521" cy="5309315"/>
          </a:xfrm>
          <a:solidFill>
            <a:schemeClr val="bg1"/>
          </a:solidFill>
        </p:spPr>
        <p:txBody>
          <a:bodyPr/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2800" dirty="0" err="1" smtClean="0"/>
              <a:t>Menghasilkan</a:t>
            </a:r>
            <a:r>
              <a:rPr lang="en-US" sz="2800" dirty="0" smtClean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yang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rujukan</a:t>
            </a:r>
            <a:r>
              <a:rPr lang="en-US" sz="2800" dirty="0"/>
              <a:t>, </a:t>
            </a:r>
            <a:r>
              <a:rPr lang="en-US" sz="2800" dirty="0" err="1"/>
              <a:t>berwawasan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responsif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permasalahan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Bangsa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Negara yang </a:t>
            </a:r>
            <a:r>
              <a:rPr lang="en-US" sz="2800" dirty="0" err="1"/>
              <a:t>berbasis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nilai-nilai</a:t>
            </a:r>
            <a:r>
              <a:rPr lang="en-US" sz="2800" dirty="0"/>
              <a:t> </a:t>
            </a:r>
            <a:r>
              <a:rPr lang="en-US" sz="2800" dirty="0" err="1"/>
              <a:t>keunggulan</a:t>
            </a:r>
            <a:r>
              <a:rPr lang="en-US" sz="2800" dirty="0"/>
              <a:t> </a:t>
            </a:r>
            <a:r>
              <a:rPr lang="en-US" sz="2800" dirty="0" err="1"/>
              <a:t>lokal</a:t>
            </a:r>
            <a:r>
              <a:rPr lang="en-US" sz="2800" dirty="0"/>
              <a:t>, yang </a:t>
            </a:r>
            <a:r>
              <a:rPr lang="en-US" sz="2800" dirty="0" err="1"/>
              <a:t>dipublikasi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tatakelola</a:t>
            </a:r>
            <a:r>
              <a:rPr lang="en-US" sz="2800" dirty="0"/>
              <a:t> yang </a:t>
            </a:r>
            <a:r>
              <a:rPr lang="en-US" sz="2800" dirty="0" err="1"/>
              <a:t>terpadu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</a:t>
            </a:r>
            <a:r>
              <a:rPr lang="en-US" sz="2800" dirty="0" err="1"/>
              <a:t>termasuk</a:t>
            </a:r>
            <a:r>
              <a:rPr lang="en-US" sz="2800" dirty="0"/>
              <a:t> </a:t>
            </a:r>
            <a:r>
              <a:rPr lang="en-US" sz="2800" dirty="0" err="1"/>
              <a:t>tatakelola</a:t>
            </a:r>
            <a:r>
              <a:rPr lang="en-US" sz="2800" dirty="0"/>
              <a:t> </a:t>
            </a:r>
            <a:r>
              <a:rPr lang="en-US" sz="2800" dirty="0" err="1"/>
              <a:t>keuangan</a:t>
            </a:r>
            <a:r>
              <a:rPr lang="en-US" sz="2800" dirty="0"/>
              <a:t> yang yang </a:t>
            </a:r>
            <a:r>
              <a:rPr lang="en-US" sz="2800" dirty="0" err="1"/>
              <a:t>transparan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akuntabel</a:t>
            </a:r>
            <a:r>
              <a:rPr lang="en-US" sz="2800" dirty="0"/>
              <a:t>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2800" dirty="0" err="1"/>
              <a:t>Menyelenggarakan</a:t>
            </a:r>
            <a:r>
              <a:rPr lang="en-US" sz="2800" dirty="0"/>
              <a:t> </a:t>
            </a:r>
            <a:r>
              <a:rPr lang="en-US" sz="2800" dirty="0" err="1"/>
              <a:t>pelayanan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pengabdian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yang </a:t>
            </a:r>
            <a:r>
              <a:rPr lang="en-US" sz="2800" dirty="0" err="1"/>
              <a:t>sistematis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terencana</a:t>
            </a:r>
            <a:r>
              <a:rPr lang="en-US" sz="2800" dirty="0"/>
              <a:t>,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pengelolaan</a:t>
            </a:r>
            <a:r>
              <a:rPr lang="en-US" sz="2800" dirty="0"/>
              <a:t> </a:t>
            </a:r>
            <a:r>
              <a:rPr lang="en-US" sz="2800" dirty="0" err="1"/>
              <a:t>kerjasama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organisasi-organisasi</a:t>
            </a:r>
            <a:r>
              <a:rPr lang="en-US" sz="2800" dirty="0"/>
              <a:t> </a:t>
            </a:r>
            <a:r>
              <a:rPr lang="en-US" sz="2800" dirty="0" err="1"/>
              <a:t>profesi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di </a:t>
            </a:r>
            <a:r>
              <a:rPr lang="en-US" sz="2800" dirty="0" err="1"/>
              <a:t>luar</a:t>
            </a:r>
            <a:r>
              <a:rPr lang="en-US" sz="2800" dirty="0"/>
              <a:t> </a:t>
            </a:r>
            <a:r>
              <a:rPr lang="en-US" sz="2800" dirty="0" err="1"/>
              <a:t>negeri</a:t>
            </a:r>
            <a:r>
              <a:rPr lang="en-US" sz="28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276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z="3600" dirty="0" smtClean="0">
                <a:latin typeface="Britannic Bold"/>
                <a:cs typeface="Britannic Bold"/>
              </a:rPr>
              <a:t>Milestones 2018-2022</a:t>
            </a:r>
            <a:endParaRPr lang="en-US" sz="3600" dirty="0">
              <a:latin typeface="Britannic Bold"/>
              <a:cs typeface="Britannic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2100" dirty="0" smtClean="0"/>
          </a:p>
          <a:p>
            <a:endParaRPr lang="en-US" sz="2100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i="1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575563" y="1368837"/>
            <a:ext cx="10450722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Dihasilkannya</a:t>
            </a:r>
            <a:r>
              <a:rPr lang="en-US" sz="2800" dirty="0"/>
              <a:t> </a:t>
            </a:r>
            <a:r>
              <a:rPr lang="en-US" sz="2800" dirty="0" err="1"/>
              <a:t>dokter</a:t>
            </a:r>
            <a:r>
              <a:rPr lang="en-US" sz="2800" dirty="0"/>
              <a:t> </a:t>
            </a:r>
            <a:r>
              <a:rPr lang="en-US" sz="2800" dirty="0" err="1"/>
              <a:t>umum</a:t>
            </a:r>
            <a:r>
              <a:rPr lang="en-US" sz="2800" dirty="0"/>
              <a:t> yang </a:t>
            </a:r>
            <a:r>
              <a:rPr lang="en-US" sz="2800" dirty="0" err="1"/>
              <a:t>berkompeten</a:t>
            </a:r>
            <a:r>
              <a:rPr lang="en-US" sz="2800" dirty="0"/>
              <a:t>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.</a:t>
            </a:r>
            <a:endParaRPr lang="en-ID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Proses </a:t>
            </a:r>
            <a:r>
              <a:rPr lang="en-US" sz="2800" dirty="0" err="1"/>
              <a:t>pembelajaran</a:t>
            </a:r>
            <a:r>
              <a:rPr lang="en-US" sz="2800" dirty="0"/>
              <a:t> di PPDS IKA yang </a:t>
            </a:r>
            <a:r>
              <a:rPr lang="en-US" sz="2800" dirty="0" err="1"/>
              <a:t>berkualitas</a:t>
            </a:r>
            <a:r>
              <a:rPr lang="en-US" sz="2800" dirty="0"/>
              <a:t> yang </a:t>
            </a:r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lulusan</a:t>
            </a:r>
            <a:r>
              <a:rPr lang="en-US" sz="2800" dirty="0"/>
              <a:t> yang </a:t>
            </a:r>
            <a:r>
              <a:rPr lang="en-US" sz="2800" dirty="0" err="1"/>
              <a:t>kompeten</a:t>
            </a:r>
            <a:endParaRPr lang="en-ID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PPDS IKA FK UGM </a:t>
            </a:r>
            <a:r>
              <a:rPr lang="en-US" sz="2800" dirty="0" err="1"/>
              <a:t>terakreditasi</a:t>
            </a:r>
            <a:r>
              <a:rPr lang="en-US" sz="2800" dirty="0"/>
              <a:t> </a:t>
            </a:r>
            <a:r>
              <a:rPr lang="en-US" sz="2800" dirty="0" err="1"/>
              <a:t>Unggul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Lamptkes</a:t>
            </a:r>
            <a:r>
              <a:rPr lang="en-US" sz="2800" dirty="0"/>
              <a:t> </a:t>
            </a:r>
            <a:endParaRPr lang="en-ID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Academic Health System RSUP Dr. </a:t>
            </a:r>
            <a:r>
              <a:rPr lang="en-US" sz="2800" dirty="0" err="1"/>
              <a:t>Sardjito</a:t>
            </a:r>
            <a:r>
              <a:rPr lang="en-US" sz="2800" dirty="0"/>
              <a:t> </a:t>
            </a:r>
            <a:r>
              <a:rPr lang="en-US" sz="2800" dirty="0" err="1"/>
              <a:t>mempertahankan</a:t>
            </a:r>
            <a:r>
              <a:rPr lang="en-US" sz="2800" dirty="0"/>
              <a:t> </a:t>
            </a:r>
            <a:r>
              <a:rPr lang="en-US" sz="2800" dirty="0" err="1"/>
              <a:t>akreditasi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i="1" dirty="0"/>
              <a:t>Academic Medical Center Hospital (AMC)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i="1" dirty="0"/>
              <a:t>(Joint </a:t>
            </a:r>
            <a:r>
              <a:rPr lang="en-US" sz="2800" i="1" dirty="0" err="1"/>
              <a:t>Comission</a:t>
            </a:r>
            <a:r>
              <a:rPr lang="en-US" sz="2800" i="1" dirty="0"/>
              <a:t> International/JCI</a:t>
            </a:r>
            <a:r>
              <a:rPr lang="en-US" sz="2800" i="1" dirty="0" smtClean="0"/>
              <a:t>)</a:t>
            </a:r>
            <a:endParaRPr lang="en-ID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/>
              <a:t>didik</a:t>
            </a:r>
            <a:r>
              <a:rPr lang="en-US" sz="2800" dirty="0"/>
              <a:t> PPDS IKA </a:t>
            </a:r>
            <a:r>
              <a:rPr lang="en-US" sz="2800" dirty="0" err="1"/>
              <a:t>beprestasi</a:t>
            </a:r>
            <a:r>
              <a:rPr lang="en-US" sz="2800" dirty="0"/>
              <a:t> di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ilmiah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evaluasi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terpusat</a:t>
            </a:r>
            <a:r>
              <a:rPr lang="en-US" sz="2800" dirty="0" smtClean="0"/>
              <a:t> 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z="3600" dirty="0" smtClean="0">
                <a:latin typeface="Britannic Bold"/>
                <a:cs typeface="Britannic Bold"/>
              </a:rPr>
              <a:t>Milestones 2018-2022</a:t>
            </a:r>
            <a:endParaRPr lang="en-US" sz="3600" dirty="0">
              <a:latin typeface="Britannic Bold"/>
              <a:cs typeface="Britannic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2100" dirty="0" smtClean="0"/>
          </a:p>
          <a:p>
            <a:endParaRPr lang="en-US" sz="2100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i="1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575563" y="1368837"/>
            <a:ext cx="10450722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 startAt="6"/>
            </a:pPr>
            <a:r>
              <a:rPr lang="en-US" sz="2800" dirty="0" err="1" smtClean="0"/>
              <a:t>Publikasi</a:t>
            </a:r>
            <a:r>
              <a:rPr lang="en-US" sz="2800" dirty="0" smtClean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 (</a:t>
            </a:r>
            <a:r>
              <a:rPr lang="en-US" sz="2800" dirty="0" err="1"/>
              <a:t>presentasi</a:t>
            </a:r>
            <a:r>
              <a:rPr lang="en-US" sz="2800" dirty="0"/>
              <a:t> oral, </a:t>
            </a:r>
            <a:r>
              <a:rPr lang="en-US" sz="2800" dirty="0" err="1"/>
              <a:t>presentasi</a:t>
            </a:r>
            <a:r>
              <a:rPr lang="en-US" sz="2800" dirty="0"/>
              <a:t> poster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publikasi</a:t>
            </a:r>
            <a:r>
              <a:rPr lang="en-US" sz="2800" dirty="0"/>
              <a:t> di </a:t>
            </a:r>
            <a:r>
              <a:rPr lang="en-US" sz="2800" dirty="0" err="1"/>
              <a:t>jurnal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)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dosen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 smtClean="0"/>
              <a:t>didik</a:t>
            </a:r>
            <a:endParaRPr lang="en-ID" sz="2800" dirty="0"/>
          </a:p>
          <a:p>
            <a:pPr marL="514350" lvl="0" indent="-514350">
              <a:buFont typeface="+mj-lt"/>
              <a:buAutoNum type="arabicPeriod" startAt="6"/>
            </a:pPr>
            <a:r>
              <a:rPr lang="en-US" sz="2800" dirty="0" err="1"/>
              <a:t>Kuliah</a:t>
            </a:r>
            <a:r>
              <a:rPr lang="en-US" sz="2800" dirty="0"/>
              <a:t> </a:t>
            </a:r>
            <a:r>
              <a:rPr lang="en-US" sz="2800" dirty="0" err="1"/>
              <a:t>tamu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teleconference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ahli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dosen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 smtClean="0"/>
              <a:t>didik</a:t>
            </a:r>
            <a:endParaRPr lang="en-ID" sz="2800" dirty="0"/>
          </a:p>
          <a:p>
            <a:pPr marL="514350" lvl="0" indent="-514350">
              <a:buFont typeface="+mj-lt"/>
              <a:buAutoNum type="arabicPeriod" startAt="6"/>
            </a:pPr>
            <a:r>
              <a:rPr lang="en-US" sz="2800" dirty="0"/>
              <a:t>Program </a:t>
            </a:r>
            <a:r>
              <a:rPr lang="en-US" sz="2800" i="1" dirty="0"/>
              <a:t>combined degree </a:t>
            </a:r>
            <a:r>
              <a:rPr lang="en-US" sz="2800" dirty="0"/>
              <a:t>MS PPDS IKA FK UGM </a:t>
            </a:r>
            <a:r>
              <a:rPr lang="en-US" sz="2800" dirty="0" err="1"/>
              <a:t>menjadi</a:t>
            </a:r>
            <a:r>
              <a:rPr lang="en-US" sz="2800" dirty="0"/>
              <a:t> program </a:t>
            </a:r>
            <a:r>
              <a:rPr lang="en-US" sz="2800" dirty="0" err="1" smtClean="0"/>
              <a:t>unggulan</a:t>
            </a:r>
            <a:endParaRPr lang="en-ID" sz="2800" dirty="0"/>
          </a:p>
          <a:p>
            <a:pPr marL="514350" lvl="0" indent="-514350">
              <a:buFont typeface="+mj-lt"/>
              <a:buAutoNum type="arabicPeriod" startAt="6"/>
            </a:pPr>
            <a:r>
              <a:rPr lang="en-US" sz="2800" dirty="0" err="1"/>
              <a:t>Terwujudnya</a:t>
            </a:r>
            <a:r>
              <a:rPr lang="en-US" sz="2800" dirty="0"/>
              <a:t> SDM </a:t>
            </a:r>
            <a:r>
              <a:rPr lang="en-US" sz="2800" dirty="0" err="1"/>
              <a:t>dosen</a:t>
            </a:r>
            <a:r>
              <a:rPr lang="en-US" sz="2800" dirty="0"/>
              <a:t> IKA </a:t>
            </a:r>
            <a:r>
              <a:rPr lang="en-US" sz="2800" dirty="0" err="1"/>
              <a:t>unggul</a:t>
            </a:r>
            <a:r>
              <a:rPr lang="en-US" sz="2800" dirty="0"/>
              <a:t>, </a:t>
            </a:r>
            <a:r>
              <a:rPr lang="en-US" sz="2800" dirty="0" err="1"/>
              <a:t>berkompeten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diakui</a:t>
            </a:r>
            <a:r>
              <a:rPr lang="en-US" sz="2800" dirty="0"/>
              <a:t> di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 smtClean="0"/>
              <a:t>internasional</a:t>
            </a:r>
            <a:endParaRPr lang="en-ID" sz="2800" dirty="0"/>
          </a:p>
          <a:p>
            <a:pPr marL="514350" lvl="0" indent="-514350">
              <a:buFont typeface="+mj-lt"/>
              <a:buAutoNum type="arabicPeriod" startAt="6"/>
            </a:pPr>
            <a:r>
              <a:rPr lang="en-US" sz="2800" dirty="0" err="1"/>
              <a:t>Terwujudnya</a:t>
            </a:r>
            <a:r>
              <a:rPr lang="en-US" sz="2800" dirty="0"/>
              <a:t> SDM </a:t>
            </a:r>
            <a:r>
              <a:rPr lang="en-US" sz="2800" dirty="0" err="1"/>
              <a:t>kependidikan</a:t>
            </a:r>
            <a:r>
              <a:rPr lang="en-US" sz="2800" dirty="0"/>
              <a:t> yang </a:t>
            </a:r>
            <a:r>
              <a:rPr lang="en-US" sz="2800" dirty="0" err="1"/>
              <a:t>kompeten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membantu</a:t>
            </a:r>
            <a:r>
              <a:rPr lang="en-US" sz="2800" dirty="0"/>
              <a:t> </a:t>
            </a:r>
            <a:r>
              <a:rPr lang="en-US" sz="2800" dirty="0" err="1"/>
              <a:t>kelancaran</a:t>
            </a:r>
            <a:r>
              <a:rPr lang="en-US" sz="2800" dirty="0"/>
              <a:t> </a:t>
            </a:r>
            <a:r>
              <a:rPr lang="en-US" sz="2800" dirty="0" err="1"/>
              <a:t>administrasi</a:t>
            </a:r>
            <a:r>
              <a:rPr lang="en-US" sz="2800" dirty="0"/>
              <a:t> proses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 smtClean="0"/>
              <a:t>Departemen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927825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z="3600" dirty="0" smtClean="0">
                <a:latin typeface="Britannic Bold"/>
                <a:cs typeface="Britannic Bold"/>
              </a:rPr>
              <a:t>Milestones 2018-2022</a:t>
            </a:r>
            <a:endParaRPr lang="en-US" sz="3600" dirty="0">
              <a:latin typeface="Britannic Bold"/>
              <a:cs typeface="Britannic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2100" dirty="0" smtClean="0"/>
          </a:p>
          <a:p>
            <a:endParaRPr lang="en-US" sz="2100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i="1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558630" y="1521237"/>
            <a:ext cx="104507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 startAt="11"/>
            </a:pPr>
            <a:r>
              <a:rPr lang="en-US" sz="2800" dirty="0" err="1" smtClean="0"/>
              <a:t>Tersedianya</a:t>
            </a:r>
            <a:r>
              <a:rPr lang="en-US" sz="2800" dirty="0" smtClean="0"/>
              <a:t> </a:t>
            </a:r>
            <a:r>
              <a:rPr lang="en-US" sz="2800" dirty="0" err="1"/>
              <a:t>sarana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prasarana</a:t>
            </a:r>
            <a:r>
              <a:rPr lang="en-US" sz="2800" dirty="0"/>
              <a:t> yang </a:t>
            </a:r>
            <a:r>
              <a:rPr lang="en-US" sz="2800" dirty="0" err="1"/>
              <a:t>memadai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mendukung</a:t>
            </a:r>
            <a:r>
              <a:rPr lang="en-US" sz="2800" dirty="0"/>
              <a:t> </a:t>
            </a:r>
            <a:r>
              <a:rPr lang="en-US" sz="2800" dirty="0" err="1"/>
              <a:t>terciptanya</a:t>
            </a:r>
            <a:r>
              <a:rPr lang="en-US" sz="2800" dirty="0"/>
              <a:t> </a:t>
            </a:r>
            <a:r>
              <a:rPr lang="en-US" sz="2800" dirty="0" err="1"/>
              <a:t>kondisi</a:t>
            </a:r>
            <a:r>
              <a:rPr lang="en-US" sz="2800" dirty="0"/>
              <a:t> proses </a:t>
            </a: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mengajar</a:t>
            </a:r>
            <a:r>
              <a:rPr lang="en-US" sz="2800" dirty="0"/>
              <a:t> yang </a:t>
            </a:r>
            <a:r>
              <a:rPr lang="en-US" sz="2800" dirty="0" err="1" smtClean="0"/>
              <a:t>baik</a:t>
            </a:r>
            <a:endParaRPr lang="en-ID" sz="2800" dirty="0"/>
          </a:p>
          <a:p>
            <a:pPr marL="514350" lvl="0" indent="-514350">
              <a:buFont typeface="+mj-lt"/>
              <a:buAutoNum type="arabicPeriod" startAt="11"/>
            </a:pP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jumlah</a:t>
            </a:r>
            <a:r>
              <a:rPr lang="en-US" sz="2800" dirty="0"/>
              <a:t> </a:t>
            </a:r>
            <a:r>
              <a:rPr lang="en-US" sz="2800" dirty="0" err="1"/>
              <a:t>penelitian-penelitian</a:t>
            </a:r>
            <a:r>
              <a:rPr lang="en-US" sz="2800" dirty="0"/>
              <a:t> </a:t>
            </a:r>
            <a:r>
              <a:rPr lang="en-US" sz="2800" dirty="0" err="1"/>
              <a:t>sendiri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bersama</a:t>
            </a:r>
            <a:r>
              <a:rPr lang="en-US" sz="2800" dirty="0"/>
              <a:t> yang </a:t>
            </a:r>
            <a:r>
              <a:rPr lang="en-US" sz="2800" dirty="0" err="1" smtClean="0"/>
              <a:t>berkelanjutan</a:t>
            </a:r>
            <a:endParaRPr lang="en-ID" sz="2800" dirty="0"/>
          </a:p>
          <a:p>
            <a:pPr marL="514350" lvl="0" indent="-514350">
              <a:buFont typeface="+mj-lt"/>
              <a:buAutoNum type="arabicPeriod" startAt="11"/>
            </a:pPr>
            <a:r>
              <a:rPr lang="en-US" sz="2800" dirty="0" err="1"/>
              <a:t>Menguatkan</a:t>
            </a:r>
            <a:r>
              <a:rPr lang="en-US" sz="2800" dirty="0"/>
              <a:t> </a:t>
            </a:r>
            <a:r>
              <a:rPr lang="en-US" sz="2800" dirty="0" err="1"/>
              <a:t>atmosfir</a:t>
            </a:r>
            <a:r>
              <a:rPr lang="en-US" sz="2800" dirty="0"/>
              <a:t> </a:t>
            </a:r>
            <a:r>
              <a:rPr lang="en-US" sz="2800" dirty="0" err="1" smtClean="0"/>
              <a:t>riset</a:t>
            </a:r>
            <a:endParaRPr lang="en-ID" sz="2800" dirty="0"/>
          </a:p>
          <a:p>
            <a:pPr marL="514350" lvl="0" indent="-514350">
              <a:buFont typeface="+mj-lt"/>
              <a:buAutoNum type="arabicPeriod" startAt="11"/>
            </a:pP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kualitas</a:t>
            </a:r>
            <a:r>
              <a:rPr lang="en-US" sz="2800" dirty="0"/>
              <a:t> proposal, </a:t>
            </a:r>
            <a:r>
              <a:rPr lang="en-US" sz="2800" dirty="0" err="1"/>
              <a:t>riset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publikasi</a:t>
            </a:r>
            <a:endParaRPr lang="en-ID" sz="2800" dirty="0"/>
          </a:p>
          <a:p>
            <a:pPr marL="514350" lvl="0" indent="-514350">
              <a:buFont typeface="+mj-lt"/>
              <a:buAutoNum type="arabicPeriod" startAt="11"/>
            </a:pP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jumlah</a:t>
            </a:r>
            <a:r>
              <a:rPr lang="en-US" sz="2800" dirty="0"/>
              <a:t> </a:t>
            </a:r>
            <a:r>
              <a:rPr lang="en-US" sz="2800" dirty="0" err="1"/>
              <a:t>publikasi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internasional</a:t>
            </a:r>
            <a:endParaRPr lang="en-ID" sz="2800" dirty="0"/>
          </a:p>
          <a:p>
            <a:pPr marL="514350" lvl="0" indent="-514350">
              <a:buFont typeface="+mj-lt"/>
              <a:buAutoNum type="arabicPeriod" startAt="11"/>
            </a:pPr>
            <a:r>
              <a:rPr lang="en-US" sz="2800" dirty="0" err="1"/>
              <a:t>Perbaikan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 smtClean="0"/>
              <a:t>departemen</a:t>
            </a:r>
            <a:endParaRPr lang="en-ID" sz="2800" dirty="0"/>
          </a:p>
          <a:p>
            <a:pPr marL="514350" lvl="0" indent="-514350">
              <a:buFont typeface="+mj-lt"/>
              <a:buAutoNum type="arabicPeriod" startAt="11"/>
            </a:pPr>
            <a:r>
              <a:rPr lang="en-US" sz="2800" dirty="0" err="1"/>
              <a:t>Terwujudnya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pengelolaan</a:t>
            </a:r>
            <a:r>
              <a:rPr lang="en-US" sz="2800" dirty="0"/>
              <a:t> </a:t>
            </a:r>
            <a:r>
              <a:rPr lang="en-US" sz="2800" dirty="0" err="1"/>
              <a:t>keuangan</a:t>
            </a:r>
            <a:r>
              <a:rPr lang="en-US" sz="2800" dirty="0"/>
              <a:t> yang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menerapkan</a:t>
            </a:r>
            <a:r>
              <a:rPr lang="en-US" sz="2800" dirty="0"/>
              <a:t> </a:t>
            </a:r>
            <a:r>
              <a:rPr lang="en-US" sz="2800" dirty="0" err="1"/>
              <a:t>prinsip</a:t>
            </a:r>
            <a:r>
              <a:rPr lang="en-US" sz="2800" dirty="0"/>
              <a:t> </a:t>
            </a:r>
            <a:r>
              <a:rPr lang="en-US" sz="2800" dirty="0" err="1"/>
              <a:t>akuntabilitas</a:t>
            </a:r>
            <a:r>
              <a:rPr lang="en-US" sz="2800" dirty="0"/>
              <a:t>, </a:t>
            </a:r>
            <a:r>
              <a:rPr lang="en-US" sz="2800" dirty="0" err="1"/>
              <a:t>efisiensi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transparansi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1973765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z="3600" dirty="0" smtClean="0">
                <a:latin typeface="Britannic Bold"/>
                <a:cs typeface="Britannic Bold"/>
              </a:rPr>
              <a:t>Milestones 2018-2022</a:t>
            </a:r>
            <a:endParaRPr lang="en-US" sz="3600" dirty="0">
              <a:latin typeface="Britannic Bold"/>
              <a:cs typeface="Britannic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2100" dirty="0" smtClean="0"/>
          </a:p>
          <a:p>
            <a:endParaRPr lang="en-US" sz="2100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i="1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558630" y="1047104"/>
            <a:ext cx="104507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 startAt="18"/>
            </a:pPr>
            <a:r>
              <a:rPr lang="en-US" sz="2800" dirty="0" err="1" smtClean="0"/>
              <a:t>Adanya</a:t>
            </a:r>
            <a:r>
              <a:rPr lang="en-US" sz="2800" dirty="0" smtClean="0"/>
              <a:t> </a:t>
            </a:r>
            <a:r>
              <a:rPr lang="en-US" sz="2800" dirty="0" err="1"/>
              <a:t>pelayanan</a:t>
            </a:r>
            <a:r>
              <a:rPr lang="en-US" sz="2800" dirty="0"/>
              <a:t> </a:t>
            </a:r>
            <a:r>
              <a:rPr lang="en-US" sz="2800" dirty="0" err="1"/>
              <a:t>spesialis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</a:t>
            </a:r>
            <a:r>
              <a:rPr lang="en-US" sz="2800" dirty="0" err="1"/>
              <a:t>konsultan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standar</a:t>
            </a:r>
            <a:r>
              <a:rPr lang="en-US" sz="2800" dirty="0"/>
              <a:t> </a:t>
            </a:r>
            <a:r>
              <a:rPr lang="en-US" sz="2800" dirty="0" err="1"/>
              <a:t>tertinggi</a:t>
            </a:r>
            <a:r>
              <a:rPr lang="en-US" sz="2800" dirty="0"/>
              <a:t> yang </a:t>
            </a:r>
            <a:r>
              <a:rPr lang="en-US" sz="2800" dirty="0" err="1"/>
              <a:t>mengutamakan</a:t>
            </a:r>
            <a:r>
              <a:rPr lang="en-US" sz="2800" dirty="0"/>
              <a:t> </a:t>
            </a:r>
            <a:r>
              <a:rPr lang="en-US" sz="2800" i="1" dirty="0"/>
              <a:t>patient safety </a:t>
            </a:r>
            <a:r>
              <a:rPr lang="en-US" sz="2800" dirty="0" err="1"/>
              <a:t>layanan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di </a:t>
            </a:r>
            <a:r>
              <a:rPr lang="en-US" sz="2800" dirty="0" err="1"/>
              <a:t>Instalasi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(INSKA), IMP, IRIA, </a:t>
            </a:r>
            <a:r>
              <a:rPr lang="en-US" sz="2800" dirty="0" err="1"/>
              <a:t>Instalasi</a:t>
            </a:r>
            <a:r>
              <a:rPr lang="en-US" sz="2800" dirty="0"/>
              <a:t> </a:t>
            </a:r>
            <a:r>
              <a:rPr lang="en-US" sz="2800" dirty="0" err="1"/>
              <a:t>Jantung</a:t>
            </a:r>
            <a:r>
              <a:rPr lang="en-US" sz="2800" dirty="0"/>
              <a:t> </a:t>
            </a:r>
            <a:r>
              <a:rPr lang="en-US" sz="2800" dirty="0" err="1"/>
              <a:t>Terpadu</a:t>
            </a:r>
            <a:r>
              <a:rPr lang="en-US" sz="2800" dirty="0"/>
              <a:t>, </a:t>
            </a:r>
            <a:r>
              <a:rPr lang="en-US" sz="2800" dirty="0" err="1"/>
              <a:t>Instalasi</a:t>
            </a:r>
            <a:r>
              <a:rPr lang="en-US" sz="2800" dirty="0"/>
              <a:t> </a:t>
            </a:r>
            <a:r>
              <a:rPr lang="en-US" sz="2800" dirty="0" err="1"/>
              <a:t>kanker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smtClean="0"/>
              <a:t>IGD</a:t>
            </a:r>
            <a:endParaRPr lang="en-ID" sz="2800" dirty="0"/>
          </a:p>
          <a:p>
            <a:pPr marL="514350" lvl="0" indent="-514350">
              <a:buFont typeface="+mj-lt"/>
              <a:buAutoNum type="arabicPeriod" startAt="18"/>
            </a:pPr>
            <a:r>
              <a:rPr lang="en-US" sz="2800" dirty="0" err="1"/>
              <a:t>Merencanakan</a:t>
            </a:r>
            <a:r>
              <a:rPr lang="en-US" sz="2800" dirty="0"/>
              <a:t> </a:t>
            </a:r>
            <a:r>
              <a:rPr lang="en-US" sz="2800" dirty="0" err="1"/>
              <a:t>pengabdian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sistematik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berdaya</a:t>
            </a:r>
            <a:r>
              <a:rPr lang="en-US" sz="2800" dirty="0"/>
              <a:t> </a:t>
            </a:r>
            <a:r>
              <a:rPr lang="en-US" sz="2800" dirty="0" err="1" smtClean="0"/>
              <a:t>guna</a:t>
            </a:r>
            <a:endParaRPr lang="en-ID" sz="2800" dirty="0"/>
          </a:p>
          <a:p>
            <a:pPr marL="514350" lvl="0" indent="-514350">
              <a:buFont typeface="+mj-lt"/>
              <a:buAutoNum type="arabicPeriod" startAt="18"/>
            </a:pPr>
            <a:r>
              <a:rPr lang="en-US" sz="2800" dirty="0" err="1"/>
              <a:t>Terwujudnya</a:t>
            </a:r>
            <a:r>
              <a:rPr lang="en-US" sz="2800" dirty="0"/>
              <a:t> </a:t>
            </a:r>
            <a:r>
              <a:rPr lang="en-US" sz="2800" dirty="0" err="1"/>
              <a:t>integrasi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RS </a:t>
            </a:r>
            <a:r>
              <a:rPr lang="en-US" sz="2800" dirty="0" err="1"/>
              <a:t>Sardjito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RS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Utama</a:t>
            </a:r>
            <a:r>
              <a:rPr lang="en-US" sz="2800" dirty="0"/>
              <a:t>/RS </a:t>
            </a:r>
            <a:r>
              <a:rPr lang="en-US" sz="2800" dirty="0" err="1"/>
              <a:t>Jejaring</a:t>
            </a:r>
            <a:r>
              <a:rPr lang="en-US" sz="2800" dirty="0"/>
              <a:t> lain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i="1" dirty="0"/>
              <a:t>Academic Health System (AHS</a:t>
            </a:r>
            <a:r>
              <a:rPr lang="en-US" sz="2800" i="1" dirty="0" smtClean="0"/>
              <a:t>)</a:t>
            </a:r>
            <a:endParaRPr lang="en-ID" sz="2800" dirty="0"/>
          </a:p>
          <a:p>
            <a:pPr marL="514350" indent="-514350">
              <a:buFont typeface="+mj-lt"/>
              <a:buAutoNum type="arabicPeriod" startAt="18"/>
            </a:pPr>
            <a:r>
              <a:rPr lang="en-US" sz="2800" dirty="0" err="1"/>
              <a:t>Terwujudnya</a:t>
            </a:r>
            <a:r>
              <a:rPr lang="en-US" sz="2800" dirty="0"/>
              <a:t> </a:t>
            </a:r>
            <a:r>
              <a:rPr lang="en-US" sz="2800" dirty="0" err="1"/>
              <a:t>peningkatan</a:t>
            </a:r>
            <a:r>
              <a:rPr lang="en-US" sz="2800" dirty="0"/>
              <a:t> </a:t>
            </a:r>
            <a:r>
              <a:rPr lang="en-US" sz="2800" dirty="0" err="1"/>
              <a:t>jejaring</a:t>
            </a:r>
            <a:r>
              <a:rPr lang="en-US" sz="2800" dirty="0"/>
              <a:t> </a:t>
            </a:r>
            <a:r>
              <a:rPr lang="en-US" sz="2800" dirty="0" err="1"/>
              <a:t>kerjasama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2213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6957"/>
            <a:ext cx="10972800" cy="620769"/>
          </a:xfrm>
        </p:spPr>
        <p:txBody>
          <a:bodyPr/>
          <a:lstStyle/>
          <a:p>
            <a:r>
              <a:rPr lang="en-US" sz="3600" b="1" dirty="0" err="1" smtClean="0">
                <a:latin typeface="Britannic Bold"/>
                <a:cs typeface="Britannic Bold"/>
              </a:rPr>
              <a:t>Nilai-nilai</a:t>
            </a:r>
            <a:r>
              <a:rPr lang="en-US" sz="3600" b="1" dirty="0" smtClean="0">
                <a:latin typeface="Britannic Bold"/>
                <a:cs typeface="Britannic Bold"/>
              </a:rPr>
              <a:t> </a:t>
            </a:r>
            <a:r>
              <a:rPr lang="en-US" sz="3600" b="1" dirty="0" err="1" smtClean="0">
                <a:latin typeface="Britannic Bold"/>
                <a:cs typeface="Britannic Bold"/>
              </a:rPr>
              <a:t>dasar</a:t>
            </a:r>
            <a:endParaRPr lang="en-US" sz="3600" b="1" dirty="0">
              <a:latin typeface="Britannic Bold"/>
              <a:cs typeface="Britannic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115" y="993086"/>
            <a:ext cx="11886691" cy="5133077"/>
          </a:xfrm>
          <a:solidFill>
            <a:srgbClr val="FFFFFF"/>
          </a:solidFill>
        </p:spPr>
        <p:txBody>
          <a:bodyPr/>
          <a:lstStyle/>
          <a:p>
            <a:pPr marL="0" indent="0">
              <a:buNone/>
            </a:pPr>
            <a:r>
              <a:rPr lang="en-US" sz="2800" dirty="0" err="1" smtClean="0"/>
              <a:t>Konsisten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Fakultas</a:t>
            </a:r>
            <a:r>
              <a:rPr lang="en-US" sz="2800" dirty="0" smtClean="0"/>
              <a:t> </a:t>
            </a:r>
            <a:r>
              <a:rPr lang="en-US" sz="2800" dirty="0" err="1" smtClean="0"/>
              <a:t>Kedokteran</a:t>
            </a:r>
            <a:r>
              <a:rPr lang="en-US" sz="2800" dirty="0" smtClean="0"/>
              <a:t> </a:t>
            </a:r>
            <a:r>
              <a:rPr lang="en-US" sz="2800" dirty="0" err="1" smtClean="0"/>
              <a:t>Universitas</a:t>
            </a:r>
            <a:r>
              <a:rPr lang="en-US" sz="2800" dirty="0" smtClean="0"/>
              <a:t> </a:t>
            </a:r>
            <a:r>
              <a:rPr lang="en-US" sz="2800" dirty="0" err="1" smtClean="0"/>
              <a:t>Gadjah</a:t>
            </a:r>
            <a:r>
              <a:rPr lang="en-US" sz="2800" dirty="0" smtClean="0"/>
              <a:t> </a:t>
            </a:r>
            <a:r>
              <a:rPr lang="en-US" sz="2800" dirty="0" err="1" smtClean="0"/>
              <a:t>Mada</a:t>
            </a:r>
            <a:r>
              <a:rPr lang="en-US" sz="2800" dirty="0" smtClean="0"/>
              <a:t>, </a:t>
            </a:r>
            <a:r>
              <a:rPr lang="en-US" sz="2800" dirty="0" err="1" smtClean="0"/>
              <a:t>Departemen</a:t>
            </a:r>
            <a:r>
              <a:rPr lang="en-US" sz="2800" dirty="0" smtClean="0"/>
              <a:t> IKA </a:t>
            </a:r>
            <a:r>
              <a:rPr lang="en-US" sz="2800" dirty="0" err="1" smtClean="0"/>
              <a:t>melaksanakan</a:t>
            </a:r>
            <a:r>
              <a:rPr lang="en-US" sz="2800" dirty="0" smtClean="0"/>
              <a:t> </a:t>
            </a:r>
            <a:r>
              <a:rPr lang="en-US" sz="2800" dirty="0" err="1" smtClean="0"/>
              <a:t>misinya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memegang</a:t>
            </a:r>
            <a:r>
              <a:rPr lang="en-US" sz="2800" dirty="0" smtClean="0"/>
              <a:t> </a:t>
            </a:r>
            <a:r>
              <a:rPr lang="en-US" sz="2800" dirty="0" err="1" smtClean="0"/>
              <a:t>teguh</a:t>
            </a:r>
            <a:r>
              <a:rPr lang="en-US" sz="2800" dirty="0" smtClean="0"/>
              <a:t> </a:t>
            </a:r>
            <a:r>
              <a:rPr lang="en-US" sz="2800" dirty="0" err="1" smtClean="0"/>
              <a:t>nilai-nilai</a:t>
            </a:r>
            <a:r>
              <a:rPr lang="en-US" sz="2800" dirty="0" smtClean="0"/>
              <a:t> </a:t>
            </a:r>
            <a:r>
              <a:rPr lang="en-US" sz="2800" dirty="0" err="1" smtClean="0"/>
              <a:t>dasar</a:t>
            </a:r>
            <a:r>
              <a:rPr lang="en-US" sz="2800" dirty="0" smtClean="0"/>
              <a:t> </a:t>
            </a:r>
            <a:r>
              <a:rPr lang="en-US" sz="2800" dirty="0" err="1" smtClean="0"/>
              <a:t>Pancasila</a:t>
            </a:r>
            <a:r>
              <a:rPr lang="en-US" sz="2800" dirty="0" smtClean="0"/>
              <a:t>, </a:t>
            </a:r>
            <a:r>
              <a:rPr lang="en-US" sz="2800" dirty="0" err="1" smtClean="0"/>
              <a:t>keilmuan</a:t>
            </a:r>
            <a:r>
              <a:rPr lang="en-US" sz="2800" dirty="0" smtClean="0"/>
              <a:t>, </a:t>
            </a:r>
            <a:r>
              <a:rPr lang="en-US" sz="2800" dirty="0" err="1" smtClean="0"/>
              <a:t>kebudayaan</a:t>
            </a:r>
            <a:r>
              <a:rPr lang="en-US" sz="2800" dirty="0" smtClean="0"/>
              <a:t>, </a:t>
            </a:r>
            <a:r>
              <a:rPr lang="en-US" sz="2800" dirty="0" err="1" smtClean="0"/>
              <a:t>etika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profesionalisme</a:t>
            </a:r>
            <a:r>
              <a:rPr lang="en-US" sz="2800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Nilai-nilai</a:t>
            </a:r>
            <a:r>
              <a:rPr lang="en-US" sz="2800" dirty="0" smtClean="0"/>
              <a:t> </a:t>
            </a:r>
            <a:r>
              <a:rPr lang="en-US" sz="2800" dirty="0" err="1" smtClean="0"/>
              <a:t>Pancasila</a:t>
            </a:r>
            <a:r>
              <a:rPr lang="en-US" sz="2800" dirty="0" smtClean="0"/>
              <a:t> </a:t>
            </a:r>
            <a:r>
              <a:rPr lang="en-US" sz="2800" dirty="0" err="1" smtClean="0"/>
              <a:t>meliputi</a:t>
            </a:r>
            <a:r>
              <a:rPr lang="en-US" sz="2800" dirty="0" smtClean="0"/>
              <a:t> </a:t>
            </a:r>
            <a:r>
              <a:rPr lang="en-US" sz="2800" dirty="0" err="1" smtClean="0"/>
              <a:t>nilai-nilai</a:t>
            </a:r>
            <a:r>
              <a:rPr lang="en-US" sz="2800" dirty="0" smtClean="0"/>
              <a:t> </a:t>
            </a:r>
            <a:r>
              <a:rPr lang="en-US" sz="2800" dirty="0" err="1" smtClean="0"/>
              <a:t>ke-Tuhanan</a:t>
            </a:r>
            <a:r>
              <a:rPr lang="en-US" sz="2800" dirty="0" smtClean="0"/>
              <a:t>, </a:t>
            </a:r>
            <a:r>
              <a:rPr lang="en-US" sz="2800" dirty="0" err="1" smtClean="0"/>
              <a:t>kemanusiaan</a:t>
            </a:r>
            <a:r>
              <a:rPr lang="en-US" sz="2800" dirty="0" smtClean="0"/>
              <a:t>, </a:t>
            </a:r>
            <a:r>
              <a:rPr lang="en-US" sz="2800" dirty="0" err="1" smtClean="0"/>
              <a:t>persatuan</a:t>
            </a:r>
            <a:r>
              <a:rPr lang="en-US" sz="2800" dirty="0" smtClean="0"/>
              <a:t>, </a:t>
            </a:r>
            <a:r>
              <a:rPr lang="en-US" sz="2800" dirty="0" err="1" smtClean="0"/>
              <a:t>kerakyatan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keadilan</a:t>
            </a:r>
            <a:r>
              <a:rPr lang="en-US" sz="2800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Nilai-nilai</a:t>
            </a:r>
            <a:r>
              <a:rPr lang="en-US" sz="2800" dirty="0" smtClean="0"/>
              <a:t> </a:t>
            </a:r>
            <a:r>
              <a:rPr lang="en-US" sz="2800" dirty="0" err="1" smtClean="0"/>
              <a:t>keilmuan</a:t>
            </a:r>
            <a:r>
              <a:rPr lang="en-US" sz="2800" dirty="0" smtClean="0"/>
              <a:t> </a:t>
            </a:r>
            <a:r>
              <a:rPr lang="en-US" sz="2800" dirty="0" err="1" smtClean="0"/>
              <a:t>meliputi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universalitas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objektivitas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r>
              <a:rPr lang="en-US" sz="2800" dirty="0" smtClean="0"/>
              <a:t>, </a:t>
            </a:r>
            <a:r>
              <a:rPr lang="en-US" sz="2800" dirty="0" err="1" smtClean="0"/>
              <a:t>kebebasan</a:t>
            </a:r>
            <a:r>
              <a:rPr lang="en-US" sz="2800" dirty="0" smtClean="0"/>
              <a:t> </a:t>
            </a:r>
            <a:r>
              <a:rPr lang="en-US" sz="2800" dirty="0" err="1" smtClean="0"/>
              <a:t>akademik</a:t>
            </a:r>
            <a:r>
              <a:rPr lang="en-US" sz="2800" dirty="0" smtClean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mimbar</a:t>
            </a:r>
            <a:r>
              <a:rPr lang="en-US" sz="2800" dirty="0"/>
              <a:t> </a:t>
            </a:r>
            <a:r>
              <a:rPr lang="en-US" sz="2800" dirty="0" err="1"/>
              <a:t>akademik</a:t>
            </a:r>
            <a:r>
              <a:rPr lang="en-US" sz="2800" dirty="0"/>
              <a:t>, </a:t>
            </a:r>
            <a:r>
              <a:rPr lang="en-US" sz="2800" dirty="0" err="1"/>
              <a:t>penghargaan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kenyataan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kebenaran</a:t>
            </a:r>
            <a:r>
              <a:rPr lang="en-US" sz="2800" dirty="0"/>
              <a:t> </a:t>
            </a:r>
            <a:r>
              <a:rPr lang="en-US" sz="2800" dirty="0" err="1" smtClean="0"/>
              <a:t>guna</a:t>
            </a:r>
            <a:r>
              <a:rPr lang="en-US" sz="2800" dirty="0" smtClean="0"/>
              <a:t> </a:t>
            </a:r>
            <a:r>
              <a:rPr lang="en-US" sz="2800" dirty="0" err="1"/>
              <a:t>keadaban</a:t>
            </a:r>
            <a:r>
              <a:rPr lang="en-US" sz="2800" dirty="0"/>
              <a:t>, </a:t>
            </a:r>
            <a:r>
              <a:rPr lang="en-US" sz="2800" dirty="0" err="1"/>
              <a:t>kemanfaatan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kebahagiaan</a:t>
            </a:r>
            <a:r>
              <a:rPr lang="en-US" sz="28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Nilai-nilai</a:t>
            </a:r>
            <a:r>
              <a:rPr lang="en-US" sz="2800" dirty="0"/>
              <a:t> </a:t>
            </a:r>
            <a:r>
              <a:rPr lang="en-US" sz="2800" dirty="0" err="1"/>
              <a:t>kebudayaan</a:t>
            </a:r>
            <a:r>
              <a:rPr lang="en-US" sz="2800" dirty="0"/>
              <a:t> </a:t>
            </a:r>
            <a:r>
              <a:rPr lang="en-US" sz="2800" dirty="0" err="1"/>
              <a:t>meliputi</a:t>
            </a:r>
            <a:r>
              <a:rPr lang="en-US" sz="2800" dirty="0"/>
              <a:t> </a:t>
            </a:r>
            <a:r>
              <a:rPr lang="en-US" sz="2800" dirty="0" err="1"/>
              <a:t>nasionalisme</a:t>
            </a:r>
            <a:r>
              <a:rPr lang="en-US" sz="2800" dirty="0"/>
              <a:t>, </a:t>
            </a:r>
            <a:r>
              <a:rPr lang="en-US" sz="2800" dirty="0" err="1"/>
              <a:t>toleransi</a:t>
            </a:r>
            <a:r>
              <a:rPr lang="en-US" sz="2800" dirty="0"/>
              <a:t>, </a:t>
            </a:r>
            <a:r>
              <a:rPr lang="en-US" sz="2800" dirty="0" err="1"/>
              <a:t>hak</a:t>
            </a:r>
            <a:r>
              <a:rPr lang="en-US" sz="2800" dirty="0"/>
              <a:t> </a:t>
            </a:r>
            <a:r>
              <a:rPr lang="en-US" sz="2800" dirty="0" err="1"/>
              <a:t>asasi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keragaman</a:t>
            </a:r>
            <a:r>
              <a:rPr lang="en-US" sz="2800" dirty="0" smtClean="0"/>
              <a:t> 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Etika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profesionalisme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1642"/>
            <a:ext cx="10363200" cy="944247"/>
          </a:xfrm>
        </p:spPr>
        <p:txBody>
          <a:bodyPr/>
          <a:lstStyle/>
          <a:p>
            <a:r>
              <a:rPr lang="en-US" sz="4400" b="1" dirty="0" err="1" smtClean="0">
                <a:latin typeface="Britannic Bold"/>
                <a:cs typeface="Britannic Bold"/>
              </a:rPr>
              <a:t>Visi</a:t>
            </a:r>
            <a:endParaRPr lang="en-US" sz="4400" b="1" dirty="0">
              <a:latin typeface="Britannic Bold"/>
              <a:cs typeface="Britannic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465212"/>
            <a:ext cx="11178862" cy="4613616"/>
          </a:xfrm>
          <a:solidFill>
            <a:schemeClr val="bg1"/>
          </a:solidFill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</a:rPr>
              <a:t>Menjadi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institusi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berstandar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internasional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inovatif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unggul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mengabdi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kepentingan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bangsa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kemanusiaan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dukungan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sumber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manusia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profesional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kompeten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berkomitmen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tinggi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sejahtera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dijiwai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nilai-nilai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budaya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bangsa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berdasarkan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Pancasila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</a:rPr>
              <a:t>Unggul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terdepan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bidang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pendidikan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penelitian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pengabdian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masyarakat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bidang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ilmu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kesehatan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anak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3"/>
            <a:ext cx="10363200" cy="527934"/>
          </a:xfrm>
        </p:spPr>
        <p:txBody>
          <a:bodyPr/>
          <a:lstStyle/>
          <a:p>
            <a:r>
              <a:rPr lang="en-US" sz="3600" b="1" dirty="0" err="1" smtClean="0">
                <a:latin typeface="Britannic Bold"/>
                <a:cs typeface="Britannic Bold"/>
              </a:rPr>
              <a:t>Misi</a:t>
            </a:r>
            <a:r>
              <a:rPr lang="en-US" sz="3600" b="1" dirty="0" smtClean="0">
                <a:latin typeface="Britannic Bold"/>
                <a:cs typeface="Britannic Bold"/>
              </a:rPr>
              <a:t> (1)</a:t>
            </a:r>
            <a:endParaRPr lang="en-US" sz="3600" b="1" dirty="0">
              <a:latin typeface="Britannic Bold"/>
              <a:cs typeface="Britannic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3951" y="893251"/>
            <a:ext cx="11165983" cy="4770816"/>
          </a:xfrm>
          <a:noFill/>
        </p:spPr>
        <p:txBody>
          <a:bodyPr/>
          <a:lstStyle/>
          <a:p>
            <a:pPr marL="514350" indent="-51435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err="1">
                <a:solidFill>
                  <a:schemeClr val="tx1"/>
                </a:solidFill>
              </a:rPr>
              <a:t>Menyelenggarakan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pendidikan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kedokteran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untuk</a:t>
            </a:r>
            <a:r>
              <a:rPr lang="en-US" sz="2800" dirty="0">
                <a:solidFill>
                  <a:schemeClr val="tx1"/>
                </a:solidFill>
              </a:rPr>
              <a:t> S1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Profesi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Pendidikan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Dokter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Spesialis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Anak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Spesialis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Anak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Konsultan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terakreditasi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secara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nasional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bertaraf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internasional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marL="514350" indent="-51435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err="1">
                <a:solidFill>
                  <a:schemeClr val="tx1"/>
                </a:solidFill>
              </a:rPr>
              <a:t>Menjalankan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pendidikan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penelitian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pengabdian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masyarakat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inovatif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unggul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berbasis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bukti</a:t>
            </a:r>
            <a:r>
              <a:rPr lang="en-US" sz="2800" dirty="0">
                <a:solidFill>
                  <a:schemeClr val="tx1"/>
                </a:solidFill>
              </a:rPr>
              <a:t>, yang </a:t>
            </a:r>
            <a:r>
              <a:rPr lang="en-US" sz="2800" dirty="0" err="1">
                <a:solidFill>
                  <a:schemeClr val="tx1"/>
                </a:solidFill>
              </a:rPr>
              <a:t>bermanfaat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bagi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anak</a:t>
            </a:r>
            <a:r>
              <a:rPr lang="en-US" sz="2800" dirty="0">
                <a:solidFill>
                  <a:schemeClr val="tx1"/>
                </a:solidFill>
              </a:rPr>
              <a:t> Indonesia </a:t>
            </a:r>
            <a:r>
              <a:rPr lang="en-US" sz="2800" dirty="0" err="1">
                <a:solidFill>
                  <a:schemeClr val="tx1"/>
                </a:solidFill>
              </a:rPr>
              <a:t>pada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khususnya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masyarakat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umumnya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tanpa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diskriminasi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marL="514350" indent="-51435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err="1">
                <a:solidFill>
                  <a:schemeClr val="tx1"/>
                </a:solidFill>
              </a:rPr>
              <a:t>Melaksanakan</a:t>
            </a:r>
            <a:r>
              <a:rPr lang="en-US" sz="2800" dirty="0">
                <a:solidFill>
                  <a:schemeClr val="tx1"/>
                </a:solidFill>
              </a:rPr>
              <a:t> program </a:t>
            </a:r>
            <a:r>
              <a:rPr lang="en-US" sz="2800" dirty="0" err="1">
                <a:solidFill>
                  <a:schemeClr val="tx1"/>
                </a:solidFill>
              </a:rPr>
              <a:t>pendidikan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memperhatikan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pengembangan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ilmu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unggul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bermanfaat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bagi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masyarakat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berkesinambungan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berkelanjutan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dijiwai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nilai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budaya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bangsa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berdasarkan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Pancasila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marL="514350" indent="-51435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3"/>
            <a:ext cx="10363200" cy="527934"/>
          </a:xfrm>
        </p:spPr>
        <p:txBody>
          <a:bodyPr/>
          <a:lstStyle/>
          <a:p>
            <a:r>
              <a:rPr lang="en-US" sz="3600" b="1" dirty="0" err="1" smtClean="0">
                <a:latin typeface="Britannic Bold"/>
                <a:cs typeface="Britannic Bold"/>
              </a:rPr>
              <a:t>Misi</a:t>
            </a:r>
            <a:r>
              <a:rPr lang="en-US" sz="3600" b="1" dirty="0" smtClean="0">
                <a:latin typeface="Britannic Bold"/>
                <a:cs typeface="Britannic Bold"/>
              </a:rPr>
              <a:t> (2)</a:t>
            </a:r>
            <a:endParaRPr lang="en-US" sz="3600" b="1" dirty="0">
              <a:latin typeface="Britannic Bold"/>
              <a:cs typeface="Britannic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3951" y="893251"/>
            <a:ext cx="11165983" cy="4770816"/>
          </a:xfrm>
          <a:noFill/>
        </p:spPr>
        <p:txBody>
          <a:bodyPr/>
          <a:lstStyle/>
          <a:p>
            <a:pPr marL="514350" indent="-51435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2800" dirty="0" err="1" smtClean="0">
                <a:solidFill>
                  <a:schemeClr val="tx1"/>
                </a:solidFill>
              </a:rPr>
              <a:t>Menyelenggarakan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penelitian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kolaboratif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nasional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internasional</a:t>
            </a:r>
            <a:r>
              <a:rPr lang="en-US" sz="2800" dirty="0">
                <a:solidFill>
                  <a:schemeClr val="tx1"/>
                </a:solidFill>
              </a:rPr>
              <a:t> demi </a:t>
            </a:r>
            <a:r>
              <a:rPr lang="en-US" sz="2800" dirty="0" err="1">
                <a:solidFill>
                  <a:schemeClr val="tx1"/>
                </a:solidFill>
              </a:rPr>
              <a:t>kepentingan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kemanusiaan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kemajuan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ilmu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kesehatan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anak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merujuk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kepentingan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Bangsa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Negara </a:t>
            </a:r>
          </a:p>
          <a:p>
            <a:pPr marL="514350" indent="-51435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2800" dirty="0" err="1">
                <a:solidFill>
                  <a:schemeClr val="tx1"/>
                </a:solidFill>
              </a:rPr>
              <a:t>Melaksanakan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pelayanan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interprofesional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berstandar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internasional</a:t>
            </a:r>
            <a:r>
              <a:rPr lang="en-US" sz="2800" dirty="0">
                <a:solidFill>
                  <a:schemeClr val="tx1"/>
                </a:solidFill>
              </a:rPr>
              <a:t> di </a:t>
            </a:r>
            <a:r>
              <a:rPr lang="en-US" sz="2800" dirty="0" err="1">
                <a:solidFill>
                  <a:schemeClr val="tx1"/>
                </a:solidFill>
              </a:rPr>
              <a:t>bidang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ilmu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kesehatan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anak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dilandasi</a:t>
            </a:r>
            <a:r>
              <a:rPr lang="en-US" sz="2800" dirty="0">
                <a:solidFill>
                  <a:schemeClr val="tx1"/>
                </a:solidFill>
              </a:rPr>
              <a:t> moral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etika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berdasarkan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Pancasila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marL="514350" indent="-51435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2800" dirty="0" err="1">
                <a:solidFill>
                  <a:schemeClr val="tx1"/>
                </a:solidFill>
              </a:rPr>
              <a:t>Mengupayakan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peningkatan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kualitas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kompetensi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profesionalisme</a:t>
            </a:r>
            <a:r>
              <a:rPr lang="en-US" sz="2800" dirty="0">
                <a:solidFill>
                  <a:schemeClr val="tx1"/>
                </a:solidFill>
              </a:rPr>
              <a:t> SDM yang </a:t>
            </a:r>
            <a:r>
              <a:rPr lang="en-US" sz="2800" dirty="0" err="1">
                <a:solidFill>
                  <a:schemeClr val="tx1"/>
                </a:solidFill>
              </a:rPr>
              <a:t>beretika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bermoral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tinggi</a:t>
            </a:r>
            <a:r>
              <a:rPr lang="en-US" sz="2800" dirty="0">
                <a:solidFill>
                  <a:schemeClr val="tx1"/>
                </a:solidFill>
              </a:rPr>
              <a:t> di </a:t>
            </a:r>
            <a:r>
              <a:rPr lang="en-US" sz="2800" dirty="0" err="1">
                <a:solidFill>
                  <a:schemeClr val="tx1"/>
                </a:solidFill>
              </a:rPr>
              <a:t>bidang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keilmuan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pendidikan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pengabdian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masyarakat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marL="514350" indent="-51435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2800" dirty="0" err="1">
                <a:solidFill>
                  <a:schemeClr val="tx1"/>
                </a:solidFill>
              </a:rPr>
              <a:t>Mensejahterakan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staf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pendidik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kependidikan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Departemen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Ilmu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Kesehatan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Anak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marL="514350" indent="-51435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115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6520"/>
            <a:ext cx="10972800" cy="618645"/>
          </a:xfrm>
        </p:spPr>
        <p:txBody>
          <a:bodyPr/>
          <a:lstStyle/>
          <a:p>
            <a:r>
              <a:rPr lang="en-US" sz="3600" dirty="0" err="1" smtClean="0">
                <a:latin typeface="Britannic Bold"/>
                <a:cs typeface="Britannic Bold"/>
              </a:rPr>
              <a:t>Komitmen</a:t>
            </a:r>
            <a:r>
              <a:rPr lang="en-US" sz="3600" dirty="0" smtClean="0">
                <a:latin typeface="Britannic Bold"/>
                <a:cs typeface="Britannic Bold"/>
              </a:rPr>
              <a:t> (1)</a:t>
            </a:r>
            <a:endParaRPr lang="en-US" sz="3600" dirty="0">
              <a:latin typeface="Britannic Bold"/>
              <a:cs typeface="Britannic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2" y="797726"/>
            <a:ext cx="10755894" cy="5328437"/>
          </a:xfrm>
          <a:solidFill>
            <a:schemeClr val="bg1"/>
          </a:solidFill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melaksanakan</a:t>
            </a:r>
            <a:r>
              <a:rPr lang="en-US" sz="2800" dirty="0"/>
              <a:t> </a:t>
            </a:r>
            <a:r>
              <a:rPr lang="en-US" sz="2800" dirty="0" err="1"/>
              <a:t>misi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mencapai</a:t>
            </a:r>
            <a:r>
              <a:rPr lang="en-US" sz="2800" dirty="0"/>
              <a:t> </a:t>
            </a:r>
            <a:r>
              <a:rPr lang="en-US" sz="2800" dirty="0" err="1"/>
              <a:t>visinya</a:t>
            </a:r>
            <a:r>
              <a:rPr lang="en-US" sz="2800" dirty="0"/>
              <a:t>, </a:t>
            </a:r>
            <a:r>
              <a:rPr lang="en-US" sz="2800" dirty="0" err="1"/>
              <a:t>Departemen</a:t>
            </a:r>
            <a:r>
              <a:rPr lang="en-US" sz="2800" dirty="0"/>
              <a:t> IKA </a:t>
            </a:r>
            <a:r>
              <a:rPr lang="en-US" sz="2800" dirty="0" err="1"/>
              <a:t>berkomitmen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: </a:t>
            </a:r>
            <a:endParaRPr lang="en-US" sz="2800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err="1"/>
              <a:t>Menciptakan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yang </a:t>
            </a:r>
            <a:r>
              <a:rPr lang="en-US" sz="2800" dirty="0" err="1"/>
              <a:t>kondusif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memfasilitasi</a:t>
            </a:r>
            <a:r>
              <a:rPr lang="en-US" sz="2800" dirty="0"/>
              <a:t> </a:t>
            </a:r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dokter</a:t>
            </a:r>
            <a:r>
              <a:rPr lang="en-US" sz="2800" dirty="0"/>
              <a:t> (</a:t>
            </a:r>
            <a:r>
              <a:rPr lang="en-US" sz="2800" dirty="0" err="1"/>
              <a:t>jenjang</a:t>
            </a:r>
            <a:r>
              <a:rPr lang="en-US" sz="2800" dirty="0"/>
              <a:t> S1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profesi</a:t>
            </a:r>
            <a:r>
              <a:rPr lang="en-US" sz="2800" dirty="0"/>
              <a:t>), </a:t>
            </a:r>
            <a:r>
              <a:rPr lang="en-US" sz="2800" dirty="0" err="1"/>
              <a:t>peserta</a:t>
            </a:r>
            <a:r>
              <a:rPr lang="en-US" sz="2800" dirty="0"/>
              <a:t> program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dokter</a:t>
            </a:r>
            <a:r>
              <a:rPr lang="en-US" sz="2800" dirty="0"/>
              <a:t> </a:t>
            </a:r>
            <a:r>
              <a:rPr lang="en-US" sz="2800" dirty="0" err="1"/>
              <a:t>spesialis</a:t>
            </a:r>
            <a:r>
              <a:rPr lang="en-US" sz="2800" dirty="0"/>
              <a:t> IKA (PPDS 1)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konsultan</a:t>
            </a:r>
            <a:r>
              <a:rPr lang="en-US" sz="2800" dirty="0"/>
              <a:t> (PPDS 2), </a:t>
            </a:r>
            <a:r>
              <a:rPr lang="en-US" sz="2800" dirty="0" err="1"/>
              <a:t>dosen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staf</a:t>
            </a:r>
            <a:r>
              <a:rPr lang="en-US" sz="2800" dirty="0"/>
              <a:t> </a:t>
            </a:r>
            <a:r>
              <a:rPr lang="en-US" sz="2800" dirty="0" err="1"/>
              <a:t>kependidikan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IKA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pasien</a:t>
            </a:r>
            <a:r>
              <a:rPr lang="en-US" sz="2800" dirty="0" smtClean="0"/>
              <a:t> </a:t>
            </a:r>
            <a:r>
              <a:rPr lang="en-US" sz="2800" dirty="0"/>
              <a:t>di RS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bermartabat</a:t>
            </a:r>
            <a:r>
              <a:rPr lang="en-US" sz="2800" dirty="0"/>
              <a:t>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integritas</a:t>
            </a:r>
            <a:r>
              <a:rPr lang="en-US" sz="2800" dirty="0"/>
              <a:t>, </a:t>
            </a:r>
            <a:r>
              <a:rPr lang="en-US" sz="2800" dirty="0" err="1"/>
              <a:t>transparansi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akuntabilitas</a:t>
            </a:r>
            <a:r>
              <a:rPr lang="en-US" sz="2800" dirty="0"/>
              <a:t> </a:t>
            </a:r>
            <a:r>
              <a:rPr lang="en-US" sz="2800" dirty="0" err="1"/>
              <a:t>tata</a:t>
            </a:r>
            <a:r>
              <a:rPr lang="en-US" sz="2800" dirty="0"/>
              <a:t> </a:t>
            </a:r>
            <a:r>
              <a:rPr lang="en-US" sz="2800" dirty="0" err="1"/>
              <a:t>kelola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/>
              <a:t>program </a:t>
            </a:r>
            <a:r>
              <a:rPr lang="en-US" sz="2800" dirty="0" err="1"/>
              <a:t>studi</a:t>
            </a:r>
            <a:r>
              <a:rPr lang="en-US" sz="2800" dirty="0"/>
              <a:t> IKA </a:t>
            </a:r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6520"/>
            <a:ext cx="10972800" cy="618645"/>
          </a:xfrm>
        </p:spPr>
        <p:txBody>
          <a:bodyPr/>
          <a:lstStyle/>
          <a:p>
            <a:r>
              <a:rPr lang="en-US" sz="3600" dirty="0" err="1" smtClean="0">
                <a:latin typeface="Britannic Bold"/>
                <a:cs typeface="Britannic Bold"/>
              </a:rPr>
              <a:t>Komitmen</a:t>
            </a:r>
            <a:r>
              <a:rPr lang="en-US" sz="3600" dirty="0" smtClean="0">
                <a:latin typeface="Britannic Bold"/>
                <a:cs typeface="Britannic Bold"/>
              </a:rPr>
              <a:t> (2)</a:t>
            </a:r>
            <a:endParaRPr lang="en-US" sz="3600" dirty="0">
              <a:latin typeface="Britannic Bold"/>
              <a:cs typeface="Britannic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797726"/>
            <a:ext cx="10788461" cy="5328437"/>
          </a:xfrm>
          <a:solidFill>
            <a:schemeClr val="bg1"/>
          </a:solidFill>
        </p:spPr>
        <p:txBody>
          <a:bodyPr/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n-US" sz="2800" dirty="0" err="1"/>
              <a:t>Bersama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KSM (</a:t>
            </a:r>
            <a:r>
              <a:rPr lang="en-US" sz="2800" dirty="0" err="1"/>
              <a:t>Kelompok</a:t>
            </a:r>
            <a:r>
              <a:rPr lang="en-US" sz="2800" dirty="0"/>
              <a:t> </a:t>
            </a:r>
            <a:r>
              <a:rPr lang="en-US" sz="2800" dirty="0" err="1"/>
              <a:t>Staf</a:t>
            </a:r>
            <a:r>
              <a:rPr lang="en-US" sz="2800" dirty="0"/>
              <a:t> </a:t>
            </a:r>
            <a:r>
              <a:rPr lang="en-US" sz="2800" dirty="0" err="1"/>
              <a:t>Medik</a:t>
            </a:r>
            <a:r>
              <a:rPr lang="en-US" sz="2800" dirty="0"/>
              <a:t>)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Instalasi</a:t>
            </a:r>
            <a:r>
              <a:rPr lang="en-US" sz="2800" dirty="0"/>
              <a:t> </a:t>
            </a:r>
            <a:r>
              <a:rPr lang="en-US" sz="2800" dirty="0" err="1"/>
              <a:t>terkait</a:t>
            </a:r>
            <a:r>
              <a:rPr lang="en-US" sz="2800" dirty="0"/>
              <a:t>, </a:t>
            </a:r>
            <a:r>
              <a:rPr lang="en-US" sz="2800" dirty="0" err="1"/>
              <a:t>bersinergi</a:t>
            </a:r>
            <a:r>
              <a:rPr lang="en-US" sz="2800" dirty="0"/>
              <a:t> </a:t>
            </a:r>
            <a:r>
              <a:rPr lang="en-US" sz="2800" dirty="0" err="1"/>
              <a:t>membangun</a:t>
            </a:r>
            <a:r>
              <a:rPr lang="en-US" sz="2800" dirty="0"/>
              <a:t> </a:t>
            </a:r>
            <a:r>
              <a:rPr lang="en-US" sz="2800" dirty="0" err="1"/>
              <a:t>kemitraan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kerjasama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rumah</a:t>
            </a:r>
            <a:r>
              <a:rPr lang="en-US" sz="2800" dirty="0"/>
              <a:t> </a:t>
            </a:r>
            <a:r>
              <a:rPr lang="en-US" sz="2800" dirty="0" err="1"/>
              <a:t>sakit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seluruh</a:t>
            </a:r>
            <a:r>
              <a:rPr lang="en-US" sz="2800" dirty="0"/>
              <a:t> </a:t>
            </a:r>
            <a:r>
              <a:rPr lang="en-US" sz="2800" dirty="0" err="1"/>
              <a:t>pihak</a:t>
            </a:r>
            <a:r>
              <a:rPr lang="en-US" sz="2800" dirty="0"/>
              <a:t> yang </a:t>
            </a:r>
            <a:r>
              <a:rPr lang="en-US" sz="2800" dirty="0" err="1"/>
              <a:t>berkepentingan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 </a:t>
            </a:r>
            <a:endParaRPr lang="en-US" sz="2800" dirty="0" smtClean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n-US" sz="2800" dirty="0" err="1" smtClean="0"/>
              <a:t>Mengutamakan</a:t>
            </a:r>
            <a:r>
              <a:rPr lang="en-US" sz="2800" dirty="0" smtClean="0"/>
              <a:t> </a:t>
            </a:r>
            <a:r>
              <a:rPr lang="en-US" sz="2800" dirty="0" err="1"/>
              <a:t>prinsip</a:t>
            </a:r>
            <a:r>
              <a:rPr lang="en-US" sz="2800" dirty="0"/>
              <a:t> </a:t>
            </a:r>
            <a:r>
              <a:rPr lang="en-US" sz="2800" dirty="0" err="1"/>
              <a:t>keselamatan</a:t>
            </a:r>
            <a:r>
              <a:rPr lang="en-US" sz="2800" dirty="0"/>
              <a:t> </a:t>
            </a:r>
            <a:r>
              <a:rPr lang="en-US" sz="2800" dirty="0" err="1"/>
              <a:t>pasien</a:t>
            </a:r>
            <a:r>
              <a:rPr lang="en-US" sz="2800" dirty="0"/>
              <a:t>, </a:t>
            </a:r>
            <a:r>
              <a:rPr lang="en-US" sz="2800" dirty="0" err="1"/>
              <a:t>etika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profesionalisme</a:t>
            </a:r>
            <a:r>
              <a:rPr lang="en-US" sz="2800" dirty="0"/>
              <a:t>,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 smtClean="0"/>
              <a:t>kepemimpinan</a:t>
            </a:r>
            <a:r>
              <a:rPr lang="en-US" sz="2800" dirty="0" smtClean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kerjasama</a:t>
            </a:r>
            <a:r>
              <a:rPr lang="en-US" sz="2800" dirty="0"/>
              <a:t> </a:t>
            </a:r>
            <a:r>
              <a:rPr lang="en-US" sz="2800" dirty="0" err="1"/>
              <a:t>tim</a:t>
            </a:r>
            <a:r>
              <a:rPr lang="en-US" sz="2800" dirty="0"/>
              <a:t> yang </a:t>
            </a:r>
            <a:r>
              <a:rPr lang="en-US" sz="2800" dirty="0" err="1"/>
              <a:t>mengakar</a:t>
            </a:r>
            <a:r>
              <a:rPr lang="en-US" sz="2800" dirty="0"/>
              <a:t>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n-US" sz="2800" dirty="0" err="1"/>
              <a:t>Menerapkan</a:t>
            </a:r>
            <a:r>
              <a:rPr lang="en-US" sz="2800" dirty="0"/>
              <a:t> </a:t>
            </a:r>
            <a:r>
              <a:rPr lang="en-US" sz="2800" dirty="0" err="1"/>
              <a:t>keilmuan</a:t>
            </a:r>
            <a:r>
              <a:rPr lang="en-US" sz="2800" dirty="0"/>
              <a:t> </a:t>
            </a:r>
            <a:r>
              <a:rPr lang="en-US" sz="2800" dirty="0" err="1"/>
              <a:t>berbasis</a:t>
            </a:r>
            <a:r>
              <a:rPr lang="en-US" sz="2800" dirty="0"/>
              <a:t> </a:t>
            </a:r>
            <a:r>
              <a:rPr lang="en-US" sz="2800" dirty="0" err="1"/>
              <a:t>bukti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pengambilan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r>
              <a:rPr lang="en-US" sz="2800" dirty="0"/>
              <a:t> </a:t>
            </a:r>
            <a:r>
              <a:rPr lang="en-US" sz="2800" dirty="0" err="1"/>
              <a:t>ilmiah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manajerial</a:t>
            </a:r>
            <a:r>
              <a:rPr lang="en-US" sz="2800" dirty="0" smtClean="0"/>
              <a:t> </a:t>
            </a:r>
            <a:endParaRPr lang="en-US" sz="2800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adaptasi</a:t>
            </a:r>
            <a:r>
              <a:rPr lang="en-US" sz="2800" dirty="0"/>
              <a:t>, </a:t>
            </a:r>
            <a:r>
              <a:rPr lang="en-US" sz="2800" dirty="0" err="1"/>
              <a:t>perbaikan</a:t>
            </a:r>
            <a:r>
              <a:rPr lang="en-US" sz="2800" dirty="0"/>
              <a:t> </a:t>
            </a:r>
            <a:r>
              <a:rPr lang="en-US" sz="2800" dirty="0" err="1"/>
              <a:t>mutu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evaluasi</a:t>
            </a:r>
            <a:r>
              <a:rPr lang="en-US" sz="2800" dirty="0"/>
              <a:t> </a:t>
            </a:r>
            <a:r>
              <a:rPr lang="en-US" sz="2800" dirty="0" err="1"/>
              <a:t>diri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kaji</a:t>
            </a:r>
            <a:r>
              <a:rPr lang="en-US" sz="2800" dirty="0"/>
              <a:t> banding </a:t>
            </a:r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749017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65166"/>
          </a:xfrm>
        </p:spPr>
        <p:txBody>
          <a:bodyPr/>
          <a:lstStyle/>
          <a:p>
            <a:r>
              <a:rPr lang="en-US" sz="3600" dirty="0" err="1" smtClean="0">
                <a:latin typeface="Britannic Bold"/>
                <a:cs typeface="Britannic Bold"/>
              </a:rPr>
              <a:t>Tujuan</a:t>
            </a:r>
            <a:r>
              <a:rPr lang="en-US" sz="3600" dirty="0" smtClean="0">
                <a:latin typeface="Britannic Bold"/>
                <a:cs typeface="Britannic Bold"/>
              </a:rPr>
              <a:t> (1)</a:t>
            </a:r>
            <a:endParaRPr lang="en-US" sz="3600" dirty="0">
              <a:latin typeface="Britannic Bold"/>
              <a:cs typeface="Britannic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927967"/>
            <a:ext cx="10610822" cy="5524348"/>
          </a:xfrm>
          <a:solidFill>
            <a:schemeClr val="bg1"/>
          </a:solidFill>
        </p:spPr>
        <p:txBody>
          <a:bodyPr/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err="1"/>
              <a:t>Berperan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aktif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Fakultas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 UGM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dokter</a:t>
            </a:r>
            <a:r>
              <a:rPr lang="en-US" sz="2800" dirty="0"/>
              <a:t> yang </a:t>
            </a:r>
            <a:r>
              <a:rPr lang="en-US" sz="2800" dirty="0" err="1"/>
              <a:t>unggul</a:t>
            </a:r>
            <a:r>
              <a:rPr lang="en-US" sz="2800" dirty="0"/>
              <a:t>, </a:t>
            </a:r>
            <a:r>
              <a:rPr lang="en-US" sz="2800" dirty="0" err="1"/>
              <a:t>profesional</a:t>
            </a:r>
            <a:r>
              <a:rPr lang="en-US" sz="2800" dirty="0"/>
              <a:t>, </a:t>
            </a:r>
            <a:r>
              <a:rPr lang="en-US" sz="2800" dirty="0" err="1"/>
              <a:t>kompeten</a:t>
            </a:r>
            <a:r>
              <a:rPr lang="en-US" sz="2800" dirty="0"/>
              <a:t>, </a:t>
            </a:r>
            <a:r>
              <a:rPr lang="en-US" sz="2800" dirty="0" err="1"/>
              <a:t>beretika</a:t>
            </a:r>
            <a:r>
              <a:rPr lang="en-US" sz="2800" dirty="0"/>
              <a:t>, </a:t>
            </a:r>
            <a:r>
              <a:rPr lang="en-US" sz="2800" dirty="0" err="1"/>
              <a:t>mengabdi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kepentingan</a:t>
            </a:r>
            <a:r>
              <a:rPr lang="en-US" sz="2800" dirty="0"/>
              <a:t> </a:t>
            </a:r>
            <a:r>
              <a:rPr lang="en-US" sz="2800" dirty="0" err="1"/>
              <a:t>bangsa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kemanusiaan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dijiwai</a:t>
            </a:r>
            <a:r>
              <a:rPr lang="en-US" sz="2800" dirty="0"/>
              <a:t> </a:t>
            </a:r>
            <a:r>
              <a:rPr lang="en-US" sz="2800" dirty="0" err="1"/>
              <a:t>nilai-nilai</a:t>
            </a:r>
            <a:r>
              <a:rPr lang="en-US" sz="2800" dirty="0"/>
              <a:t> </a:t>
            </a:r>
            <a:r>
              <a:rPr lang="en-US" sz="2800" dirty="0" err="1"/>
              <a:t>budaya</a:t>
            </a:r>
            <a:r>
              <a:rPr lang="en-US" sz="2800" dirty="0"/>
              <a:t> </a:t>
            </a:r>
            <a:r>
              <a:rPr lang="en-US" sz="2800" dirty="0" err="1"/>
              <a:t>bangsa</a:t>
            </a:r>
            <a:r>
              <a:rPr lang="en-US" sz="2800" dirty="0"/>
              <a:t> </a:t>
            </a: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Pancasila</a:t>
            </a:r>
            <a:r>
              <a:rPr lang="en-US" sz="2800" dirty="0"/>
              <a:t>.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err="1"/>
              <a:t>Mewujudkan</a:t>
            </a:r>
            <a:r>
              <a:rPr lang="en-US" sz="2800" dirty="0"/>
              <a:t> IPDSA (</a:t>
            </a:r>
            <a:r>
              <a:rPr lang="en-US" sz="2800" dirty="0" err="1"/>
              <a:t>Institusi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Dokter</a:t>
            </a:r>
            <a:r>
              <a:rPr lang="en-US" sz="2800" dirty="0"/>
              <a:t> </a:t>
            </a:r>
            <a:r>
              <a:rPr lang="en-US" sz="2800" dirty="0" err="1"/>
              <a:t>Spesialis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) yang </a:t>
            </a:r>
            <a:r>
              <a:rPr lang="en-US" sz="2800" dirty="0" err="1"/>
              <a:t>unggul</a:t>
            </a:r>
            <a:r>
              <a:rPr lang="en-US" sz="2800" dirty="0"/>
              <a:t>, </a:t>
            </a:r>
            <a:r>
              <a:rPr lang="en-US" sz="2800" dirty="0" err="1"/>
              <a:t>terkemuka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dipercaya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Daya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yang </a:t>
            </a:r>
            <a:r>
              <a:rPr lang="en-US" sz="2800" dirty="0" err="1"/>
              <a:t>unggul</a:t>
            </a:r>
            <a:r>
              <a:rPr lang="en-US" sz="2800" dirty="0"/>
              <a:t>, </a:t>
            </a:r>
            <a:r>
              <a:rPr lang="en-US" sz="2800" dirty="0" err="1"/>
              <a:t>profesional</a:t>
            </a:r>
            <a:r>
              <a:rPr lang="en-US" sz="2800" dirty="0"/>
              <a:t>, </a:t>
            </a:r>
            <a:r>
              <a:rPr lang="en-US" sz="2800" dirty="0" err="1"/>
              <a:t>berkompeten</a:t>
            </a:r>
            <a:r>
              <a:rPr lang="en-US" sz="2800" dirty="0"/>
              <a:t>, </a:t>
            </a:r>
            <a:r>
              <a:rPr lang="en-US" sz="2800" dirty="0" err="1"/>
              <a:t>beretika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bermoral</a:t>
            </a:r>
            <a:r>
              <a:rPr lang="en-US" sz="2800" dirty="0"/>
              <a:t>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sarana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prasarana</a:t>
            </a:r>
            <a:r>
              <a:rPr lang="en-US" sz="2800" dirty="0"/>
              <a:t> yang </a:t>
            </a:r>
            <a:r>
              <a:rPr lang="en-US" sz="2800" dirty="0" err="1"/>
              <a:t>memadai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mendukung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tri dharma </a:t>
            </a:r>
            <a:r>
              <a:rPr lang="en-US" sz="2800" dirty="0" err="1"/>
              <a:t>perguruan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17622</TotalTime>
  <Words>937</Words>
  <Application>Microsoft Macintosh PowerPoint</Application>
  <PresentationFormat>Custom</PresentationFormat>
  <Paragraphs>103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 (1)</vt:lpstr>
      <vt:lpstr>Misi (2)</vt:lpstr>
      <vt:lpstr>Komitmen (1)</vt:lpstr>
      <vt:lpstr>Komitmen (2)</vt:lpstr>
      <vt:lpstr>Tujuan (1)</vt:lpstr>
      <vt:lpstr>Tujuan (2)</vt:lpstr>
      <vt:lpstr>Milestones 2018-2022</vt:lpstr>
      <vt:lpstr>Milestones 2018-2022</vt:lpstr>
      <vt:lpstr>Milestones 2018-2022</vt:lpstr>
      <vt:lpstr>Milestones 2018-2022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sugengyuwana</cp:lastModifiedBy>
  <cp:revision>160</cp:revision>
  <dcterms:created xsi:type="dcterms:W3CDTF">2016-10-06T12:46:54Z</dcterms:created>
  <dcterms:modified xsi:type="dcterms:W3CDTF">2017-11-14T20:45:36Z</dcterms:modified>
</cp:coreProperties>
</file>