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7"/>
  </p:notesMasterIdLst>
  <p:sldIdLst>
    <p:sldId id="257" r:id="rId3"/>
    <p:sldId id="398" r:id="rId4"/>
    <p:sldId id="399" r:id="rId5"/>
    <p:sldId id="400" r:id="rId6"/>
    <p:sldId id="401" r:id="rId7"/>
    <p:sldId id="405" r:id="rId8"/>
    <p:sldId id="402" r:id="rId9"/>
    <p:sldId id="406" r:id="rId10"/>
    <p:sldId id="403" r:id="rId11"/>
    <p:sldId id="407" r:id="rId12"/>
    <p:sldId id="404" r:id="rId13"/>
    <p:sldId id="409" r:id="rId14"/>
    <p:sldId id="410" r:id="rId15"/>
    <p:sldId id="4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6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err="1" smtClean="0"/>
              <a:t>Departemen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Ilmu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Anak</a:t>
            </a:r>
            <a:r>
              <a:rPr lang="en-US" sz="4000" b="1" dirty="0" smtClean="0"/>
              <a:t> </a:t>
            </a:r>
          </a:p>
          <a:p>
            <a:pPr algn="r"/>
            <a:r>
              <a:rPr lang="en-US" sz="4000" b="1" dirty="0" smtClean="0"/>
              <a:t>FK UGM</a:t>
            </a:r>
            <a:endParaRPr lang="en-US" sz="40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49" y="309322"/>
            <a:ext cx="10972800" cy="765166"/>
          </a:xfrm>
        </p:spPr>
        <p:txBody>
          <a:bodyPr/>
          <a:lstStyle/>
          <a:p>
            <a:r>
              <a:rPr lang="en-US" sz="3600" dirty="0" err="1" smtClean="0">
                <a:latin typeface="Britannic Bold"/>
                <a:cs typeface="Britannic Bold"/>
              </a:rPr>
              <a:t>Tujuan</a:t>
            </a:r>
            <a:r>
              <a:rPr lang="en-US" sz="3600" dirty="0" smtClean="0">
                <a:latin typeface="Britannic Bold"/>
                <a:cs typeface="Britannic Bold"/>
              </a:rPr>
              <a:t> (2)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0708521" cy="5309315"/>
          </a:xfrm>
          <a:solidFill>
            <a:schemeClr val="bg1"/>
          </a:solidFill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, </a:t>
            </a:r>
            <a:r>
              <a:rPr lang="en-US" sz="2800" dirty="0" err="1"/>
              <a:t>berwawasan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responsif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Negara yang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keunggulan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yang </a:t>
            </a:r>
            <a:r>
              <a:rPr lang="en-US" sz="2800" dirty="0" err="1"/>
              <a:t>dipublikasi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tatakelola</a:t>
            </a:r>
            <a:r>
              <a:rPr lang="en-US" sz="2800" dirty="0"/>
              <a:t> yang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tatakelola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yang yang </a:t>
            </a:r>
            <a:r>
              <a:rPr lang="en-US" sz="2800" dirty="0" err="1"/>
              <a:t>transparan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akuntabel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800" dirty="0" err="1"/>
              <a:t>Menyelenggarakan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terencana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organisasi-organisasi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7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dirty="0" smtClean="0">
                <a:latin typeface="Britannic Bold"/>
                <a:cs typeface="Britannic Bold"/>
              </a:rPr>
              <a:t>Milestones 2018-2022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75563" y="1368837"/>
            <a:ext cx="1045072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Dihasilkannya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yang </a:t>
            </a:r>
            <a:r>
              <a:rPr lang="en-US" sz="2800" dirty="0" err="1"/>
              <a:t>berkompeten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.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Proses </a:t>
            </a:r>
            <a:r>
              <a:rPr lang="en-US" sz="2800" dirty="0" err="1"/>
              <a:t>pembelajaran</a:t>
            </a:r>
            <a:r>
              <a:rPr lang="en-US" sz="2800" dirty="0"/>
              <a:t> di PPDS IKA yang </a:t>
            </a:r>
            <a:r>
              <a:rPr lang="en-US" sz="2800" dirty="0" err="1"/>
              <a:t>berkualitas</a:t>
            </a:r>
            <a:r>
              <a:rPr lang="en-US" sz="2800" dirty="0"/>
              <a:t> yang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yang </a:t>
            </a:r>
            <a:r>
              <a:rPr lang="en-US" sz="2800" dirty="0" err="1"/>
              <a:t>kompeten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PPDS IKA FK UGM </a:t>
            </a:r>
            <a:r>
              <a:rPr lang="en-US" sz="2800" dirty="0" err="1"/>
              <a:t>terakreditasi</a:t>
            </a:r>
            <a:r>
              <a:rPr lang="en-US" sz="2800" dirty="0"/>
              <a:t> </a:t>
            </a:r>
            <a:r>
              <a:rPr lang="en-US" sz="2800" dirty="0" err="1"/>
              <a:t>Unggul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Lamptkes</a:t>
            </a:r>
            <a:r>
              <a:rPr lang="en-US" sz="2800" dirty="0"/>
              <a:t> 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Academic Health System RSUP Dr. </a:t>
            </a:r>
            <a:r>
              <a:rPr lang="en-US" sz="2800" dirty="0" err="1"/>
              <a:t>Sardjito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akreditasi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/>
              <a:t>Academic Medical Center Hospital (AMC)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(Joint </a:t>
            </a:r>
            <a:r>
              <a:rPr lang="en-US" sz="2800" i="1" dirty="0" err="1"/>
              <a:t>Comission</a:t>
            </a:r>
            <a:r>
              <a:rPr lang="en-US" sz="2800" i="1" dirty="0"/>
              <a:t> International/JCI</a:t>
            </a:r>
            <a:r>
              <a:rPr lang="en-US" sz="2800" i="1" dirty="0" smtClean="0"/>
              <a:t>)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PPDS IKA </a:t>
            </a:r>
            <a:r>
              <a:rPr lang="en-US" sz="2800" dirty="0" err="1"/>
              <a:t>beprestasi</a:t>
            </a:r>
            <a:r>
              <a:rPr lang="en-US" sz="2800" dirty="0"/>
              <a:t> di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terpusat</a:t>
            </a:r>
            <a:r>
              <a:rPr lang="en-US" sz="2800" dirty="0" smtClean="0"/>
              <a:t> 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dirty="0" smtClean="0">
                <a:latin typeface="Britannic Bold"/>
                <a:cs typeface="Britannic Bold"/>
              </a:rPr>
              <a:t>Milestones 2018-2022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75563" y="1368837"/>
            <a:ext cx="10450722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Publikasi</a:t>
            </a:r>
            <a:r>
              <a:rPr lang="en-US" sz="2800" dirty="0" smtClean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(</a:t>
            </a:r>
            <a:r>
              <a:rPr lang="en-US" sz="2800" dirty="0" err="1"/>
              <a:t>presentasi</a:t>
            </a:r>
            <a:r>
              <a:rPr lang="en-US" sz="2800" dirty="0"/>
              <a:t> oral, </a:t>
            </a:r>
            <a:r>
              <a:rPr lang="en-US" sz="2800" dirty="0" err="1"/>
              <a:t>presentasi</a:t>
            </a:r>
            <a:r>
              <a:rPr lang="en-US" sz="2800" dirty="0"/>
              <a:t> poster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publikasi</a:t>
            </a:r>
            <a:r>
              <a:rPr lang="en-US" sz="2800" dirty="0"/>
              <a:t> di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)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 smtClean="0"/>
              <a:t>didik</a:t>
            </a:r>
            <a:endParaRPr lang="en-ID" sz="2800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tamu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teleconference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ahli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 smtClean="0"/>
              <a:t>didik</a:t>
            </a:r>
            <a:endParaRPr lang="en-ID" sz="2800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/>
              <a:t>Program </a:t>
            </a:r>
            <a:r>
              <a:rPr lang="en-US" sz="2800" i="1" dirty="0"/>
              <a:t>combined degree </a:t>
            </a:r>
            <a:r>
              <a:rPr lang="en-US" sz="2800" dirty="0"/>
              <a:t>MS PPDS IKA FK UGM </a:t>
            </a:r>
            <a:r>
              <a:rPr lang="en-US" sz="2800" dirty="0" err="1"/>
              <a:t>menjadi</a:t>
            </a:r>
            <a:r>
              <a:rPr lang="en-US" sz="2800" dirty="0"/>
              <a:t> program </a:t>
            </a:r>
            <a:r>
              <a:rPr lang="en-US" sz="2800" dirty="0" err="1" smtClean="0"/>
              <a:t>unggulan</a:t>
            </a:r>
            <a:endParaRPr lang="en-ID" sz="2800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Terwujudnya</a:t>
            </a:r>
            <a:r>
              <a:rPr lang="en-US" sz="2800" dirty="0"/>
              <a:t> SDM </a:t>
            </a:r>
            <a:r>
              <a:rPr lang="en-US" sz="2800" dirty="0" err="1"/>
              <a:t>dosen</a:t>
            </a:r>
            <a:r>
              <a:rPr lang="en-US" sz="2800" dirty="0"/>
              <a:t> IKA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berkompeten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 smtClean="0"/>
              <a:t>internasional</a:t>
            </a:r>
            <a:endParaRPr lang="en-ID" sz="2800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Terwujudnya</a:t>
            </a:r>
            <a:r>
              <a:rPr lang="en-US" sz="2800" dirty="0"/>
              <a:t> SDM </a:t>
            </a:r>
            <a:r>
              <a:rPr lang="en-US" sz="2800" dirty="0" err="1"/>
              <a:t>kependidikan</a:t>
            </a:r>
            <a:r>
              <a:rPr lang="en-US" sz="2800" dirty="0"/>
              <a:t> yang </a:t>
            </a:r>
            <a:r>
              <a:rPr lang="en-US" sz="2800" dirty="0" err="1"/>
              <a:t>kompeten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kelancaran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proses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 smtClean="0"/>
              <a:t>Departemen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2782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dirty="0" smtClean="0">
                <a:latin typeface="Britannic Bold"/>
                <a:cs typeface="Britannic Bold"/>
              </a:rPr>
              <a:t>Milestones 2018-2022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58630" y="1521237"/>
            <a:ext cx="10450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 smtClean="0"/>
              <a:t>Tersedianya</a:t>
            </a:r>
            <a:r>
              <a:rPr lang="en-US" sz="2800" dirty="0" smtClean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prasarana</a:t>
            </a:r>
            <a:r>
              <a:rPr lang="en-US" sz="2800" dirty="0"/>
              <a:t> yang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terciptanya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proses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mengajar</a:t>
            </a:r>
            <a:r>
              <a:rPr lang="en-US" sz="2800" dirty="0"/>
              <a:t> yang </a:t>
            </a:r>
            <a:r>
              <a:rPr lang="en-US" sz="2800" dirty="0" err="1" smtClean="0"/>
              <a:t>baik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penelitian-penelitian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yang </a:t>
            </a:r>
            <a:r>
              <a:rPr lang="en-US" sz="2800" dirty="0" err="1" smtClean="0"/>
              <a:t>berkelanjutan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Menguatkan</a:t>
            </a:r>
            <a:r>
              <a:rPr lang="en-US" sz="2800" dirty="0"/>
              <a:t> </a:t>
            </a:r>
            <a:r>
              <a:rPr lang="en-US" sz="2800" dirty="0" err="1"/>
              <a:t>atmosfir</a:t>
            </a:r>
            <a:r>
              <a:rPr lang="en-US" sz="2800" dirty="0"/>
              <a:t> </a:t>
            </a:r>
            <a:r>
              <a:rPr lang="en-US" sz="2800" dirty="0" err="1" smtClean="0"/>
              <a:t>riset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proposal, </a:t>
            </a:r>
            <a:r>
              <a:rPr lang="en-US" sz="2800" dirty="0" err="1"/>
              <a:t>riset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publikasi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publikasi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internasional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 smtClean="0"/>
              <a:t>departemen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sz="2800" dirty="0" err="1"/>
              <a:t>Terwujudnya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akuntabilitas</a:t>
            </a:r>
            <a:r>
              <a:rPr lang="en-US" sz="2800" dirty="0"/>
              <a:t>, </a:t>
            </a:r>
            <a:r>
              <a:rPr lang="en-US" sz="2800" dirty="0" err="1"/>
              <a:t>efisiensi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transparansi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97376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dirty="0" smtClean="0">
                <a:latin typeface="Britannic Bold"/>
                <a:cs typeface="Britannic Bold"/>
              </a:rPr>
              <a:t>Milestones 2018-2022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58630" y="1047104"/>
            <a:ext cx="10450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8"/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konsultan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 yang </a:t>
            </a:r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i="1" dirty="0"/>
              <a:t>patient safety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</a:t>
            </a:r>
            <a:r>
              <a:rPr lang="en-US" sz="2800" dirty="0" err="1"/>
              <a:t>Instalasi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(INSKA), IMP, IRIA, </a:t>
            </a:r>
            <a:r>
              <a:rPr lang="en-US" sz="2800" dirty="0" err="1"/>
              <a:t>Instalasi</a:t>
            </a:r>
            <a:r>
              <a:rPr lang="en-US" sz="2800" dirty="0"/>
              <a:t> </a:t>
            </a:r>
            <a:r>
              <a:rPr lang="en-US" sz="2800" dirty="0" err="1"/>
              <a:t>Jantung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, </a:t>
            </a:r>
            <a:r>
              <a:rPr lang="en-US" sz="2800" dirty="0" err="1"/>
              <a:t>Instalasi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IGD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8"/>
            </a:pPr>
            <a:r>
              <a:rPr lang="en-US" sz="2800" dirty="0" err="1"/>
              <a:t>Merencanakan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sistematik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berdaya</a:t>
            </a:r>
            <a:r>
              <a:rPr lang="en-US" sz="2800" dirty="0"/>
              <a:t> </a:t>
            </a:r>
            <a:r>
              <a:rPr lang="en-US" sz="2800" dirty="0" err="1" smtClean="0"/>
              <a:t>guna</a:t>
            </a:r>
            <a:endParaRPr lang="en-ID" sz="2800" dirty="0"/>
          </a:p>
          <a:p>
            <a:pPr marL="514350" lvl="0" indent="-514350">
              <a:buFont typeface="+mj-lt"/>
              <a:buAutoNum type="arabicPeriod" startAt="18"/>
            </a:pPr>
            <a:r>
              <a:rPr lang="en-US" sz="2800" dirty="0" err="1"/>
              <a:t>Terwujudnya</a:t>
            </a:r>
            <a:r>
              <a:rPr lang="en-US" sz="2800" dirty="0"/>
              <a:t> </a:t>
            </a:r>
            <a:r>
              <a:rPr lang="en-US" sz="2800" dirty="0" err="1"/>
              <a:t>integrasi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RS </a:t>
            </a:r>
            <a:r>
              <a:rPr lang="en-US" sz="2800" dirty="0" err="1"/>
              <a:t>Sardjito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RS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/RS </a:t>
            </a:r>
            <a:r>
              <a:rPr lang="en-US" sz="2800" dirty="0" err="1"/>
              <a:t>Jejaring</a:t>
            </a:r>
            <a:r>
              <a:rPr lang="en-US" sz="2800" dirty="0"/>
              <a:t> lain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/>
              <a:t>Academic Health System (AHS</a:t>
            </a:r>
            <a:r>
              <a:rPr lang="en-US" sz="2800" i="1" dirty="0" smtClean="0"/>
              <a:t>)</a:t>
            </a:r>
            <a:endParaRPr lang="en-ID" sz="2800" dirty="0"/>
          </a:p>
          <a:p>
            <a:pPr marL="514350" indent="-514350">
              <a:buFont typeface="+mj-lt"/>
              <a:buAutoNum type="arabicPeriod" startAt="18"/>
            </a:pPr>
            <a:r>
              <a:rPr lang="en-US" sz="2800" dirty="0" err="1"/>
              <a:t>Terwujudnya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jejaring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21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6957"/>
            <a:ext cx="10972800" cy="620769"/>
          </a:xfrm>
        </p:spPr>
        <p:txBody>
          <a:bodyPr/>
          <a:lstStyle/>
          <a:p>
            <a:r>
              <a:rPr lang="en-US" sz="3600" b="1" dirty="0" err="1" smtClean="0">
                <a:latin typeface="Britannic Bold"/>
                <a:cs typeface="Britannic Bold"/>
              </a:rPr>
              <a:t>Nilai-nilai</a:t>
            </a:r>
            <a:r>
              <a:rPr lang="en-US" sz="3600" b="1" dirty="0" smtClean="0">
                <a:latin typeface="Britannic Bold"/>
                <a:cs typeface="Britannic Bold"/>
              </a:rPr>
              <a:t> </a:t>
            </a:r>
            <a:r>
              <a:rPr lang="en-US" sz="3600" b="1" dirty="0" err="1" smtClean="0">
                <a:latin typeface="Britannic Bold"/>
                <a:cs typeface="Britannic Bold"/>
              </a:rPr>
              <a:t>dasar</a:t>
            </a:r>
            <a:endParaRPr lang="en-US" sz="3600" b="1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15" y="993086"/>
            <a:ext cx="11886691" cy="5133077"/>
          </a:xfrm>
          <a:solidFill>
            <a:srgbClr val="FFFFFF"/>
          </a:solidFill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Gadjah</a:t>
            </a:r>
            <a:r>
              <a:rPr lang="en-US" sz="2800" dirty="0" smtClean="0"/>
              <a:t> </a:t>
            </a:r>
            <a:r>
              <a:rPr lang="en-US" sz="2800" dirty="0" err="1" smtClean="0"/>
              <a:t>Mada</a:t>
            </a:r>
            <a:r>
              <a:rPr lang="en-US" sz="2800" dirty="0" smtClean="0"/>
              <a:t>,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IKA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misinya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teguh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,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,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,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profesionalisme</a:t>
            </a:r>
            <a:r>
              <a:rPr lang="en-US" sz="28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ke-Tuhanan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kemanusiaan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,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universalitas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,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mimbar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,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kenyataan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/>
              <a:t>keadaban</a:t>
            </a:r>
            <a:r>
              <a:rPr lang="en-US" sz="2800" dirty="0"/>
              <a:t>, </a:t>
            </a:r>
            <a:r>
              <a:rPr lang="en-US" sz="2800" dirty="0" err="1"/>
              <a:t>kemanfaatan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kebahagiaan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nasionalisme</a:t>
            </a:r>
            <a:r>
              <a:rPr lang="en-US" sz="2800" dirty="0"/>
              <a:t>, </a:t>
            </a:r>
            <a:r>
              <a:rPr lang="en-US" sz="2800" dirty="0" err="1"/>
              <a:t>toleransi</a:t>
            </a:r>
            <a:r>
              <a:rPr lang="en-US" sz="2800" dirty="0"/>
              <a:t>,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asasi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keragaman</a:t>
            </a:r>
            <a:r>
              <a:rPr lang="en-US" sz="2800" dirty="0" smtClean="0"/>
              <a:t>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1642"/>
            <a:ext cx="10363200" cy="944247"/>
          </a:xfrm>
        </p:spPr>
        <p:txBody>
          <a:bodyPr/>
          <a:lstStyle/>
          <a:p>
            <a:r>
              <a:rPr lang="en-US" sz="4400" b="1" dirty="0" err="1" smtClean="0">
                <a:latin typeface="Britannic Bold"/>
                <a:cs typeface="Britannic Bold"/>
              </a:rPr>
              <a:t>Visi</a:t>
            </a:r>
            <a:endParaRPr lang="en-US" sz="4400" b="1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465212"/>
            <a:ext cx="11178862" cy="4613616"/>
          </a:xfrm>
          <a:solidFill>
            <a:schemeClr val="bg1"/>
          </a:solidFill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institusi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berstandar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inovatif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unggul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mengabdi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kemanusiaan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dukungan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sumber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manusia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kompeten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berkomitmen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tinggi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sejahtera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dijiwai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nilai-nilai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budaya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Pancasila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Unggul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terdepan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pengabdian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527934"/>
          </a:xfrm>
        </p:spPr>
        <p:txBody>
          <a:bodyPr/>
          <a:lstStyle/>
          <a:p>
            <a:r>
              <a:rPr lang="en-US" sz="3600" b="1" dirty="0" err="1" smtClean="0">
                <a:latin typeface="Britannic Bold"/>
                <a:cs typeface="Britannic Bold"/>
              </a:rPr>
              <a:t>Misi</a:t>
            </a:r>
            <a:r>
              <a:rPr lang="en-US" sz="3600" b="1" dirty="0" smtClean="0">
                <a:latin typeface="Britannic Bold"/>
                <a:cs typeface="Britannic Bold"/>
              </a:rPr>
              <a:t> (1)</a:t>
            </a:r>
            <a:endParaRPr lang="en-US" sz="3600" b="1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51" y="893251"/>
            <a:ext cx="11165983" cy="4770816"/>
          </a:xfrm>
          <a:noFill/>
        </p:spPr>
        <p:txBody>
          <a:bodyPr/>
          <a:lstStyle/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Menyelenggarakan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kedokteran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S1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Profesi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Dokter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Spesialis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Spesialis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Konsultan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terakreditasi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bertaraf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Menjalankan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pengabdian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inovatif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unggul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berbasis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bukti</a:t>
            </a:r>
            <a:r>
              <a:rPr lang="en-US" sz="2800" dirty="0">
                <a:solidFill>
                  <a:schemeClr val="tx1"/>
                </a:solidFill>
              </a:rPr>
              <a:t>, yang </a:t>
            </a:r>
            <a:r>
              <a:rPr lang="en-US" sz="2800" dirty="0" err="1">
                <a:solidFill>
                  <a:schemeClr val="tx1"/>
                </a:solidFill>
              </a:rPr>
              <a:t>bermanfaat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Indonesia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khususnya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umumnya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tanpa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diskriminasi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Melaksanakan</a:t>
            </a:r>
            <a:r>
              <a:rPr lang="en-US" sz="2800" dirty="0">
                <a:solidFill>
                  <a:schemeClr val="tx1"/>
                </a:solidFill>
              </a:rPr>
              <a:t> program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memperhatikan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pengembangan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unggul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bermanfaat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berkesinambungan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berkelanjutan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dijiwai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budaya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Pancasila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527934"/>
          </a:xfrm>
        </p:spPr>
        <p:txBody>
          <a:bodyPr/>
          <a:lstStyle/>
          <a:p>
            <a:r>
              <a:rPr lang="en-US" sz="3600" b="1" dirty="0" err="1" smtClean="0">
                <a:latin typeface="Britannic Bold"/>
                <a:cs typeface="Britannic Bold"/>
              </a:rPr>
              <a:t>Misi</a:t>
            </a:r>
            <a:r>
              <a:rPr lang="en-US" sz="3600" b="1" dirty="0" smtClean="0">
                <a:latin typeface="Britannic Bold"/>
                <a:cs typeface="Britannic Bold"/>
              </a:rPr>
              <a:t> (2)</a:t>
            </a:r>
            <a:endParaRPr lang="en-US" sz="3600" b="1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51" y="893251"/>
            <a:ext cx="11165983" cy="4770816"/>
          </a:xfrm>
          <a:noFill/>
        </p:spPr>
        <p:txBody>
          <a:bodyPr/>
          <a:lstStyle/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800" dirty="0" err="1" smtClean="0">
                <a:solidFill>
                  <a:schemeClr val="tx1"/>
                </a:solidFill>
              </a:rPr>
              <a:t>Menyelenggarakan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penelitian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kolaboratif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en-US" sz="2800" dirty="0">
                <a:solidFill>
                  <a:schemeClr val="tx1"/>
                </a:solidFill>
              </a:rPr>
              <a:t> demi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kemanusiaan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kemajuan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merujuk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Bangsa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Negara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</a:rPr>
              <a:t>Melaksanakan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pelayanan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interprofesional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berstandar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internasional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dilandasi</a:t>
            </a:r>
            <a:r>
              <a:rPr lang="en-US" sz="2800" dirty="0">
                <a:solidFill>
                  <a:schemeClr val="tx1"/>
                </a:solidFill>
              </a:rPr>
              <a:t> moral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Pancasila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</a:rPr>
              <a:t>Mengupayakan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peningkatan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kualitas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kompetensi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profesionalisme</a:t>
            </a:r>
            <a:r>
              <a:rPr lang="en-US" sz="2800" dirty="0">
                <a:solidFill>
                  <a:schemeClr val="tx1"/>
                </a:solidFill>
              </a:rPr>
              <a:t> SDM yang </a:t>
            </a:r>
            <a:r>
              <a:rPr lang="en-US" sz="2800" dirty="0" err="1">
                <a:solidFill>
                  <a:schemeClr val="tx1"/>
                </a:solidFill>
              </a:rPr>
              <a:t>beretika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bermoral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tinggi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keilmuan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pengabdian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</a:rPr>
              <a:t>Mensejahterakan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staf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kependidikan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Departemen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Anak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1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520"/>
            <a:ext cx="10972800" cy="618645"/>
          </a:xfrm>
        </p:spPr>
        <p:txBody>
          <a:bodyPr/>
          <a:lstStyle/>
          <a:p>
            <a:r>
              <a:rPr lang="en-US" sz="3600" dirty="0" err="1" smtClean="0">
                <a:latin typeface="Britannic Bold"/>
                <a:cs typeface="Britannic Bold"/>
              </a:rPr>
              <a:t>Komitmen</a:t>
            </a:r>
            <a:r>
              <a:rPr lang="en-US" sz="3600" dirty="0" smtClean="0">
                <a:latin typeface="Britannic Bold"/>
                <a:cs typeface="Britannic Bold"/>
              </a:rPr>
              <a:t> (1)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797726"/>
            <a:ext cx="10755894" cy="5328437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misi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visinya</a:t>
            </a:r>
            <a:r>
              <a:rPr lang="en-US" sz="2800" dirty="0"/>
              <a:t>, </a:t>
            </a:r>
            <a:r>
              <a:rPr lang="en-US" sz="2800" dirty="0" err="1"/>
              <a:t>Departemen</a:t>
            </a:r>
            <a:r>
              <a:rPr lang="en-US" sz="2800" dirty="0"/>
              <a:t> IKA </a:t>
            </a:r>
            <a:r>
              <a:rPr lang="en-US" sz="2800" dirty="0" err="1"/>
              <a:t>berkomitmen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: </a:t>
            </a:r>
            <a:endParaRPr lang="en-US" sz="28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kondusif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memfasilitasi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(</a:t>
            </a:r>
            <a:r>
              <a:rPr lang="en-US" sz="2800" dirty="0" err="1"/>
              <a:t>jenjang</a:t>
            </a:r>
            <a:r>
              <a:rPr lang="en-US" sz="2800" dirty="0"/>
              <a:t> S1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), </a:t>
            </a:r>
            <a:r>
              <a:rPr lang="en-US" sz="2800" dirty="0" err="1"/>
              <a:t>peserta</a:t>
            </a:r>
            <a:r>
              <a:rPr lang="en-US" sz="2800" dirty="0"/>
              <a:t> program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IKA (PPDS 1)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konsultan</a:t>
            </a:r>
            <a:r>
              <a:rPr lang="en-US" sz="2800" dirty="0"/>
              <a:t> (PPDS 2),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kependidikan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IKA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/>
              <a:t>di RS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bermartabat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integritas</a:t>
            </a:r>
            <a:r>
              <a:rPr lang="en-US" sz="2800" dirty="0"/>
              <a:t>, </a:t>
            </a:r>
            <a:r>
              <a:rPr lang="en-US" sz="2800" dirty="0" err="1"/>
              <a:t>transparansi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akuntabilitas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IKA </a:t>
            </a:r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520"/>
            <a:ext cx="10972800" cy="618645"/>
          </a:xfrm>
        </p:spPr>
        <p:txBody>
          <a:bodyPr/>
          <a:lstStyle/>
          <a:p>
            <a:r>
              <a:rPr lang="en-US" sz="3600" dirty="0" err="1" smtClean="0">
                <a:latin typeface="Britannic Bold"/>
                <a:cs typeface="Britannic Bold"/>
              </a:rPr>
              <a:t>Komitmen</a:t>
            </a:r>
            <a:r>
              <a:rPr lang="en-US" sz="3600" dirty="0" smtClean="0">
                <a:latin typeface="Britannic Bold"/>
                <a:cs typeface="Britannic Bold"/>
              </a:rPr>
              <a:t> (2)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797726"/>
            <a:ext cx="10788461" cy="5328437"/>
          </a:xfrm>
          <a:solidFill>
            <a:schemeClr val="bg1"/>
          </a:solidFill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KSM (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Medik</a:t>
            </a:r>
            <a:r>
              <a:rPr lang="en-US" sz="2800" dirty="0"/>
              <a:t>)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Instalasi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, </a:t>
            </a:r>
            <a:r>
              <a:rPr lang="en-US" sz="2800" dirty="0" err="1"/>
              <a:t>bersinergi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kemitraan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yang </a:t>
            </a:r>
            <a:r>
              <a:rPr lang="en-US" sz="2800" dirty="0" err="1"/>
              <a:t>berkepentingan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keselamatan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,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kepemimpinan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 yang </a:t>
            </a:r>
            <a:r>
              <a:rPr lang="en-US" sz="2800" dirty="0" err="1"/>
              <a:t>mengakar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manajerial</a:t>
            </a:r>
            <a:r>
              <a:rPr lang="en-US" sz="2800" dirty="0" smtClean="0"/>
              <a:t> </a:t>
            </a:r>
            <a:endParaRPr lang="en-US" sz="28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,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kaji</a:t>
            </a:r>
            <a:r>
              <a:rPr lang="en-US" sz="2800" dirty="0"/>
              <a:t> banding 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4901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5166"/>
          </a:xfrm>
        </p:spPr>
        <p:txBody>
          <a:bodyPr/>
          <a:lstStyle/>
          <a:p>
            <a:r>
              <a:rPr lang="en-US" sz="3600" dirty="0" err="1" smtClean="0">
                <a:latin typeface="Britannic Bold"/>
                <a:cs typeface="Britannic Bold"/>
              </a:rPr>
              <a:t>Tujuan</a:t>
            </a:r>
            <a:r>
              <a:rPr lang="en-US" sz="3600" dirty="0" smtClean="0">
                <a:latin typeface="Britannic Bold"/>
                <a:cs typeface="Britannic Bold"/>
              </a:rPr>
              <a:t> (1)</a:t>
            </a:r>
            <a:endParaRPr lang="en-US" sz="36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927967"/>
            <a:ext cx="10610822" cy="5524348"/>
          </a:xfrm>
          <a:solidFill>
            <a:schemeClr val="bg1"/>
          </a:solidFill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UGM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yang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profesional</a:t>
            </a:r>
            <a:r>
              <a:rPr lang="en-US" sz="2800" dirty="0"/>
              <a:t>, </a:t>
            </a:r>
            <a:r>
              <a:rPr lang="en-US" sz="2800" dirty="0" err="1"/>
              <a:t>kompeten</a:t>
            </a:r>
            <a:r>
              <a:rPr lang="en-US" sz="2800" dirty="0"/>
              <a:t>, </a:t>
            </a:r>
            <a:r>
              <a:rPr lang="en-US" sz="2800" dirty="0" err="1"/>
              <a:t>beretika</a:t>
            </a:r>
            <a:r>
              <a:rPr lang="en-US" sz="2800" dirty="0"/>
              <a:t>, </a:t>
            </a:r>
            <a:r>
              <a:rPr lang="en-US" sz="2800" dirty="0" err="1"/>
              <a:t>mengabdi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kemanusiaan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dijiwai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Mewujudkan</a:t>
            </a:r>
            <a:r>
              <a:rPr lang="en-US" sz="2800" dirty="0"/>
              <a:t> IPDSA (</a:t>
            </a:r>
            <a:r>
              <a:rPr lang="en-US" sz="2800" dirty="0" err="1"/>
              <a:t>Institusi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) yang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terkemuka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dipercaya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unggul</a:t>
            </a:r>
            <a:r>
              <a:rPr lang="en-US" sz="2800" dirty="0"/>
              <a:t>, </a:t>
            </a:r>
            <a:r>
              <a:rPr lang="en-US" sz="2800" dirty="0" err="1"/>
              <a:t>profesional</a:t>
            </a:r>
            <a:r>
              <a:rPr lang="en-US" sz="2800" dirty="0"/>
              <a:t>, </a:t>
            </a:r>
            <a:r>
              <a:rPr lang="en-US" sz="2800" dirty="0" err="1"/>
              <a:t>berkompeten</a:t>
            </a:r>
            <a:r>
              <a:rPr lang="en-US" sz="2800" dirty="0"/>
              <a:t>, </a:t>
            </a:r>
            <a:r>
              <a:rPr lang="en-US" sz="2800" dirty="0" err="1"/>
              <a:t>beretika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bermoral</a:t>
            </a:r>
            <a:r>
              <a:rPr lang="en-US" sz="2800" dirty="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prasarana</a:t>
            </a:r>
            <a:r>
              <a:rPr lang="en-US" sz="2800" dirty="0"/>
              <a:t> yang </a:t>
            </a:r>
            <a:r>
              <a:rPr lang="en-US" sz="2800" dirty="0" err="1"/>
              <a:t>memadai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tri dharma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17622</TotalTime>
  <Words>937</Words>
  <Application>Microsoft Macintosh PowerPoint</Application>
  <PresentationFormat>Custom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 (1)</vt:lpstr>
      <vt:lpstr>Misi (2)</vt:lpstr>
      <vt:lpstr>Komitmen (1)</vt:lpstr>
      <vt:lpstr>Komitmen (2)</vt:lpstr>
      <vt:lpstr>Tujuan (1)</vt:lpstr>
      <vt:lpstr>Tujuan (2)</vt:lpstr>
      <vt:lpstr>Milestones 2018-2022</vt:lpstr>
      <vt:lpstr>Milestones 2018-2022</vt:lpstr>
      <vt:lpstr>Milestones 2018-2022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sugengyuwana</cp:lastModifiedBy>
  <cp:revision>160</cp:revision>
  <dcterms:created xsi:type="dcterms:W3CDTF">2016-10-06T12:46:54Z</dcterms:created>
  <dcterms:modified xsi:type="dcterms:W3CDTF">2017-11-14T20:45:36Z</dcterms:modified>
</cp:coreProperties>
</file>