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6" r:id="rId2"/>
  </p:sldMasterIdLst>
  <p:notesMasterIdLst>
    <p:notesMasterId r:id="rId25"/>
  </p:notesMasterIdLst>
  <p:sldIdLst>
    <p:sldId id="257" r:id="rId3"/>
    <p:sldId id="406" r:id="rId4"/>
    <p:sldId id="398" r:id="rId5"/>
    <p:sldId id="399" r:id="rId6"/>
    <p:sldId id="400" r:id="rId7"/>
    <p:sldId id="401" r:id="rId8"/>
    <p:sldId id="402" r:id="rId9"/>
    <p:sldId id="403" r:id="rId10"/>
    <p:sldId id="404" r:id="rId11"/>
    <p:sldId id="405" r:id="rId12"/>
    <p:sldId id="430" r:id="rId13"/>
    <p:sldId id="427" r:id="rId14"/>
    <p:sldId id="428" r:id="rId15"/>
    <p:sldId id="429" r:id="rId16"/>
    <p:sldId id="423" r:id="rId17"/>
    <p:sldId id="424" r:id="rId18"/>
    <p:sldId id="414" r:id="rId19"/>
    <p:sldId id="432" r:id="rId20"/>
    <p:sldId id="435" r:id="rId21"/>
    <p:sldId id="433" r:id="rId22"/>
    <p:sldId id="434" r:id="rId23"/>
    <p:sldId id="40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p:scale>
          <a:sx n="80" d="100"/>
          <a:sy n="80" d="100"/>
        </p:scale>
        <p:origin x="-342" y="-54"/>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234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849543-1F72-412E-8355-3F406ADA689B}" type="datetimeFigureOut">
              <a:rPr lang="en-US" smtClean="0"/>
              <a:pPr/>
              <a:t>12/12/2017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696B5A-93A6-46D1-ADB4-EBAD3ED30233}" type="slidenum">
              <a:rPr lang="en-US" smtClean="0"/>
              <a:pPr/>
              <a:t>‹#›</a:t>
            </a:fld>
            <a:endParaRPr lang="en-US"/>
          </a:p>
        </p:txBody>
      </p:sp>
    </p:spTree>
    <p:extLst>
      <p:ext uri="{BB962C8B-B14F-4D97-AF65-F5344CB8AC3E}">
        <p14:creationId xmlns:p14="http://schemas.microsoft.com/office/powerpoint/2010/main" xmlns="" val="1928575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30D0A4-0FFF-4BF9-B349-9E7E0140B806}" type="datetimeFigureOut">
              <a:rPr lang="en-US" smtClean="0"/>
              <a:pPr/>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986D95-F956-42E3-84CB-F8A84E250BB3}" type="slidenum">
              <a:rPr lang="en-US" smtClean="0"/>
              <a:pPr/>
              <a:t>‹#›</a:t>
            </a:fld>
            <a:endParaRPr lang="en-US"/>
          </a:p>
        </p:txBody>
      </p:sp>
    </p:spTree>
    <p:extLst>
      <p:ext uri="{BB962C8B-B14F-4D97-AF65-F5344CB8AC3E}">
        <p14:creationId xmlns:p14="http://schemas.microsoft.com/office/powerpoint/2010/main" xmlns="" val="2832233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30D0A4-0FFF-4BF9-B349-9E7E0140B806}" type="datetimeFigureOut">
              <a:rPr lang="en-US" smtClean="0"/>
              <a:pPr/>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986D95-F956-42E3-84CB-F8A84E250BB3}" type="slidenum">
              <a:rPr lang="en-US" smtClean="0"/>
              <a:pPr/>
              <a:t>‹#›</a:t>
            </a:fld>
            <a:endParaRPr lang="en-US"/>
          </a:p>
        </p:txBody>
      </p:sp>
    </p:spTree>
    <p:extLst>
      <p:ext uri="{BB962C8B-B14F-4D97-AF65-F5344CB8AC3E}">
        <p14:creationId xmlns:p14="http://schemas.microsoft.com/office/powerpoint/2010/main" xmlns="" val="2867137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30D0A4-0FFF-4BF9-B349-9E7E0140B806}" type="datetimeFigureOut">
              <a:rPr lang="en-US" smtClean="0"/>
              <a:pPr/>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986D95-F956-42E3-84CB-F8A84E250BB3}" type="slidenum">
              <a:rPr lang="en-US" smtClean="0"/>
              <a:pPr/>
              <a:t>‹#›</a:t>
            </a:fld>
            <a:endParaRPr lang="en-US"/>
          </a:p>
        </p:txBody>
      </p:sp>
    </p:spTree>
    <p:extLst>
      <p:ext uri="{BB962C8B-B14F-4D97-AF65-F5344CB8AC3E}">
        <p14:creationId xmlns:p14="http://schemas.microsoft.com/office/powerpoint/2010/main" xmlns="" val="15853220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001B050-42D9-400F-9E1D-0DD0238CE288}" type="datetimeFigureOut">
              <a:rPr lang="en-US"/>
              <a:pPr>
                <a:defRPr/>
              </a:pPr>
              <a:t>12/12/2017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2D852C38-36DA-4C2C-BD18-00F32CF8E000}" type="slidenum">
              <a:rPr lang="en-US" altLang="en-US"/>
              <a:pPr>
                <a:defRPr/>
              </a:pPr>
              <a:t>‹#›</a:t>
            </a:fld>
            <a:endParaRPr lang="en-US" altLang="en-US"/>
          </a:p>
        </p:txBody>
      </p:sp>
    </p:spTree>
    <p:extLst>
      <p:ext uri="{BB962C8B-B14F-4D97-AF65-F5344CB8AC3E}">
        <p14:creationId xmlns:p14="http://schemas.microsoft.com/office/powerpoint/2010/main" xmlns="" val="11727647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502DAE3-B61E-453D-83A8-B55B0960B32B}" type="datetimeFigureOut">
              <a:rPr lang="en-US"/>
              <a:pPr>
                <a:defRPr/>
              </a:pPr>
              <a:t>12/12/2017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F0D00CCA-1E0C-485F-BD39-FB68C41BE43E}" type="slidenum">
              <a:rPr lang="en-US" altLang="en-US"/>
              <a:pPr>
                <a:defRPr/>
              </a:pPr>
              <a:t>‹#›</a:t>
            </a:fld>
            <a:endParaRPr lang="en-US" altLang="en-US"/>
          </a:p>
        </p:txBody>
      </p:sp>
    </p:spTree>
    <p:extLst>
      <p:ext uri="{BB962C8B-B14F-4D97-AF65-F5344CB8AC3E}">
        <p14:creationId xmlns:p14="http://schemas.microsoft.com/office/powerpoint/2010/main" xmlns="" val="28930940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5333"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89EC270-2F35-40B4-9E2B-AE8B2E117FDC}" type="datetimeFigureOut">
              <a:rPr lang="en-US"/>
              <a:pPr>
                <a:defRPr/>
              </a:pPr>
              <a:t>12/12/2017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561B66DE-0E78-460B-B3CB-D6D2B6161F48}" type="slidenum">
              <a:rPr lang="en-US" altLang="en-US"/>
              <a:pPr>
                <a:defRPr/>
              </a:pPr>
              <a:t>‹#›</a:t>
            </a:fld>
            <a:endParaRPr lang="en-US" altLang="en-US"/>
          </a:p>
        </p:txBody>
      </p:sp>
    </p:spTree>
    <p:extLst>
      <p:ext uri="{BB962C8B-B14F-4D97-AF65-F5344CB8AC3E}">
        <p14:creationId xmlns:p14="http://schemas.microsoft.com/office/powerpoint/2010/main" xmlns="" val="41155427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C3A59CF-CA1E-40F3-8E61-0FC8AEDDC5CE}" type="datetimeFigureOut">
              <a:rPr lang="en-US"/>
              <a:pPr>
                <a:defRPr/>
              </a:pPr>
              <a:t>12/12/2017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23ACE14D-BF46-4CC3-82A0-DFF1A0F49CD2}" type="slidenum">
              <a:rPr lang="en-US" altLang="en-US"/>
              <a:pPr>
                <a:defRPr/>
              </a:pPr>
              <a:t>‹#›</a:t>
            </a:fld>
            <a:endParaRPr lang="en-US" altLang="en-US"/>
          </a:p>
        </p:txBody>
      </p:sp>
    </p:spTree>
    <p:extLst>
      <p:ext uri="{BB962C8B-B14F-4D97-AF65-F5344CB8AC3E}">
        <p14:creationId xmlns:p14="http://schemas.microsoft.com/office/powerpoint/2010/main" xmlns="" val="41156246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E6A4058-D143-449A-8076-5321F5C7E4ED}" type="datetimeFigureOut">
              <a:rPr lang="en-US"/>
              <a:pPr>
                <a:defRPr/>
              </a:pPr>
              <a:t>12/12/2017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1F0FA9C5-E381-4E47-BB20-FF7125928283}" type="slidenum">
              <a:rPr lang="en-US" altLang="en-US"/>
              <a:pPr>
                <a:defRPr/>
              </a:pPr>
              <a:t>‹#›</a:t>
            </a:fld>
            <a:endParaRPr lang="en-US" altLang="en-US"/>
          </a:p>
        </p:txBody>
      </p:sp>
    </p:spTree>
    <p:extLst>
      <p:ext uri="{BB962C8B-B14F-4D97-AF65-F5344CB8AC3E}">
        <p14:creationId xmlns:p14="http://schemas.microsoft.com/office/powerpoint/2010/main" xmlns="" val="34462293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23132C3-C106-43A3-B3B5-B7B4CAECC859}" type="datetimeFigureOut">
              <a:rPr lang="en-US"/>
              <a:pPr>
                <a:defRPr/>
              </a:pPr>
              <a:t>12/12/2017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A4EC7D3E-205D-401B-9FA8-A1E35750B1AF}" type="slidenum">
              <a:rPr lang="en-US" altLang="en-US"/>
              <a:pPr>
                <a:defRPr/>
              </a:pPr>
              <a:t>‹#›</a:t>
            </a:fld>
            <a:endParaRPr lang="en-US" altLang="en-US"/>
          </a:p>
        </p:txBody>
      </p:sp>
    </p:spTree>
    <p:extLst>
      <p:ext uri="{BB962C8B-B14F-4D97-AF65-F5344CB8AC3E}">
        <p14:creationId xmlns:p14="http://schemas.microsoft.com/office/powerpoint/2010/main" xmlns="" val="34288836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89A1CE2-5545-41E6-AB6C-72E5E476ABED}" type="datetimeFigureOut">
              <a:rPr lang="en-US"/>
              <a:pPr>
                <a:defRPr/>
              </a:pPr>
              <a:t>12/12/2017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CD70912F-3DA2-4E8C-91B1-E785C4DE7AA7}" type="slidenum">
              <a:rPr lang="en-US" altLang="en-US"/>
              <a:pPr>
                <a:defRPr/>
              </a:pPr>
              <a:t>‹#›</a:t>
            </a:fld>
            <a:endParaRPr lang="en-US" altLang="en-US"/>
          </a:p>
        </p:txBody>
      </p:sp>
    </p:spTree>
    <p:extLst>
      <p:ext uri="{BB962C8B-B14F-4D97-AF65-F5344CB8AC3E}">
        <p14:creationId xmlns:p14="http://schemas.microsoft.com/office/powerpoint/2010/main" xmlns="" val="7454574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667" b="1"/>
            </a:lvl1pPr>
          </a:lstStyle>
          <a:p>
            <a:r>
              <a:rPr lang="en-US" smtClean="0"/>
              <a:t>Click to edit Master title style</a:t>
            </a:r>
            <a:endParaRPr lang="en-US"/>
          </a:p>
        </p:txBody>
      </p:sp>
      <p:sp>
        <p:nvSpPr>
          <p:cNvPr id="3" name="Content Placeholder 2"/>
          <p:cNvSpPr>
            <a:spLocks noGrp="1"/>
          </p:cNvSpPr>
          <p:nvPr>
            <p:ph idx="1"/>
          </p:nvPr>
        </p:nvSpPr>
        <p:spPr>
          <a:xfrm>
            <a:off x="4766733" y="273052"/>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024A3A9-71DC-423B-90FD-FE6CB31EADF9}" type="datetimeFigureOut">
              <a:rPr lang="en-US"/>
              <a:pPr>
                <a:defRPr/>
              </a:pPr>
              <a:t>12/12/2017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063C0AB2-085C-4ECE-93B0-E894B287C162}" type="slidenum">
              <a:rPr lang="en-US" altLang="en-US"/>
              <a:pPr>
                <a:defRPr/>
              </a:pPr>
              <a:t>‹#›</a:t>
            </a:fld>
            <a:endParaRPr lang="en-US" altLang="en-US"/>
          </a:p>
        </p:txBody>
      </p:sp>
    </p:spTree>
    <p:extLst>
      <p:ext uri="{BB962C8B-B14F-4D97-AF65-F5344CB8AC3E}">
        <p14:creationId xmlns:p14="http://schemas.microsoft.com/office/powerpoint/2010/main" xmlns="" val="2864882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30D0A4-0FFF-4BF9-B349-9E7E0140B806}" type="datetimeFigureOut">
              <a:rPr lang="en-US" smtClean="0"/>
              <a:pPr/>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986D95-F956-42E3-84CB-F8A84E250BB3}" type="slidenum">
              <a:rPr lang="en-US" smtClean="0"/>
              <a:pPr/>
              <a:t>‹#›</a:t>
            </a:fld>
            <a:endParaRPr lang="en-US"/>
          </a:p>
        </p:txBody>
      </p:sp>
    </p:spTree>
    <p:extLst>
      <p:ext uri="{BB962C8B-B14F-4D97-AF65-F5344CB8AC3E}">
        <p14:creationId xmlns:p14="http://schemas.microsoft.com/office/powerpoint/2010/main" xmlns="" val="22138712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667"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endParaRPr lang="en-US" noProof="0"/>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85F79B5-D172-4120-8323-DFF519184A7C}" type="datetimeFigureOut">
              <a:rPr lang="en-US"/>
              <a:pPr>
                <a:defRPr/>
              </a:pPr>
              <a:t>12/12/2017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B55C9F38-210F-48DA-9866-AF77E110443B}" type="slidenum">
              <a:rPr lang="en-US" altLang="en-US"/>
              <a:pPr>
                <a:defRPr/>
              </a:pPr>
              <a:t>‹#›</a:t>
            </a:fld>
            <a:endParaRPr lang="en-US" altLang="en-US"/>
          </a:p>
        </p:txBody>
      </p:sp>
    </p:spTree>
    <p:extLst>
      <p:ext uri="{BB962C8B-B14F-4D97-AF65-F5344CB8AC3E}">
        <p14:creationId xmlns:p14="http://schemas.microsoft.com/office/powerpoint/2010/main" xmlns="" val="34382772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2FBA31E-FA85-4286-9475-64CA8451A6E5}" type="datetimeFigureOut">
              <a:rPr lang="en-US"/>
              <a:pPr>
                <a:defRPr/>
              </a:pPr>
              <a:t>12/12/2017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D1533CA2-28EA-40BE-866C-C658918DD1DB}" type="slidenum">
              <a:rPr lang="en-US" altLang="en-US"/>
              <a:pPr>
                <a:defRPr/>
              </a:pPr>
              <a:t>‹#›</a:t>
            </a:fld>
            <a:endParaRPr lang="en-US" altLang="en-US"/>
          </a:p>
        </p:txBody>
      </p:sp>
    </p:spTree>
    <p:extLst>
      <p:ext uri="{BB962C8B-B14F-4D97-AF65-F5344CB8AC3E}">
        <p14:creationId xmlns:p14="http://schemas.microsoft.com/office/powerpoint/2010/main" xmlns="" val="32766550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6520640-05E5-4A79-B8FD-AC0FAAD37269}" type="datetimeFigureOut">
              <a:rPr lang="en-US"/>
              <a:pPr>
                <a:defRPr/>
              </a:pPr>
              <a:t>12/12/2017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65A36014-CB78-4B26-811C-71CC6B743670}" type="slidenum">
              <a:rPr lang="en-US" altLang="en-US"/>
              <a:pPr>
                <a:defRPr/>
              </a:pPr>
              <a:t>‹#›</a:t>
            </a:fld>
            <a:endParaRPr lang="en-US" altLang="en-US"/>
          </a:p>
        </p:txBody>
      </p:sp>
    </p:spTree>
    <p:extLst>
      <p:ext uri="{BB962C8B-B14F-4D97-AF65-F5344CB8AC3E}">
        <p14:creationId xmlns:p14="http://schemas.microsoft.com/office/powerpoint/2010/main" xmlns="" val="998313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30D0A4-0FFF-4BF9-B349-9E7E0140B806}" type="datetimeFigureOut">
              <a:rPr lang="en-US" smtClean="0"/>
              <a:pPr/>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986D95-F956-42E3-84CB-F8A84E250BB3}" type="slidenum">
              <a:rPr lang="en-US" smtClean="0"/>
              <a:pPr/>
              <a:t>‹#›</a:t>
            </a:fld>
            <a:endParaRPr lang="en-US"/>
          </a:p>
        </p:txBody>
      </p:sp>
    </p:spTree>
    <p:extLst>
      <p:ext uri="{BB962C8B-B14F-4D97-AF65-F5344CB8AC3E}">
        <p14:creationId xmlns:p14="http://schemas.microsoft.com/office/powerpoint/2010/main" xmlns="" val="253560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30D0A4-0FFF-4BF9-B349-9E7E0140B806}" type="datetimeFigureOut">
              <a:rPr lang="en-US" smtClean="0"/>
              <a:pPr/>
              <a:t>12/12/2017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986D95-F956-42E3-84CB-F8A84E250BB3}" type="slidenum">
              <a:rPr lang="en-US" smtClean="0"/>
              <a:pPr/>
              <a:t>‹#›</a:t>
            </a:fld>
            <a:endParaRPr lang="en-US"/>
          </a:p>
        </p:txBody>
      </p:sp>
    </p:spTree>
    <p:extLst>
      <p:ext uri="{BB962C8B-B14F-4D97-AF65-F5344CB8AC3E}">
        <p14:creationId xmlns:p14="http://schemas.microsoft.com/office/powerpoint/2010/main" xmlns="" val="2055633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30D0A4-0FFF-4BF9-B349-9E7E0140B806}" type="datetimeFigureOut">
              <a:rPr lang="en-US" smtClean="0"/>
              <a:pPr/>
              <a:t>12/12/2017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986D95-F956-42E3-84CB-F8A84E250BB3}" type="slidenum">
              <a:rPr lang="en-US" smtClean="0"/>
              <a:pPr/>
              <a:t>‹#›</a:t>
            </a:fld>
            <a:endParaRPr lang="en-US"/>
          </a:p>
        </p:txBody>
      </p:sp>
    </p:spTree>
    <p:extLst>
      <p:ext uri="{BB962C8B-B14F-4D97-AF65-F5344CB8AC3E}">
        <p14:creationId xmlns:p14="http://schemas.microsoft.com/office/powerpoint/2010/main" xmlns="" val="429510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30D0A4-0FFF-4BF9-B349-9E7E0140B806}" type="datetimeFigureOut">
              <a:rPr lang="en-US" smtClean="0"/>
              <a:pPr/>
              <a:t>12/12/2017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986D95-F956-42E3-84CB-F8A84E250BB3}" type="slidenum">
              <a:rPr lang="en-US" smtClean="0"/>
              <a:pPr/>
              <a:t>‹#›</a:t>
            </a:fld>
            <a:endParaRPr lang="en-US"/>
          </a:p>
        </p:txBody>
      </p:sp>
    </p:spTree>
    <p:extLst>
      <p:ext uri="{BB962C8B-B14F-4D97-AF65-F5344CB8AC3E}">
        <p14:creationId xmlns:p14="http://schemas.microsoft.com/office/powerpoint/2010/main" xmlns="" val="447122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30D0A4-0FFF-4BF9-B349-9E7E0140B806}" type="datetimeFigureOut">
              <a:rPr lang="en-US" smtClean="0"/>
              <a:pPr/>
              <a:t>12/12/2017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986D95-F956-42E3-84CB-F8A84E250BB3}" type="slidenum">
              <a:rPr lang="en-US" smtClean="0"/>
              <a:pPr/>
              <a:t>‹#›</a:t>
            </a:fld>
            <a:endParaRPr lang="en-US"/>
          </a:p>
        </p:txBody>
      </p:sp>
    </p:spTree>
    <p:extLst>
      <p:ext uri="{BB962C8B-B14F-4D97-AF65-F5344CB8AC3E}">
        <p14:creationId xmlns:p14="http://schemas.microsoft.com/office/powerpoint/2010/main" xmlns="" val="796349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30D0A4-0FFF-4BF9-B349-9E7E0140B806}" type="datetimeFigureOut">
              <a:rPr lang="en-US" smtClean="0"/>
              <a:pPr/>
              <a:t>12/12/2017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986D95-F956-42E3-84CB-F8A84E250BB3}" type="slidenum">
              <a:rPr lang="en-US" smtClean="0"/>
              <a:pPr/>
              <a:t>‹#›</a:t>
            </a:fld>
            <a:endParaRPr lang="en-US"/>
          </a:p>
        </p:txBody>
      </p:sp>
    </p:spTree>
    <p:extLst>
      <p:ext uri="{BB962C8B-B14F-4D97-AF65-F5344CB8AC3E}">
        <p14:creationId xmlns:p14="http://schemas.microsoft.com/office/powerpoint/2010/main" xmlns="" val="3215301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30D0A4-0FFF-4BF9-B349-9E7E0140B806}" type="datetimeFigureOut">
              <a:rPr lang="en-US" smtClean="0"/>
              <a:pPr/>
              <a:t>12/12/2017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986D95-F956-42E3-84CB-F8A84E250BB3}" type="slidenum">
              <a:rPr lang="en-US" smtClean="0"/>
              <a:pPr/>
              <a:t>‹#›</a:t>
            </a:fld>
            <a:endParaRPr lang="en-US"/>
          </a:p>
        </p:txBody>
      </p:sp>
    </p:spTree>
    <p:extLst>
      <p:ext uri="{BB962C8B-B14F-4D97-AF65-F5344CB8AC3E}">
        <p14:creationId xmlns:p14="http://schemas.microsoft.com/office/powerpoint/2010/main" xmlns="" val="935225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30D0A4-0FFF-4BF9-B349-9E7E0140B806}" type="datetimeFigureOut">
              <a:rPr lang="en-US" smtClean="0"/>
              <a:pPr/>
              <a:t>12/12/2017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986D95-F956-42E3-84CB-F8A84E250BB3}" type="slidenum">
              <a:rPr lang="en-US" smtClean="0"/>
              <a:pPr/>
              <a:t>‹#›</a:t>
            </a:fld>
            <a:endParaRPr lang="en-US"/>
          </a:p>
        </p:txBody>
      </p:sp>
    </p:spTree>
    <p:extLst>
      <p:ext uri="{BB962C8B-B14F-4D97-AF65-F5344CB8AC3E}">
        <p14:creationId xmlns:p14="http://schemas.microsoft.com/office/powerpoint/2010/main" xmlns="" val="7327541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0"/>
            <a:ext cx="2844800" cy="366713"/>
          </a:xfrm>
          <a:prstGeom prst="rect">
            <a:avLst/>
          </a:prstGeom>
        </p:spPr>
        <p:txBody>
          <a:bodyPr vert="horz" lIns="91440" tIns="45720" rIns="91440" bIns="45720" rtlCol="0" anchor="ctr"/>
          <a:lstStyle>
            <a:lvl1pPr algn="l" eaLnBrk="1" fontAlgn="auto" hangingPunct="1">
              <a:spcBef>
                <a:spcPts val="0"/>
              </a:spcBef>
              <a:spcAft>
                <a:spcPts val="0"/>
              </a:spcAft>
              <a:defRPr sz="1600">
                <a:solidFill>
                  <a:prstClr val="black">
                    <a:tint val="75000"/>
                  </a:prstClr>
                </a:solidFill>
                <a:latin typeface="+mn-lt"/>
                <a:cs typeface="+mn-cs"/>
              </a:defRPr>
            </a:lvl1pPr>
          </a:lstStyle>
          <a:p>
            <a:pPr>
              <a:defRPr/>
            </a:pPr>
            <a:fld id="{63B30F5E-F813-4738-BB94-A479D09E0BF7}" type="datetimeFigureOut">
              <a:rPr lang="en-US"/>
              <a:pPr>
                <a:defRPr/>
              </a:pPr>
              <a:t>12/12/2017</a:t>
            </a:fld>
            <a:endParaRPr lang="en-US"/>
          </a:p>
        </p:txBody>
      </p:sp>
      <p:sp>
        <p:nvSpPr>
          <p:cNvPr id="5" name="Footer Placeholder 4"/>
          <p:cNvSpPr>
            <a:spLocks noGrp="1"/>
          </p:cNvSpPr>
          <p:nvPr>
            <p:ph type="ftr" sz="quarter" idx="3"/>
          </p:nvPr>
        </p:nvSpPr>
        <p:spPr>
          <a:xfrm>
            <a:off x="4165600" y="6356350"/>
            <a:ext cx="3860800" cy="366713"/>
          </a:xfrm>
          <a:prstGeom prst="rect">
            <a:avLst/>
          </a:prstGeom>
        </p:spPr>
        <p:txBody>
          <a:bodyPr vert="horz" lIns="91440" tIns="45720" rIns="91440" bIns="45720" rtlCol="0" anchor="ctr"/>
          <a:lstStyle>
            <a:lvl1pPr algn="ctr" eaLnBrk="1" fontAlgn="auto" hangingPunct="1">
              <a:spcBef>
                <a:spcPts val="0"/>
              </a:spcBef>
              <a:spcAft>
                <a:spcPts val="0"/>
              </a:spcAft>
              <a:defRPr sz="1600">
                <a:solidFill>
                  <a:prstClr val="black">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0"/>
            <a:ext cx="2844800" cy="366713"/>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600">
                <a:solidFill>
                  <a:srgbClr val="898989"/>
                </a:solidFill>
                <a:latin typeface="Calibri" panose="020F0502020204030204" pitchFamily="34" charset="0"/>
                <a:cs typeface="Arial" panose="020B0604020202020204" pitchFamily="34" charset="0"/>
              </a:defRPr>
            </a:lvl1pPr>
          </a:lstStyle>
          <a:p>
            <a:pPr fontAlgn="base">
              <a:spcBef>
                <a:spcPct val="0"/>
              </a:spcBef>
              <a:spcAft>
                <a:spcPct val="0"/>
              </a:spcAft>
              <a:defRPr/>
            </a:pPr>
            <a:fld id="{39EAE6E1-CBE2-4E39-8AAF-368F1FA169BD}" type="slidenum">
              <a:rPr lang="en-US" altLang="en-US"/>
              <a:pPr fontAlgn="base">
                <a:spcBef>
                  <a:spcPct val="0"/>
                </a:spcBef>
                <a:spcAft>
                  <a:spcPct val="0"/>
                </a:spcAft>
                <a:defRPr/>
              </a:pPr>
              <a:t>‹#›</a:t>
            </a:fld>
            <a:endParaRPr lang="en-US" altLang="en-US"/>
          </a:p>
        </p:txBody>
      </p:sp>
    </p:spTree>
    <p:extLst>
      <p:ext uri="{BB962C8B-B14F-4D97-AF65-F5344CB8AC3E}">
        <p14:creationId xmlns:p14="http://schemas.microsoft.com/office/powerpoint/2010/main" xmlns="" val="3812327343"/>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txStyles>
    <p:titleStyle>
      <a:lvl1pPr algn="ctr" rtl="0" eaLnBrk="0" fontAlgn="base" hangingPunct="0">
        <a:spcBef>
          <a:spcPct val="0"/>
        </a:spcBef>
        <a:spcAft>
          <a:spcPct val="0"/>
        </a:spcAft>
        <a:defRPr sz="5800" kern="1200">
          <a:solidFill>
            <a:schemeClr val="tx1"/>
          </a:solidFill>
          <a:latin typeface="+mj-lt"/>
          <a:ea typeface="+mj-ea"/>
          <a:cs typeface="+mj-cs"/>
        </a:defRPr>
      </a:lvl1pPr>
      <a:lvl2pPr algn="ctr" rtl="0" eaLnBrk="0" fontAlgn="base" hangingPunct="0">
        <a:spcBef>
          <a:spcPct val="0"/>
        </a:spcBef>
        <a:spcAft>
          <a:spcPct val="0"/>
        </a:spcAft>
        <a:defRPr sz="5800">
          <a:solidFill>
            <a:schemeClr val="tx1"/>
          </a:solidFill>
          <a:latin typeface="Calibri" pitchFamily="34" charset="0"/>
        </a:defRPr>
      </a:lvl2pPr>
      <a:lvl3pPr algn="ctr" rtl="0" eaLnBrk="0" fontAlgn="base" hangingPunct="0">
        <a:spcBef>
          <a:spcPct val="0"/>
        </a:spcBef>
        <a:spcAft>
          <a:spcPct val="0"/>
        </a:spcAft>
        <a:defRPr sz="5800">
          <a:solidFill>
            <a:schemeClr val="tx1"/>
          </a:solidFill>
          <a:latin typeface="Calibri" pitchFamily="34" charset="0"/>
        </a:defRPr>
      </a:lvl3pPr>
      <a:lvl4pPr algn="ctr" rtl="0" eaLnBrk="0" fontAlgn="base" hangingPunct="0">
        <a:spcBef>
          <a:spcPct val="0"/>
        </a:spcBef>
        <a:spcAft>
          <a:spcPct val="0"/>
        </a:spcAft>
        <a:defRPr sz="5800">
          <a:solidFill>
            <a:schemeClr val="tx1"/>
          </a:solidFill>
          <a:latin typeface="Calibri" pitchFamily="34" charset="0"/>
        </a:defRPr>
      </a:lvl4pPr>
      <a:lvl5pPr algn="ctr" rtl="0" eaLnBrk="0" fontAlgn="base" hangingPunct="0">
        <a:spcBef>
          <a:spcPct val="0"/>
        </a:spcBef>
        <a:spcAft>
          <a:spcPct val="0"/>
        </a:spcAft>
        <a:defRPr sz="5800">
          <a:solidFill>
            <a:schemeClr val="tx1"/>
          </a:solidFill>
          <a:latin typeface="Calibri" pitchFamily="34" charset="0"/>
        </a:defRPr>
      </a:lvl5pPr>
      <a:lvl6pPr marL="609585" algn="ctr" rtl="0" fontAlgn="base">
        <a:spcBef>
          <a:spcPct val="0"/>
        </a:spcBef>
        <a:spcAft>
          <a:spcPct val="0"/>
        </a:spcAft>
        <a:defRPr sz="5867">
          <a:solidFill>
            <a:schemeClr val="tx1"/>
          </a:solidFill>
          <a:latin typeface="Calibri" pitchFamily="34" charset="0"/>
        </a:defRPr>
      </a:lvl6pPr>
      <a:lvl7pPr marL="1219170" algn="ctr" rtl="0" fontAlgn="base">
        <a:spcBef>
          <a:spcPct val="0"/>
        </a:spcBef>
        <a:spcAft>
          <a:spcPct val="0"/>
        </a:spcAft>
        <a:defRPr sz="5867">
          <a:solidFill>
            <a:schemeClr val="tx1"/>
          </a:solidFill>
          <a:latin typeface="Calibri" pitchFamily="34" charset="0"/>
        </a:defRPr>
      </a:lvl7pPr>
      <a:lvl8pPr marL="1828754" algn="ctr" rtl="0" fontAlgn="base">
        <a:spcBef>
          <a:spcPct val="0"/>
        </a:spcBef>
        <a:spcAft>
          <a:spcPct val="0"/>
        </a:spcAft>
        <a:defRPr sz="5867">
          <a:solidFill>
            <a:schemeClr val="tx1"/>
          </a:solidFill>
          <a:latin typeface="Calibri" pitchFamily="34" charset="0"/>
        </a:defRPr>
      </a:lvl8pPr>
      <a:lvl9pPr marL="2438339" algn="ctr" rtl="0" fontAlgn="base">
        <a:spcBef>
          <a:spcPct val="0"/>
        </a:spcBef>
        <a:spcAft>
          <a:spcPct val="0"/>
        </a:spcAft>
        <a:defRPr sz="5867">
          <a:solidFill>
            <a:schemeClr val="tx1"/>
          </a:solidFill>
          <a:latin typeface="Calibri" pitchFamily="34" charset="0"/>
        </a:defRPr>
      </a:lvl9pPr>
    </p:titleStyle>
    <p:bodyStyle>
      <a:lvl1pPr marL="455613" indent="-455613" algn="l" rtl="0" eaLnBrk="0" fontAlgn="base" hangingPunct="0">
        <a:spcBef>
          <a:spcPct val="20000"/>
        </a:spcBef>
        <a:spcAft>
          <a:spcPct val="0"/>
        </a:spcAft>
        <a:buFont typeface="Arial" panose="020B0604020202020204" pitchFamily="34" charset="0"/>
        <a:buChar char="•"/>
        <a:defRPr sz="4200" kern="1200">
          <a:solidFill>
            <a:schemeClr val="tx1"/>
          </a:solidFill>
          <a:latin typeface="+mn-lt"/>
          <a:ea typeface="+mn-ea"/>
          <a:cs typeface="+mn-cs"/>
        </a:defRPr>
      </a:lvl1pPr>
      <a:lvl2pPr marL="989013" indent="-379413" algn="l" rtl="0" eaLnBrk="0" fontAlgn="base" hangingPunct="0">
        <a:spcBef>
          <a:spcPct val="20000"/>
        </a:spcBef>
        <a:spcAft>
          <a:spcPct val="0"/>
        </a:spcAft>
        <a:buFont typeface="Arial" panose="020B0604020202020204" pitchFamily="34" charset="0"/>
        <a:buChar char="–"/>
        <a:defRPr sz="3700" kern="1200">
          <a:solidFill>
            <a:schemeClr val="tx1"/>
          </a:solidFill>
          <a:latin typeface="+mn-lt"/>
          <a:ea typeface="+mn-ea"/>
          <a:cs typeface="+mn-cs"/>
        </a:defRPr>
      </a:lvl2pPr>
      <a:lvl3pPr marL="1522413" indent="-303213"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3pPr>
      <a:lvl4pPr marL="2132013" indent="-303213" algn="l"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mn-ea"/>
          <a:cs typeface="+mn-cs"/>
        </a:defRPr>
      </a:lvl4pPr>
      <a:lvl5pPr marL="2741613" indent="-303213" algn="l"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hyperlink" Target="http://kardiologi.fk.ugm.ac.id/" TargetMode="Externa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p:cNvSpPr/>
          <p:nvPr/>
        </p:nvSpPr>
        <p:spPr>
          <a:xfrm>
            <a:off x="0" y="23907"/>
            <a:ext cx="12192000" cy="6858000"/>
          </a:xfrm>
          <a:prstGeom prst="rect">
            <a:avLst/>
          </a:prstGeom>
          <a:blipFill>
            <a:blip r:embed="rId2" cstate="print"/>
            <a:stretch>
              <a:fillRect/>
            </a:stretch>
          </a:blipFill>
        </p:spPr>
        <p:txBody>
          <a:bodyPr wrap="square" lIns="0" tIns="0" rIns="0" bIns="0" rtlCol="0">
            <a:noAutofit/>
          </a:bodyPr>
          <a:lstStyle/>
          <a:p>
            <a:endParaRPr sz="1400" dirty="0"/>
          </a:p>
        </p:txBody>
      </p:sp>
      <p:sp>
        <p:nvSpPr>
          <p:cNvPr id="12" name="TextBox 11"/>
          <p:cNvSpPr txBox="1"/>
          <p:nvPr/>
        </p:nvSpPr>
        <p:spPr>
          <a:xfrm>
            <a:off x="4643253" y="2040475"/>
            <a:ext cx="6999250" cy="3170099"/>
          </a:xfrm>
          <a:prstGeom prst="rect">
            <a:avLst/>
          </a:prstGeom>
          <a:noFill/>
        </p:spPr>
        <p:txBody>
          <a:bodyPr wrap="square" rtlCol="0">
            <a:spAutoFit/>
          </a:bodyPr>
          <a:lstStyle/>
          <a:p>
            <a:pPr algn="ctr"/>
            <a:r>
              <a:rPr lang="id-ID" sz="4000" b="1" dirty="0" smtClean="0"/>
              <a:t>RENCANA STRATEGIS</a:t>
            </a:r>
          </a:p>
          <a:p>
            <a:pPr algn="ctr"/>
            <a:endParaRPr lang="id-ID" sz="4000" b="1" dirty="0" smtClean="0"/>
          </a:p>
          <a:p>
            <a:pPr algn="ctr"/>
            <a:r>
              <a:rPr lang="it-IT" sz="4000" b="1" dirty="0" smtClean="0"/>
              <a:t>DEPARTEMEN </a:t>
            </a:r>
            <a:r>
              <a:rPr lang="id-ID" sz="4000" dirty="0" smtClean="0"/>
              <a:t/>
            </a:r>
            <a:br>
              <a:rPr lang="id-ID" sz="4000" dirty="0" smtClean="0"/>
            </a:br>
            <a:r>
              <a:rPr lang="it-IT" sz="4000" b="1" dirty="0" smtClean="0"/>
              <a:t>KARDIOLOGI DAN KEDOKTERAN </a:t>
            </a:r>
            <a:r>
              <a:rPr lang="it-IT" sz="4000" b="1" dirty="0" smtClean="0"/>
              <a:t>VASKULAR</a:t>
            </a:r>
            <a:endParaRPr lang="en-US" sz="4000" dirty="0">
              <a:cs typeface="Arial" pitchFamily="34" charset="0"/>
            </a:endParaRPr>
          </a:p>
        </p:txBody>
      </p:sp>
    </p:spTree>
    <p:extLst>
      <p:ext uri="{BB962C8B-B14F-4D97-AF65-F5344CB8AC3E}">
        <p14:creationId xmlns:p14="http://schemas.microsoft.com/office/powerpoint/2010/main" xmlns="" val="279930733"/>
      </p:ext>
    </p:extLst>
  </p:cSld>
  <p:clrMapOvr>
    <a:masterClrMapping/>
  </p:clrMapOvr>
  <mc:AlternateContent xmlns:mc="http://schemas.openxmlformats.org/markup-compatibility/2006">
    <mc:Choice xmlns:p14="http://schemas.microsoft.com/office/powerpoint/2010/main" xmlns="" Requires="p14">
      <p:transition p14:dur="10" advClick="0"/>
    </mc:Choice>
    <mc:Fallback>
      <p:transition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972800" cy="1143000"/>
          </a:xfrm>
        </p:spPr>
        <p:txBody>
          <a:bodyPr/>
          <a:lstStyle/>
          <a:p>
            <a:r>
              <a:rPr lang="id-ID" sz="3200" b="1" dirty="0" smtClean="0"/>
              <a:t>BAB </a:t>
            </a:r>
            <a:r>
              <a:rPr lang="id-ID" sz="3200" b="1" dirty="0" smtClean="0"/>
              <a:t>2. </a:t>
            </a:r>
            <a:r>
              <a:rPr lang="id-ID" sz="3200" b="1" dirty="0" smtClean="0"/>
              <a:t>ANALISIS SITUASI &amp; BAB </a:t>
            </a:r>
            <a:r>
              <a:rPr lang="id-ID" sz="3200" b="1" dirty="0" smtClean="0"/>
              <a:t>3. </a:t>
            </a:r>
            <a:r>
              <a:rPr lang="id-ID" sz="3200" b="1" dirty="0" smtClean="0"/>
              <a:t>KEBIJAKAN STRATEGIS</a:t>
            </a:r>
            <a:endParaRPr lang="id-ID" sz="32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1901519310"/>
              </p:ext>
            </p:extLst>
          </p:nvPr>
        </p:nvGraphicFramePr>
        <p:xfrm>
          <a:off x="0" y="1771649"/>
          <a:ext cx="12172950" cy="3650967"/>
        </p:xfrm>
        <a:graphic>
          <a:graphicData uri="http://schemas.openxmlformats.org/drawingml/2006/table">
            <a:tbl>
              <a:tblPr firstRow="1" bandRow="1">
                <a:tableStyleId>{5C22544A-7EE6-4342-B048-85BDC9FD1C3A}</a:tableStyleId>
              </a:tblPr>
              <a:tblGrid>
                <a:gridCol w="4933950"/>
                <a:gridCol w="7239000"/>
              </a:tblGrid>
              <a:tr h="660116">
                <a:tc>
                  <a:txBody>
                    <a:bodyPr/>
                    <a:lstStyle/>
                    <a:p>
                      <a:pPr algn="ctr"/>
                      <a:r>
                        <a:rPr lang="id-ID" sz="2800" dirty="0" smtClean="0"/>
                        <a:t>ANALISIS</a:t>
                      </a:r>
                      <a:r>
                        <a:rPr lang="id-ID" sz="2800" baseline="0" dirty="0" smtClean="0"/>
                        <a:t> SITUASI</a:t>
                      </a:r>
                      <a:endParaRPr lang="id-ID" sz="2800" dirty="0"/>
                    </a:p>
                  </a:txBody>
                  <a:tcPr/>
                </a:tc>
                <a:tc>
                  <a:txBody>
                    <a:bodyPr/>
                    <a:lstStyle/>
                    <a:p>
                      <a:pPr algn="ctr"/>
                      <a:r>
                        <a:rPr lang="id-ID" sz="2800" dirty="0" smtClean="0"/>
                        <a:t>KEBIJAKAN STRATEGIS</a:t>
                      </a:r>
                      <a:endParaRPr lang="id-ID" sz="2800" dirty="0"/>
                    </a:p>
                  </a:txBody>
                  <a:tcPr/>
                </a:tc>
              </a:tr>
              <a:tr h="711485">
                <a:tc>
                  <a:txBody>
                    <a:bodyPr/>
                    <a:lstStyle/>
                    <a:p>
                      <a:r>
                        <a:rPr lang="id-ID" sz="2800" dirty="0" smtClean="0"/>
                        <a:t>Kekuatan</a:t>
                      </a:r>
                      <a:r>
                        <a:rPr lang="id-ID" sz="2800" baseline="0" dirty="0" smtClean="0"/>
                        <a:t> (</a:t>
                      </a:r>
                      <a:r>
                        <a:rPr lang="id-ID" sz="2800" i="1" baseline="0" dirty="0" smtClean="0"/>
                        <a:t>strength</a:t>
                      </a:r>
                      <a:r>
                        <a:rPr lang="id-ID" sz="2800" baseline="0" dirty="0" smtClean="0"/>
                        <a:t>)</a:t>
                      </a:r>
                      <a:endParaRPr lang="id-ID" sz="2800" dirty="0"/>
                    </a:p>
                  </a:txBody>
                  <a:tcPr/>
                </a:tc>
                <a:tc>
                  <a:txBody>
                    <a:bodyPr/>
                    <a:lstStyle/>
                    <a:p>
                      <a:pPr lvl="0"/>
                      <a:r>
                        <a:rPr lang="id-ID" sz="2800" kern="1200" dirty="0" smtClean="0">
                          <a:solidFill>
                            <a:schemeClr val="dk1"/>
                          </a:solidFill>
                          <a:effectLst/>
                          <a:latin typeface="+mn-lt"/>
                          <a:ea typeface="+mn-ea"/>
                          <a:cs typeface="+mn-cs"/>
                        </a:rPr>
                        <a:t>Bagaimana mengoptimalkan kekuatan kita</a:t>
                      </a:r>
                      <a:r>
                        <a:rPr lang="id-ID" sz="2800" kern="1200" baseline="0" dirty="0" smtClean="0">
                          <a:solidFill>
                            <a:schemeClr val="dk1"/>
                          </a:solidFill>
                          <a:effectLst/>
                          <a:latin typeface="+mn-lt"/>
                          <a:ea typeface="+mn-ea"/>
                          <a:cs typeface="+mn-cs"/>
                        </a:rPr>
                        <a:t> ?</a:t>
                      </a:r>
                      <a:r>
                        <a:rPr lang="id-ID" sz="2800" dirty="0" smtClean="0"/>
                        <a:t> </a:t>
                      </a:r>
                      <a:endParaRPr lang="id-ID" sz="2800" dirty="0"/>
                    </a:p>
                  </a:txBody>
                  <a:tcPr/>
                </a:tc>
              </a:tr>
              <a:tr h="819150">
                <a:tc>
                  <a:txBody>
                    <a:bodyPr/>
                    <a:lstStyle/>
                    <a:p>
                      <a:r>
                        <a:rPr lang="id-ID" sz="2800" dirty="0" smtClean="0"/>
                        <a:t>Kelemahan (</a:t>
                      </a:r>
                      <a:r>
                        <a:rPr lang="id-ID" sz="2800" i="1" dirty="0" smtClean="0"/>
                        <a:t>weakness</a:t>
                      </a:r>
                      <a:r>
                        <a:rPr lang="id-ID" sz="2800" dirty="0" smtClean="0"/>
                        <a:t>)</a:t>
                      </a:r>
                      <a:endParaRPr lang="id-ID" sz="2800" dirty="0"/>
                    </a:p>
                  </a:txBody>
                  <a:tcPr/>
                </a:tc>
                <a:tc>
                  <a:txBody>
                    <a:bodyPr/>
                    <a:lstStyle/>
                    <a:p>
                      <a:r>
                        <a:rPr lang="id-ID" sz="2800" kern="1200" dirty="0" smtClean="0">
                          <a:solidFill>
                            <a:schemeClr val="dk1"/>
                          </a:solidFill>
                          <a:effectLst/>
                          <a:latin typeface="+mn-lt"/>
                          <a:ea typeface="+mn-ea"/>
                          <a:cs typeface="+mn-cs"/>
                        </a:rPr>
                        <a:t>Bagaimana mengatasi kelemahan kita ?</a:t>
                      </a:r>
                      <a:endParaRPr lang="id-ID" sz="2800" dirty="0"/>
                    </a:p>
                  </a:txBody>
                  <a:tcPr/>
                </a:tc>
              </a:tr>
              <a:tr h="800100">
                <a:tc>
                  <a:txBody>
                    <a:bodyPr/>
                    <a:lstStyle/>
                    <a:p>
                      <a:r>
                        <a:rPr lang="id-ID" sz="2800" dirty="0" smtClean="0"/>
                        <a:t>Peluang</a:t>
                      </a:r>
                      <a:r>
                        <a:rPr lang="id-ID" sz="2800" baseline="0" dirty="0" smtClean="0"/>
                        <a:t> (</a:t>
                      </a:r>
                      <a:r>
                        <a:rPr lang="id-ID" sz="2800" i="1" baseline="0" dirty="0" smtClean="0"/>
                        <a:t>opportunity</a:t>
                      </a:r>
                      <a:r>
                        <a:rPr lang="id-ID" sz="2800" baseline="0" dirty="0" smtClean="0"/>
                        <a:t>)</a:t>
                      </a:r>
                      <a:endParaRPr lang="id-ID" sz="2800" dirty="0"/>
                    </a:p>
                  </a:txBody>
                  <a:tcPr/>
                </a:tc>
                <a:tc>
                  <a:txBody>
                    <a:bodyPr/>
                    <a:lstStyle/>
                    <a:p>
                      <a:r>
                        <a:rPr lang="id-ID" sz="2800" kern="1200" dirty="0" smtClean="0">
                          <a:solidFill>
                            <a:schemeClr val="dk1"/>
                          </a:solidFill>
                          <a:effectLst/>
                          <a:latin typeface="+mn-lt"/>
                          <a:ea typeface="+mn-ea"/>
                          <a:cs typeface="+mn-cs"/>
                        </a:rPr>
                        <a:t>Bagaimana menangkap peluang dengan baik ?</a:t>
                      </a:r>
                      <a:endParaRPr lang="id-ID" sz="2800" dirty="0"/>
                    </a:p>
                  </a:txBody>
                  <a:tcPr/>
                </a:tc>
              </a:tr>
              <a:tr h="660116">
                <a:tc>
                  <a:txBody>
                    <a:bodyPr/>
                    <a:lstStyle/>
                    <a:p>
                      <a:r>
                        <a:rPr lang="id-ID" sz="2800" dirty="0" smtClean="0"/>
                        <a:t>Ancaman (</a:t>
                      </a:r>
                      <a:r>
                        <a:rPr lang="id-ID" sz="2800" i="1" dirty="0" smtClean="0"/>
                        <a:t>threat</a:t>
                      </a:r>
                      <a:r>
                        <a:rPr lang="id-ID" sz="2800" dirty="0" smtClean="0"/>
                        <a:t>)</a:t>
                      </a:r>
                      <a:endParaRPr lang="id-ID" sz="2800" dirty="0"/>
                    </a:p>
                  </a:txBody>
                  <a:tcPr/>
                </a:tc>
                <a:tc>
                  <a:txBody>
                    <a:bodyPr/>
                    <a:lstStyle/>
                    <a:p>
                      <a:r>
                        <a:rPr lang="id-ID" sz="2800" kern="1200" dirty="0" smtClean="0">
                          <a:solidFill>
                            <a:schemeClr val="dk1"/>
                          </a:solidFill>
                          <a:effectLst/>
                          <a:latin typeface="+mn-lt"/>
                          <a:ea typeface="+mn-ea"/>
                          <a:cs typeface="+mn-cs"/>
                        </a:rPr>
                        <a:t>Bagaimana mengantisipasi ancaman ?</a:t>
                      </a:r>
                      <a:endParaRPr lang="id-ID" sz="2800" dirty="0"/>
                    </a:p>
                  </a:txBody>
                  <a:tcPr/>
                </a:tc>
              </a:tr>
            </a:tbl>
          </a:graphicData>
        </a:graphic>
      </p:graphicFrame>
    </p:spTree>
    <p:extLst>
      <p:ext uri="{BB962C8B-B14F-4D97-AF65-F5344CB8AC3E}">
        <p14:creationId xmlns:p14="http://schemas.microsoft.com/office/powerpoint/2010/main" xmlns="" val="3887659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xmlns="" val="3144293655"/>
              </p:ext>
            </p:extLst>
          </p:nvPr>
        </p:nvGraphicFramePr>
        <p:xfrm>
          <a:off x="64325" y="1164385"/>
          <a:ext cx="12192000" cy="4785882"/>
        </p:xfrm>
        <a:graphic>
          <a:graphicData uri="http://schemas.openxmlformats.org/drawingml/2006/table">
            <a:tbl>
              <a:tblPr firstRow="1" bandRow="1">
                <a:tableStyleId>{5C22544A-7EE6-4342-B048-85BDC9FD1C3A}</a:tableStyleId>
              </a:tblPr>
              <a:tblGrid>
                <a:gridCol w="6979920"/>
                <a:gridCol w="5212080"/>
              </a:tblGrid>
              <a:tr h="465812">
                <a:tc>
                  <a:txBody>
                    <a:bodyPr/>
                    <a:lstStyle/>
                    <a:p>
                      <a:pPr algn="ctr"/>
                      <a:r>
                        <a:rPr lang="id-ID" sz="2400" dirty="0" smtClean="0"/>
                        <a:t>KEKUATAN</a:t>
                      </a:r>
                      <a:endParaRPr lang="id-ID" sz="2400" dirty="0"/>
                    </a:p>
                  </a:txBody>
                  <a:tcPr/>
                </a:tc>
                <a:tc>
                  <a:txBody>
                    <a:bodyPr/>
                    <a:lstStyle/>
                    <a:p>
                      <a:pPr algn="ctr"/>
                      <a:r>
                        <a:rPr lang="id-ID" sz="2400" dirty="0" smtClean="0"/>
                        <a:t>KEBIJAKAN</a:t>
                      </a:r>
                      <a:r>
                        <a:rPr lang="id-ID" sz="2400" baseline="0" dirty="0" smtClean="0"/>
                        <a:t> STRATEGIS</a:t>
                      </a:r>
                      <a:endParaRPr lang="id-ID" sz="2400" dirty="0"/>
                    </a:p>
                  </a:txBody>
                  <a:tcPr/>
                </a:tc>
              </a:tr>
              <a:tr h="991278">
                <a:tc>
                  <a:txBody>
                    <a:bodyPr/>
                    <a:lstStyle/>
                    <a:p>
                      <a:pPr lvl="0"/>
                      <a:r>
                        <a:rPr lang="id-ID" dirty="0" smtClean="0"/>
                        <a:t>(1) </a:t>
                      </a:r>
                      <a:r>
                        <a:rPr lang="en-ID" dirty="0" err="1" smtClean="0"/>
                        <a:t>Visi</a:t>
                      </a:r>
                      <a:r>
                        <a:rPr lang="en-ID" dirty="0" smtClean="0"/>
                        <a:t>, </a:t>
                      </a:r>
                      <a:r>
                        <a:rPr lang="id-ID" dirty="0" smtClean="0"/>
                        <a:t>m</a:t>
                      </a:r>
                      <a:r>
                        <a:rPr lang="en-ID" dirty="0" err="1" smtClean="0"/>
                        <a:t>isi</a:t>
                      </a:r>
                      <a:r>
                        <a:rPr lang="en-ID" dirty="0" smtClean="0"/>
                        <a:t>, </a:t>
                      </a:r>
                      <a:r>
                        <a:rPr lang="en-ID" dirty="0" err="1" smtClean="0"/>
                        <a:t>dan</a:t>
                      </a:r>
                      <a:r>
                        <a:rPr lang="en-ID" dirty="0" smtClean="0"/>
                        <a:t> </a:t>
                      </a:r>
                      <a:r>
                        <a:rPr lang="en-ID" dirty="0" err="1" smtClean="0"/>
                        <a:t>tujuan</a:t>
                      </a:r>
                      <a:r>
                        <a:rPr lang="en-ID" dirty="0" smtClean="0"/>
                        <a:t> </a:t>
                      </a:r>
                      <a:r>
                        <a:rPr lang="id-ID" dirty="0" smtClean="0"/>
                        <a:t>Departemen Kardiologi dan Kedokteran Vaskular FK UGM </a:t>
                      </a:r>
                      <a:r>
                        <a:rPr lang="en-ID" dirty="0" smtClean="0"/>
                        <a:t>s</a:t>
                      </a:r>
                      <a:r>
                        <a:rPr lang="id-ID" dirty="0" smtClean="0"/>
                        <a:t>elaras </a:t>
                      </a:r>
                      <a:r>
                        <a:rPr lang="id-ID" dirty="0" smtClean="0"/>
                        <a:t>dengan </a:t>
                      </a:r>
                      <a:r>
                        <a:rPr lang="id-ID" sz="2400" kern="1200" dirty="0" smtClean="0">
                          <a:solidFill>
                            <a:schemeClr val="dk1"/>
                          </a:solidFill>
                          <a:latin typeface="+mn-lt"/>
                          <a:ea typeface="+mn-ea"/>
                          <a:cs typeface="+mn-cs"/>
                        </a:rPr>
                        <a:t>visi,</a:t>
                      </a:r>
                      <a:r>
                        <a:rPr lang="id-ID" sz="2400" kern="1200" baseline="0" dirty="0" smtClean="0">
                          <a:solidFill>
                            <a:schemeClr val="dk1"/>
                          </a:solidFill>
                          <a:latin typeface="+mn-lt"/>
                          <a:ea typeface="+mn-ea"/>
                          <a:cs typeface="+mn-cs"/>
                        </a:rPr>
                        <a:t> </a:t>
                      </a:r>
                      <a:r>
                        <a:rPr lang="id-ID" sz="2400" kern="1200" dirty="0" smtClean="0">
                          <a:solidFill>
                            <a:schemeClr val="dk1"/>
                          </a:solidFill>
                          <a:latin typeface="+mn-lt"/>
                          <a:ea typeface="+mn-ea"/>
                          <a:cs typeface="+mn-cs"/>
                        </a:rPr>
                        <a:t>misi dan tujuan Fakultas Kedokteran, Universitas Gadjah Mada dan RSUP Dr Sardjito</a:t>
                      </a:r>
                      <a:r>
                        <a:rPr lang="id-ID" dirty="0" smtClean="0"/>
                        <a:t>.</a:t>
                      </a:r>
                      <a:endParaRPr lang="id-ID" dirty="0"/>
                    </a:p>
                  </a:txBody>
                  <a:tcPr/>
                </a:tc>
                <a:tc>
                  <a:txBody>
                    <a:bodyPr/>
                    <a:lstStyle/>
                    <a:p>
                      <a:r>
                        <a:rPr lang="id-ID" sz="2400" dirty="0" smtClean="0"/>
                        <a:t>Melakukan evaluasi visi, misi</a:t>
                      </a:r>
                      <a:r>
                        <a:rPr lang="id-ID" sz="2400" dirty="0" smtClean="0"/>
                        <a:t>, </a:t>
                      </a:r>
                      <a:r>
                        <a:rPr lang="id-ID" sz="2400" dirty="0" smtClean="0"/>
                        <a:t>dan tujuan tiap 5 tahun.</a:t>
                      </a:r>
                      <a:endParaRPr lang="id-ID" sz="2400" dirty="0"/>
                    </a:p>
                  </a:txBody>
                  <a:tcPr/>
                </a:tc>
              </a:tr>
              <a:tr h="121111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dirty="0" smtClean="0"/>
                        <a:t>(2) </a:t>
                      </a:r>
                      <a:r>
                        <a:rPr lang="it-IT" dirty="0" smtClean="0"/>
                        <a:t>Kedudukan </a:t>
                      </a:r>
                      <a:r>
                        <a:rPr lang="id-ID" dirty="0" smtClean="0"/>
                        <a:t>UGM</a:t>
                      </a:r>
                      <a:r>
                        <a:rPr lang="it-IT" dirty="0" smtClean="0"/>
                        <a:t> </a:t>
                      </a:r>
                      <a:r>
                        <a:rPr lang="id-ID" dirty="0" smtClean="0"/>
                        <a:t>yang </a:t>
                      </a:r>
                      <a:r>
                        <a:rPr lang="it-IT" dirty="0" smtClean="0"/>
                        <a:t>diakui sebagai universitas </a:t>
                      </a:r>
                      <a:r>
                        <a:rPr lang="id-ID" dirty="0" smtClean="0"/>
                        <a:t>unggulan baik di tingkat nasional maupun internasional.</a:t>
                      </a:r>
                      <a:endParaRPr lang="id-ID" sz="2400" dirty="0" smtClean="0"/>
                    </a:p>
                  </a:txBody>
                  <a:tcPr/>
                </a:tc>
                <a:tc>
                  <a:txBody>
                    <a:bodyPr/>
                    <a:lstStyle/>
                    <a:p>
                      <a:r>
                        <a:rPr lang="id-ID" sz="2400" dirty="0" smtClean="0"/>
                        <a:t>Meningkatkan prestasi staf</a:t>
                      </a:r>
                      <a:r>
                        <a:rPr lang="id-ID" sz="2400" baseline="0" dirty="0" smtClean="0"/>
                        <a:t> dan peserta didik untuk mempertahankan, bahkan meningkatkan peringkat UGM.</a:t>
                      </a:r>
                      <a:endParaRPr lang="id-ID" sz="2400" dirty="0"/>
                    </a:p>
                  </a:txBody>
                  <a:tcPr/>
                </a:tc>
              </a:tr>
              <a:tr h="1064138">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dirty="0" smtClean="0"/>
                        <a:t>(3) Tatakelola Departemen Kardiologi dan Kedokteran Vaskular FK UGM telah dilakukan sesuai dengan prinsip </a:t>
                      </a:r>
                      <a:r>
                        <a:rPr lang="id-ID" i="1" dirty="0" smtClean="0"/>
                        <a:t>good governance </a:t>
                      </a:r>
                      <a:r>
                        <a:rPr lang="id-ID" dirty="0" smtClean="0"/>
                        <a:t>yang sesuai dengan panduan dari UGM.</a:t>
                      </a:r>
                      <a:endParaRPr lang="id-ID" sz="2400" dirty="0" smtClean="0"/>
                    </a:p>
                  </a:txBody>
                  <a:tcPr/>
                </a:tc>
                <a:tc>
                  <a:txBody>
                    <a:bodyPr/>
                    <a:lstStyle/>
                    <a:p>
                      <a:r>
                        <a:rPr lang="id-ID" sz="2400" dirty="0" smtClean="0"/>
                        <a:t>Mengikuti perubahan peraturan</a:t>
                      </a:r>
                      <a:r>
                        <a:rPr lang="id-ID" sz="2400" baseline="0" dirty="0" smtClean="0"/>
                        <a:t> terkait tatakelola </a:t>
                      </a:r>
                      <a:r>
                        <a:rPr lang="id-ID" sz="2400" baseline="0" dirty="0" smtClean="0"/>
                        <a:t>departemen di tingkat UGM.</a:t>
                      </a:r>
                      <a:endParaRPr lang="id-ID" sz="2400" dirty="0"/>
                    </a:p>
                  </a:txBody>
                  <a:tcPr/>
                </a:tc>
              </a:tr>
            </a:tbl>
          </a:graphicData>
        </a:graphic>
      </p:graphicFrame>
      <p:sp>
        <p:nvSpPr>
          <p:cNvPr id="3" name="Title 1"/>
          <p:cNvSpPr>
            <a:spLocks noGrp="1"/>
          </p:cNvSpPr>
          <p:nvPr>
            <p:ph type="title"/>
          </p:nvPr>
        </p:nvSpPr>
        <p:spPr>
          <a:xfrm>
            <a:off x="609600" y="26670"/>
            <a:ext cx="10972800" cy="944880"/>
          </a:xfrm>
        </p:spPr>
        <p:txBody>
          <a:bodyPr/>
          <a:lstStyle/>
          <a:p>
            <a:r>
              <a:rPr lang="id-ID" sz="4000" b="1" dirty="0" smtClean="0"/>
              <a:t>KEKUATAN (</a:t>
            </a:r>
            <a:r>
              <a:rPr lang="id-ID" sz="4000" b="1" i="1" dirty="0" smtClean="0"/>
              <a:t>strength</a:t>
            </a:r>
            <a:r>
              <a:rPr lang="id-ID" sz="4000" b="1" dirty="0" smtClean="0"/>
              <a:t>)</a:t>
            </a:r>
            <a:endParaRPr lang="id-ID" sz="4000" b="1" dirty="0"/>
          </a:p>
        </p:txBody>
      </p:sp>
    </p:spTree>
    <p:extLst>
      <p:ext uri="{BB962C8B-B14F-4D97-AF65-F5344CB8AC3E}">
        <p14:creationId xmlns:p14="http://schemas.microsoft.com/office/powerpoint/2010/main" xmlns="" val="17113220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xmlns="" val="3650257687"/>
              </p:ext>
            </p:extLst>
          </p:nvPr>
        </p:nvGraphicFramePr>
        <p:xfrm>
          <a:off x="0" y="0"/>
          <a:ext cx="12192000" cy="7010900"/>
        </p:xfrm>
        <a:graphic>
          <a:graphicData uri="http://schemas.openxmlformats.org/drawingml/2006/table">
            <a:tbl>
              <a:tblPr firstRow="1" bandRow="1">
                <a:tableStyleId>{5C22544A-7EE6-4342-B048-85BDC9FD1C3A}</a:tableStyleId>
              </a:tblPr>
              <a:tblGrid>
                <a:gridCol w="6819900"/>
                <a:gridCol w="5372100"/>
              </a:tblGrid>
              <a:tr h="524656">
                <a:tc>
                  <a:txBody>
                    <a:bodyPr/>
                    <a:lstStyle/>
                    <a:p>
                      <a:pPr algn="ctr"/>
                      <a:r>
                        <a:rPr lang="id-ID" dirty="0" smtClean="0"/>
                        <a:t>KEKUATAN</a:t>
                      </a:r>
                      <a:endParaRPr lang="id-ID" dirty="0"/>
                    </a:p>
                  </a:txBody>
                  <a:tcPr/>
                </a:tc>
                <a:tc>
                  <a:txBody>
                    <a:bodyPr/>
                    <a:lstStyle/>
                    <a:p>
                      <a:pPr algn="ctr"/>
                      <a:r>
                        <a:rPr lang="id-ID" dirty="0" smtClean="0"/>
                        <a:t>KEBIJAKAN</a:t>
                      </a:r>
                      <a:r>
                        <a:rPr lang="id-ID" baseline="0" dirty="0" smtClean="0"/>
                        <a:t> STRATEGIS</a:t>
                      </a:r>
                      <a:endParaRPr lang="id-ID" dirty="0"/>
                    </a:p>
                  </a:txBody>
                  <a:tcPr/>
                </a:tc>
              </a:tr>
              <a:tr h="2203554">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dirty="0" smtClean="0"/>
                        <a:t>(4) Departemen Kardiologi dan Kedokteran Vaskular </a:t>
                      </a:r>
                      <a:r>
                        <a:rPr lang="it-IT" dirty="0" smtClean="0"/>
                        <a:t>FK UGM mendukung program pemerintah dalam </a:t>
                      </a:r>
                      <a:r>
                        <a:rPr lang="it-IT" b="1" dirty="0" smtClean="0"/>
                        <a:t>pemerataan tenaga </a:t>
                      </a:r>
                      <a:r>
                        <a:rPr lang="id-ID" b="1" dirty="0" smtClean="0"/>
                        <a:t>SpJP</a:t>
                      </a:r>
                      <a:r>
                        <a:rPr lang="id-ID" dirty="0" smtClean="0"/>
                        <a:t> di seluruh wilayah Indonesia dengan </a:t>
                      </a:r>
                      <a:r>
                        <a:rPr lang="id-ID" b="1" dirty="0" smtClean="0"/>
                        <a:t>membentuk Prodi </a:t>
                      </a:r>
                      <a:r>
                        <a:rPr lang="id-ID" dirty="0" smtClean="0"/>
                        <a:t>Ilmu Penyakit Jantung dan Pembuluh Darah (IPJPD) FK UGM. </a:t>
                      </a:r>
                    </a:p>
                  </a:txBody>
                  <a:tcP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dirty="0" smtClean="0"/>
                        <a:t>Memperbanyak </a:t>
                      </a:r>
                      <a:r>
                        <a:rPr lang="id-ID" dirty="0" smtClean="0"/>
                        <a:t>lulusan/alumni </a:t>
                      </a:r>
                      <a:r>
                        <a:rPr lang="id-ID" dirty="0" smtClean="0"/>
                        <a:t>di seluruh wilayah Indonesia </a:t>
                      </a:r>
                      <a:r>
                        <a:rPr lang="id-ID" dirty="0" smtClean="0">
                          <a:sym typeface="Wingdings" pitchFamily="2" charset="2"/>
                        </a:rPr>
                        <a:t>dalam memperkuat dan memperluas jejaring alumni (Kagama).</a:t>
                      </a:r>
                      <a:endParaRPr lang="id-ID" dirty="0" smtClean="0"/>
                    </a:p>
                    <a:p>
                      <a:endParaRPr lang="id-ID" dirty="0"/>
                    </a:p>
                  </a:txBody>
                  <a:tcPr/>
                </a:tc>
              </a:tr>
              <a:tr h="1364105">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dirty="0" smtClean="0"/>
                        <a:t>(5) Departemen Kardiologi dan Kedokteran Vaskular FK UGM melalui Prodi IPJPD FK UGM memiliki </a:t>
                      </a:r>
                      <a:r>
                        <a:rPr lang="id-ID" b="1" dirty="0" smtClean="0"/>
                        <a:t>Unit Penjaminan Mutu</a:t>
                      </a:r>
                      <a:r>
                        <a:rPr lang="id-ID" dirty="0" smtClean="0"/>
                        <a:t> yang terstruktur.</a:t>
                      </a:r>
                    </a:p>
                  </a:txBody>
                  <a:tcPr/>
                </a:tc>
                <a:tc>
                  <a:txBody>
                    <a:bodyPr/>
                    <a:lstStyle/>
                    <a:p>
                      <a:r>
                        <a:rPr lang="id-ID" dirty="0" smtClean="0"/>
                        <a:t>Penyusunan program</a:t>
                      </a:r>
                      <a:r>
                        <a:rPr lang="id-ID" baseline="0" dirty="0" smtClean="0"/>
                        <a:t> evaluasi diri tiap tahun beserta rencana tindak lanjutnya.</a:t>
                      </a:r>
                      <a:endParaRPr lang="id-ID" dirty="0"/>
                    </a:p>
                  </a:txBody>
                  <a:tcPr/>
                </a:tc>
              </a:tr>
              <a:tr h="94438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sz="2400" dirty="0" smtClean="0"/>
                        <a:t>(6) Departemen Kardiologi dan Kedokteran Vaskular FK UGM mendukung </a:t>
                      </a:r>
                      <a:r>
                        <a:rPr lang="id-ID" sz="2400" b="1" dirty="0" smtClean="0"/>
                        <a:t>Prodi Pendidikan Dokter</a:t>
                      </a:r>
                      <a:r>
                        <a:rPr lang="id-ID" sz="2400" dirty="0" smtClean="0"/>
                        <a:t> FK UGM.</a:t>
                      </a:r>
                    </a:p>
                  </a:txBody>
                  <a:tcPr/>
                </a:tc>
                <a:tc>
                  <a:txBody>
                    <a:bodyPr/>
                    <a:lstStyle/>
                    <a:p>
                      <a:r>
                        <a:rPr lang="id-ID" dirty="0" smtClean="0"/>
                        <a:t>Berperan aktif dalam penyusunan kurikulum Prodi</a:t>
                      </a:r>
                      <a:r>
                        <a:rPr lang="id-ID" baseline="0" dirty="0" smtClean="0"/>
                        <a:t> Pendidikan </a:t>
                      </a:r>
                      <a:r>
                        <a:rPr lang="id-ID" baseline="0" dirty="0" smtClean="0"/>
                        <a:t>Dokter dan kegiatan pendidikan Prodi Pendidikan Dokter</a:t>
                      </a:r>
                      <a:endParaRPr lang="id-ID" dirty="0"/>
                    </a:p>
                  </a:txBody>
                  <a:tcPr/>
                </a:tc>
              </a:tr>
              <a:tr h="1364105">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sz="2400" dirty="0" smtClean="0"/>
                        <a:t>(7) Departemen Kardiologi dan Kedokteran Vaskular FK UGM mempunyai </a:t>
                      </a:r>
                      <a:r>
                        <a:rPr lang="en-US" sz="2400" b="1" i="1" dirty="0" smtClean="0"/>
                        <a:t>Cardiology Research Unit</a:t>
                      </a:r>
                      <a:r>
                        <a:rPr lang="en-US" sz="2400" dirty="0" smtClean="0"/>
                        <a:t> (CRO) </a:t>
                      </a:r>
                      <a:r>
                        <a:rPr lang="en-US" sz="2400" dirty="0" err="1" smtClean="0"/>
                        <a:t>sebagai</a:t>
                      </a:r>
                      <a:r>
                        <a:rPr lang="en-US" sz="2400" dirty="0" smtClean="0"/>
                        <a:t> </a:t>
                      </a:r>
                      <a:r>
                        <a:rPr lang="en-US" sz="2400" dirty="0" err="1" smtClean="0"/>
                        <a:t>pusat</a:t>
                      </a:r>
                      <a:r>
                        <a:rPr lang="en-US" sz="2400" dirty="0" smtClean="0"/>
                        <a:t> </a:t>
                      </a:r>
                      <a:r>
                        <a:rPr lang="en-US" sz="2400" dirty="0" err="1" smtClean="0"/>
                        <a:t>kegiatan</a:t>
                      </a:r>
                      <a:r>
                        <a:rPr lang="en-US" sz="2400" dirty="0" smtClean="0"/>
                        <a:t> </a:t>
                      </a:r>
                      <a:r>
                        <a:rPr lang="en-US" sz="2400" dirty="0" err="1" smtClean="0"/>
                        <a:t>penelitian</a:t>
                      </a:r>
                      <a:r>
                        <a:rPr lang="en-US" sz="2400" dirty="0" smtClean="0"/>
                        <a:t> </a:t>
                      </a:r>
                      <a:r>
                        <a:rPr lang="en-US" sz="2400" dirty="0" err="1" smtClean="0"/>
                        <a:t>dan</a:t>
                      </a:r>
                      <a:r>
                        <a:rPr lang="en-US" sz="2400" dirty="0" smtClean="0"/>
                        <a:t> </a:t>
                      </a:r>
                      <a:r>
                        <a:rPr lang="en-US" sz="2400" dirty="0" err="1" smtClean="0"/>
                        <a:t>registri</a:t>
                      </a:r>
                      <a:r>
                        <a:rPr lang="en-US" sz="2400" dirty="0" smtClean="0"/>
                        <a:t>.</a:t>
                      </a:r>
                      <a:endParaRPr lang="id-ID" sz="2400" dirty="0" smtClean="0"/>
                    </a:p>
                  </a:txBody>
                  <a:tcPr/>
                </a:tc>
                <a:tc>
                  <a:txBody>
                    <a:bodyPr/>
                    <a:lstStyle/>
                    <a:p>
                      <a:r>
                        <a:rPr lang="id-ID" dirty="0" smtClean="0"/>
                        <a:t>Penyelenggaraan</a:t>
                      </a:r>
                      <a:r>
                        <a:rPr lang="id-ID" baseline="0" dirty="0" smtClean="0"/>
                        <a:t> sarana prasarana pendukung dan SDM asisten penelitian per divisi.</a:t>
                      </a:r>
                      <a:endParaRPr lang="id-ID" dirty="0"/>
                    </a:p>
                  </a:txBody>
                  <a:tcPr/>
                </a:tc>
              </a:tr>
            </a:tbl>
          </a:graphicData>
        </a:graphic>
      </p:graphicFrame>
    </p:spTree>
    <p:extLst>
      <p:ext uri="{BB962C8B-B14F-4D97-AF65-F5344CB8AC3E}">
        <p14:creationId xmlns:p14="http://schemas.microsoft.com/office/powerpoint/2010/main" xmlns="" val="18225041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xmlns="" val="2492966188"/>
              </p:ext>
            </p:extLst>
          </p:nvPr>
        </p:nvGraphicFramePr>
        <p:xfrm>
          <a:off x="15240" y="-9290"/>
          <a:ext cx="12192000" cy="6559150"/>
        </p:xfrm>
        <a:graphic>
          <a:graphicData uri="http://schemas.openxmlformats.org/drawingml/2006/table">
            <a:tbl>
              <a:tblPr firstRow="1" bandRow="1">
                <a:tableStyleId>{5C22544A-7EE6-4342-B048-85BDC9FD1C3A}</a:tableStyleId>
              </a:tblPr>
              <a:tblGrid>
                <a:gridCol w="6720840"/>
                <a:gridCol w="5471160"/>
              </a:tblGrid>
              <a:tr h="465812">
                <a:tc>
                  <a:txBody>
                    <a:bodyPr/>
                    <a:lstStyle/>
                    <a:p>
                      <a:pPr algn="ctr"/>
                      <a:r>
                        <a:rPr lang="id-ID" sz="2400" dirty="0" smtClean="0"/>
                        <a:t>KEKUATAN</a:t>
                      </a:r>
                      <a:endParaRPr lang="id-ID" sz="2400" dirty="0"/>
                    </a:p>
                  </a:txBody>
                  <a:tcPr/>
                </a:tc>
                <a:tc>
                  <a:txBody>
                    <a:bodyPr/>
                    <a:lstStyle/>
                    <a:p>
                      <a:pPr algn="ctr"/>
                      <a:r>
                        <a:rPr lang="id-ID" sz="2400" dirty="0" smtClean="0"/>
                        <a:t>KEBIJAKAN</a:t>
                      </a:r>
                      <a:r>
                        <a:rPr lang="id-ID" sz="2400" baseline="0" dirty="0" smtClean="0"/>
                        <a:t> STRATEGIS</a:t>
                      </a:r>
                      <a:endParaRPr lang="id-ID" sz="2400" dirty="0"/>
                    </a:p>
                  </a:txBody>
                  <a:tcPr/>
                </a:tc>
              </a:tr>
              <a:tr h="991278">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sz="2400" dirty="0" smtClean="0"/>
                        <a:t>(8) Departemen Kardiologi dan Kedokteran Vaskular FK UGM melalui Prodi IPJPD FK UGM memiliki </a:t>
                      </a:r>
                      <a:r>
                        <a:rPr lang="id-ID" sz="2400" b="1" dirty="0" smtClean="0"/>
                        <a:t>RS pendidikan utama</a:t>
                      </a:r>
                      <a:r>
                        <a:rPr lang="id-ID" sz="2400" b="1" baseline="0" dirty="0" smtClean="0"/>
                        <a:t> &amp; </a:t>
                      </a:r>
                      <a:r>
                        <a:rPr lang="id-ID" sz="2400" b="1" dirty="0" smtClean="0"/>
                        <a:t>RS jejaring (satelit dan afiliasi)</a:t>
                      </a:r>
                      <a:r>
                        <a:rPr lang="id-ID" sz="2400" dirty="0" smtClean="0"/>
                        <a:t> yang memiliki fasilitas untuk mendukung proses pendidikan.</a:t>
                      </a:r>
                    </a:p>
                  </a:txBody>
                  <a:tcPr/>
                </a:tc>
                <a:tc>
                  <a:txBody>
                    <a:bodyPr/>
                    <a:lstStyle/>
                    <a:p>
                      <a:r>
                        <a:rPr lang="id-ID" sz="2400" dirty="0" smtClean="0"/>
                        <a:t>Meningkatkan kerja sama dan koordinasi </a:t>
                      </a:r>
                      <a:r>
                        <a:rPr lang="id-ID" sz="2400" dirty="0" smtClean="0"/>
                        <a:t>dengan</a:t>
                      </a:r>
                      <a:r>
                        <a:rPr lang="id-ID" sz="2400" baseline="0" dirty="0" smtClean="0"/>
                        <a:t> </a:t>
                      </a:r>
                      <a:r>
                        <a:rPr lang="id-ID" sz="2400" b="1" dirty="0" smtClean="0"/>
                        <a:t>RS pendidikan utama</a:t>
                      </a:r>
                      <a:r>
                        <a:rPr lang="id-ID" sz="2400" b="1" baseline="0" dirty="0" smtClean="0"/>
                        <a:t> &amp; </a:t>
                      </a:r>
                      <a:r>
                        <a:rPr lang="id-ID" sz="2400" b="1" dirty="0" smtClean="0"/>
                        <a:t>RS jejaring (satelit dan afiliasi)</a:t>
                      </a:r>
                      <a:r>
                        <a:rPr lang="id-ID" sz="2400" dirty="0" smtClean="0"/>
                        <a:t> sesuai </a:t>
                      </a:r>
                      <a:r>
                        <a:rPr lang="id-ID" sz="2400" dirty="0" smtClean="0"/>
                        <a:t>dengan kebijakan AHS.</a:t>
                      </a:r>
                      <a:endParaRPr lang="id-ID" sz="2400" dirty="0"/>
                    </a:p>
                  </a:txBody>
                  <a:tcPr/>
                </a:tc>
              </a:tr>
              <a:tr h="121111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sz="2400" dirty="0" smtClean="0"/>
                        <a:t>(9) Departemen Kardiologi dan Kedokteran Vaskular FK UGM melalui Prodi IPJPD FKUGM memiliki </a:t>
                      </a:r>
                      <a:r>
                        <a:rPr lang="id-ID" sz="2400" b="1" dirty="0" smtClean="0"/>
                        <a:t>kerjasama dengan institusi internasional</a:t>
                      </a:r>
                      <a:r>
                        <a:rPr lang="id-ID" sz="2400" dirty="0" smtClean="0"/>
                        <a:t> yang relevan.</a:t>
                      </a:r>
                    </a:p>
                  </a:txBody>
                  <a:tcPr/>
                </a:tc>
                <a:tc>
                  <a:txBody>
                    <a:bodyPr/>
                    <a:lstStyle/>
                    <a:p>
                      <a:r>
                        <a:rPr lang="id-ID" sz="2400" dirty="0" smtClean="0"/>
                        <a:t>Meningkatkan kerjasama dan kolaborasi dari alumni program</a:t>
                      </a:r>
                      <a:r>
                        <a:rPr lang="id-ID" sz="2400" baseline="0" dirty="0" smtClean="0"/>
                        <a:t> doktoral dari institusi internasional.</a:t>
                      </a:r>
                      <a:endParaRPr lang="id-ID" sz="2400" dirty="0"/>
                    </a:p>
                  </a:txBody>
                  <a:tcPr/>
                </a:tc>
              </a:tr>
              <a:tr h="1064138">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sz="2400" dirty="0" smtClean="0"/>
                        <a:t>(10) Kepemilikan web internal departemen : </a:t>
                      </a:r>
                      <a:r>
                        <a:rPr lang="id-ID" sz="2400" dirty="0" smtClean="0">
                          <a:hlinkClick r:id="rId2"/>
                        </a:rPr>
                        <a:t>http://kardiologi.fk.ugm.ac.id/</a:t>
                      </a:r>
                      <a:endParaRPr lang="id-ID" sz="2400" dirty="0" smtClean="0"/>
                    </a:p>
                  </a:txBody>
                  <a:tcPr/>
                </a:tc>
                <a:tc>
                  <a:txBody>
                    <a:bodyPr/>
                    <a:lstStyle/>
                    <a:p>
                      <a:r>
                        <a:rPr lang="id-ID" sz="2400" dirty="0" smtClean="0"/>
                        <a:t>Mengintegrasikan</a:t>
                      </a:r>
                      <a:r>
                        <a:rPr lang="id-ID" sz="2400" baseline="0" dirty="0" smtClean="0"/>
                        <a:t> web departemen dengan web fakultas dan universitas.</a:t>
                      </a:r>
                      <a:endParaRPr lang="id-ID" sz="2400" dirty="0"/>
                    </a:p>
                  </a:txBody>
                  <a:tcPr/>
                </a:tc>
              </a:tr>
              <a:tr h="102870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sz="2400" dirty="0" smtClean="0"/>
                        <a:t>(11) Kepemilikan jurnal internal departemen yang sudah mempunyai ISSN yang </a:t>
                      </a:r>
                      <a:r>
                        <a:rPr lang="id-ID" sz="2400" i="1" dirty="0" smtClean="0"/>
                        <a:t>paper</a:t>
                      </a:r>
                      <a:r>
                        <a:rPr lang="id-ID" sz="2400" dirty="0" smtClean="0"/>
                        <a:t> dan </a:t>
                      </a:r>
                      <a:r>
                        <a:rPr lang="id-ID" sz="2400" i="1" dirty="0" smtClean="0"/>
                        <a:t>electronic base</a:t>
                      </a:r>
                      <a:r>
                        <a:rPr lang="id-ID" sz="2400" dirty="0" smtClean="0"/>
                        <a:t>.</a:t>
                      </a:r>
                    </a:p>
                  </a:txBody>
                  <a:tcPr/>
                </a:tc>
                <a:tc>
                  <a:txBody>
                    <a:bodyPr/>
                    <a:lstStyle/>
                    <a:p>
                      <a:r>
                        <a:rPr lang="id-ID" sz="2400" dirty="0" smtClean="0"/>
                        <a:t>Meningkatkan kegiatan</a:t>
                      </a:r>
                      <a:r>
                        <a:rPr lang="id-ID" sz="2400" baseline="0" dirty="0" smtClean="0"/>
                        <a:t> penulisan jurnal dengan mengikuti pelatihan penulisan/publikasi ilmiah bagi staf dan peserta didik.</a:t>
                      </a:r>
                      <a:endParaRPr lang="id-ID" sz="2400" dirty="0"/>
                    </a:p>
                  </a:txBody>
                  <a:tcPr/>
                </a:tc>
              </a:tr>
            </a:tbl>
          </a:graphicData>
        </a:graphic>
      </p:graphicFrame>
    </p:spTree>
    <p:extLst>
      <p:ext uri="{BB962C8B-B14F-4D97-AF65-F5344CB8AC3E}">
        <p14:creationId xmlns:p14="http://schemas.microsoft.com/office/powerpoint/2010/main" xmlns="" val="6665653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xmlns="" val="1386673582"/>
              </p:ext>
            </p:extLst>
          </p:nvPr>
        </p:nvGraphicFramePr>
        <p:xfrm>
          <a:off x="0" y="323850"/>
          <a:ext cx="12192000" cy="5687850"/>
        </p:xfrm>
        <a:graphic>
          <a:graphicData uri="http://schemas.openxmlformats.org/drawingml/2006/table">
            <a:tbl>
              <a:tblPr firstRow="1" bandRow="1">
                <a:tableStyleId>{5C22544A-7EE6-4342-B048-85BDC9FD1C3A}</a:tableStyleId>
              </a:tblPr>
              <a:tblGrid>
                <a:gridCol w="6381750"/>
                <a:gridCol w="5810250"/>
              </a:tblGrid>
              <a:tr h="558687">
                <a:tc>
                  <a:txBody>
                    <a:bodyPr/>
                    <a:lstStyle/>
                    <a:p>
                      <a:pPr algn="ctr"/>
                      <a:r>
                        <a:rPr lang="id-ID" sz="2400" dirty="0" smtClean="0"/>
                        <a:t>KEKUATAN</a:t>
                      </a:r>
                      <a:endParaRPr lang="id-ID" sz="2400" dirty="0"/>
                    </a:p>
                  </a:txBody>
                  <a:tcPr/>
                </a:tc>
                <a:tc>
                  <a:txBody>
                    <a:bodyPr/>
                    <a:lstStyle/>
                    <a:p>
                      <a:pPr algn="ctr"/>
                      <a:r>
                        <a:rPr lang="id-ID" sz="2400" dirty="0" smtClean="0"/>
                        <a:t>KEBIJAKAN</a:t>
                      </a:r>
                      <a:r>
                        <a:rPr lang="id-ID" sz="2400" baseline="0" dirty="0" smtClean="0"/>
                        <a:t> STRATEGIS</a:t>
                      </a:r>
                      <a:endParaRPr lang="id-ID" sz="2400" dirty="0"/>
                    </a:p>
                  </a:txBody>
                  <a:tcPr/>
                </a:tc>
              </a:tr>
              <a:tr h="1593963">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sz="2400" dirty="0" smtClean="0"/>
                        <a:t>(12) Departemen Kardiologi dan Kedokteran Vaskular FK UGM mempunyai </a:t>
                      </a:r>
                      <a:r>
                        <a:rPr lang="id-ID" sz="2400" b="1" dirty="0" smtClean="0"/>
                        <a:t>staf</a:t>
                      </a:r>
                      <a:r>
                        <a:rPr lang="id-ID" sz="2400" b="1" baseline="0" dirty="0" smtClean="0"/>
                        <a:t> bergelar guru besar</a:t>
                      </a:r>
                      <a:r>
                        <a:rPr lang="id-ID" sz="2400" baseline="0" dirty="0" smtClean="0"/>
                        <a:t> (20%) dan </a:t>
                      </a:r>
                      <a:r>
                        <a:rPr lang="id-ID" sz="2400" b="1" dirty="0" smtClean="0"/>
                        <a:t>doktor</a:t>
                      </a:r>
                      <a:r>
                        <a:rPr lang="id-ID" sz="2400" dirty="0" smtClean="0"/>
                        <a:t> (30%),</a:t>
                      </a:r>
                      <a:r>
                        <a:rPr lang="en-US" sz="2400" dirty="0" smtClean="0"/>
                        <a:t> </a:t>
                      </a:r>
                      <a:r>
                        <a:rPr lang="id-ID" sz="2400" dirty="0" smtClean="0"/>
                        <a:t>serta</a:t>
                      </a:r>
                      <a:r>
                        <a:rPr lang="en-US" sz="2400" dirty="0" smtClean="0"/>
                        <a:t> </a:t>
                      </a:r>
                      <a:r>
                        <a:rPr lang="id-ID" sz="2400" dirty="0" smtClean="0"/>
                        <a:t>calon </a:t>
                      </a:r>
                      <a:r>
                        <a:rPr lang="en-US" sz="2400" dirty="0" smtClean="0"/>
                        <a:t>staff </a:t>
                      </a:r>
                      <a:r>
                        <a:rPr lang="en-US" sz="2400" dirty="0" err="1" smtClean="0"/>
                        <a:t>muda</a:t>
                      </a:r>
                      <a:r>
                        <a:rPr lang="id-ID" sz="2400" dirty="0" smtClean="0"/>
                        <a:t> bergelar doktor (60%).</a:t>
                      </a:r>
                    </a:p>
                  </a:txBody>
                  <a:tcPr/>
                </a:tc>
                <a:tc>
                  <a:txBody>
                    <a:bodyPr/>
                    <a:lstStyle/>
                    <a:p>
                      <a:r>
                        <a:rPr lang="id-ID" sz="2400" dirty="0" smtClean="0"/>
                        <a:t>Menyusun perencanaan</a:t>
                      </a:r>
                      <a:r>
                        <a:rPr lang="id-ID" sz="2400" baseline="0" dirty="0" smtClean="0"/>
                        <a:t> pengembangan staf pendidik sehingga mampu mencapai </a:t>
                      </a:r>
                      <a:r>
                        <a:rPr lang="id-ID" sz="2400" kern="1200" dirty="0" smtClean="0">
                          <a:solidFill>
                            <a:schemeClr val="dk1"/>
                          </a:solidFill>
                          <a:effectLst/>
                          <a:latin typeface="+mn-lt"/>
                          <a:ea typeface="+mn-ea"/>
                          <a:cs typeface="+mn-cs"/>
                        </a:rPr>
                        <a:t>target universitas yaitu  guru besar 25%</a:t>
                      </a:r>
                      <a:r>
                        <a:rPr lang="id-ID" sz="2400" kern="1200" baseline="0" dirty="0" smtClean="0">
                          <a:solidFill>
                            <a:schemeClr val="dk1"/>
                          </a:solidFill>
                          <a:effectLst/>
                          <a:latin typeface="+mn-lt"/>
                          <a:ea typeface="+mn-ea"/>
                          <a:cs typeface="+mn-cs"/>
                        </a:rPr>
                        <a:t> dan </a:t>
                      </a:r>
                      <a:r>
                        <a:rPr lang="id-ID" sz="2400" kern="1200" dirty="0" smtClean="0">
                          <a:solidFill>
                            <a:schemeClr val="dk1"/>
                          </a:solidFill>
                          <a:effectLst/>
                          <a:latin typeface="+mn-lt"/>
                          <a:ea typeface="+mn-ea"/>
                          <a:cs typeface="+mn-cs"/>
                        </a:rPr>
                        <a:t>S3 60%.</a:t>
                      </a:r>
                      <a:r>
                        <a:rPr lang="id-ID" sz="2400" baseline="0" dirty="0" smtClean="0"/>
                        <a:t> </a:t>
                      </a:r>
                      <a:endParaRPr lang="id-ID" sz="2400" dirty="0"/>
                    </a:p>
                  </a:txBody>
                  <a:tcPr/>
                </a:tc>
              </a:tr>
              <a:tr h="161496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sz="2400" dirty="0" smtClean="0"/>
                        <a:t>(13) Jenis pengangkatan ketenagakerjaan </a:t>
                      </a:r>
                      <a:r>
                        <a:rPr lang="id-ID" sz="2400" b="1" dirty="0" smtClean="0"/>
                        <a:t>staf pendidik bervariasi</a:t>
                      </a:r>
                      <a:r>
                        <a:rPr lang="id-ID" sz="2400" dirty="0" smtClean="0"/>
                        <a:t> (PNS Kemenkes RI, PNS Kemenristek Dikti, Non PNS Universitas, Non PNS RSUP Dr Sardjito, PNS RSUD, TNI AU)</a:t>
                      </a:r>
                    </a:p>
                  </a:txBody>
                  <a:tcPr/>
                </a:tc>
                <a:tc>
                  <a:txBody>
                    <a:bodyPr/>
                    <a:lstStyle/>
                    <a:p>
                      <a:r>
                        <a:rPr lang="id-ID" sz="2400" dirty="0" smtClean="0"/>
                        <a:t>Ikut</a:t>
                      </a:r>
                      <a:r>
                        <a:rPr lang="id-ID" sz="2400" baseline="0" dirty="0" smtClean="0"/>
                        <a:t> serta mengusulkan simplifikasi birokrasi perekrutan staf pendidik.</a:t>
                      </a:r>
                      <a:endParaRPr lang="id-ID" sz="2400" dirty="0"/>
                    </a:p>
                  </a:txBody>
                  <a:tcPr/>
                </a:tc>
              </a:tr>
              <a:tr h="1864416">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sz="2400" dirty="0" smtClean="0"/>
                        <a:t>(14) Pengembangan Pusat Jantung Terpadu RSUP Dr Sardjito sebagai rumah sakit pendidikan utama dan merupakan pusat rujukan nasional</a:t>
                      </a:r>
                    </a:p>
                  </a:txBody>
                  <a:tcPr/>
                </a:tc>
                <a:tc>
                  <a:txBody>
                    <a:bodyPr/>
                    <a:lstStyle/>
                    <a:p>
                      <a:r>
                        <a:rPr lang="id-ID" sz="2400" dirty="0" smtClean="0"/>
                        <a:t>Menyusun</a:t>
                      </a:r>
                      <a:r>
                        <a:rPr lang="id-ID" sz="2400" baseline="0" dirty="0" smtClean="0"/>
                        <a:t> perencanaan sarpras dan pengembangan SDM bersama Tim Jantung (KSM &amp; Departemen Bedah, KSM &amp; Departemen Ilmu Kesehatan Anak, KSM &amp; Departemen Anestesi)</a:t>
                      </a:r>
                      <a:endParaRPr lang="id-ID" sz="2400" dirty="0"/>
                    </a:p>
                  </a:txBody>
                  <a:tcPr/>
                </a:tc>
              </a:tr>
            </a:tbl>
          </a:graphicData>
        </a:graphic>
      </p:graphicFrame>
    </p:spTree>
    <p:extLst>
      <p:ext uri="{BB962C8B-B14F-4D97-AF65-F5344CB8AC3E}">
        <p14:creationId xmlns:p14="http://schemas.microsoft.com/office/powerpoint/2010/main" xmlns="" val="34366296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6670"/>
            <a:ext cx="10972800" cy="944880"/>
          </a:xfrm>
        </p:spPr>
        <p:txBody>
          <a:bodyPr/>
          <a:lstStyle/>
          <a:p>
            <a:r>
              <a:rPr lang="id-ID" sz="4000" b="1" dirty="0" smtClean="0"/>
              <a:t>KELEMAHAN (</a:t>
            </a:r>
            <a:r>
              <a:rPr lang="id-ID" sz="4000" b="1" i="1" dirty="0" smtClean="0"/>
              <a:t>weakness</a:t>
            </a:r>
            <a:r>
              <a:rPr lang="id-ID" sz="4000" b="1" dirty="0" smtClean="0"/>
              <a:t>)</a:t>
            </a:r>
            <a:endParaRPr lang="id-ID" sz="4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212532710"/>
              </p:ext>
            </p:extLst>
          </p:nvPr>
        </p:nvGraphicFramePr>
        <p:xfrm>
          <a:off x="19050" y="1127760"/>
          <a:ext cx="12153900" cy="5212080"/>
        </p:xfrm>
        <a:graphic>
          <a:graphicData uri="http://schemas.openxmlformats.org/drawingml/2006/table">
            <a:tbl>
              <a:tblPr firstRow="1" bandRow="1">
                <a:tableStyleId>{5C22544A-7EE6-4342-B048-85BDC9FD1C3A}</a:tableStyleId>
              </a:tblPr>
              <a:tblGrid>
                <a:gridCol w="6343650"/>
                <a:gridCol w="5810250"/>
              </a:tblGrid>
              <a:tr h="370840">
                <a:tc>
                  <a:txBody>
                    <a:bodyPr/>
                    <a:lstStyle/>
                    <a:p>
                      <a:pPr algn="ctr"/>
                      <a:r>
                        <a:rPr lang="id-ID" sz="2400" dirty="0" smtClean="0"/>
                        <a:t>KELEMAHAN</a:t>
                      </a:r>
                      <a:endParaRPr lang="id-ID" sz="2400" dirty="0"/>
                    </a:p>
                  </a:txBody>
                  <a:tcPr marL="121920" marR="121920"/>
                </a:tc>
                <a:tc>
                  <a:txBody>
                    <a:bodyPr/>
                    <a:lstStyle/>
                    <a:p>
                      <a:pPr algn="ctr"/>
                      <a:r>
                        <a:rPr lang="id-ID" sz="2400" dirty="0" smtClean="0"/>
                        <a:t>KEBIJAKAN</a:t>
                      </a:r>
                      <a:r>
                        <a:rPr lang="id-ID" sz="2400" baseline="0" dirty="0" smtClean="0"/>
                        <a:t> STRATEGIS</a:t>
                      </a:r>
                      <a:endParaRPr lang="id-ID" sz="2400" dirty="0"/>
                    </a:p>
                  </a:txBody>
                  <a:tcPr marL="121920" marR="121920"/>
                </a:tc>
              </a:tr>
              <a:tr h="370840">
                <a:tc>
                  <a:txBody>
                    <a:bodyPr/>
                    <a:lstStyle/>
                    <a:p>
                      <a:r>
                        <a:rPr lang="id-ID" sz="2400" dirty="0" smtClean="0"/>
                        <a:t>(1) Staf pendidik memiliki berbagai peran sehingga mengurangi kesempatan untuk mengembangkan penelitian dan publikasi di jurnal internasional yang terakreditasi.</a:t>
                      </a:r>
                      <a:endParaRPr lang="id-ID" sz="2400" dirty="0"/>
                    </a:p>
                  </a:txBody>
                  <a:tcPr marL="121920" marR="121920"/>
                </a:tc>
                <a:tc>
                  <a:txBody>
                    <a:bodyPr/>
                    <a:lstStyle/>
                    <a:p>
                      <a:r>
                        <a:rPr lang="id-ID" sz="2400" dirty="0" smtClean="0"/>
                        <a:t>Beban</a:t>
                      </a:r>
                      <a:r>
                        <a:rPr lang="id-ID" sz="2400" baseline="0" dirty="0" smtClean="0"/>
                        <a:t> </a:t>
                      </a:r>
                      <a:r>
                        <a:rPr lang="id-ID" sz="2400" baseline="0" dirty="0" smtClean="0"/>
                        <a:t>dibuat proporsional </a:t>
                      </a:r>
                      <a:r>
                        <a:rPr lang="id-ID" sz="2400" baseline="0" dirty="0" smtClean="0"/>
                        <a:t>untuk tugas pendidikan, penelitian, dan pengabdian masyarakat</a:t>
                      </a:r>
                      <a:endParaRPr lang="id-ID" sz="2400" dirty="0"/>
                    </a:p>
                  </a:txBody>
                  <a:tcPr marL="121920" marR="121920"/>
                </a:tc>
              </a:tr>
              <a:tr h="370840">
                <a:tc>
                  <a:txBody>
                    <a:bodyPr/>
                    <a:lstStyle/>
                    <a:p>
                      <a:r>
                        <a:rPr lang="id-ID" sz="2400" dirty="0" smtClean="0"/>
                        <a:t>(2) Program evaluasi mutu belum optimal dan peranannya masih memerlukan pemberdayaan yang lebih baik.</a:t>
                      </a:r>
                      <a:endParaRPr lang="id-ID" sz="2400" dirty="0"/>
                    </a:p>
                  </a:txBody>
                  <a:tcPr marL="121920" marR="121920"/>
                </a:tc>
                <a:tc>
                  <a:txBody>
                    <a:bodyPr/>
                    <a:lstStyle/>
                    <a:p>
                      <a:r>
                        <a:rPr lang="id-ID" sz="2400" dirty="0" smtClean="0"/>
                        <a:t>Rapat mingguan yang melibatkan KSM, KPS, dan Kadep. Menyusun indikator mutu untuk staf pendidik dan </a:t>
                      </a:r>
                      <a:r>
                        <a:rPr lang="id-ID" sz="2400" dirty="0" smtClean="0"/>
                        <a:t>tenaga kependidikan.</a:t>
                      </a:r>
                      <a:endParaRPr lang="id-ID" sz="2400" dirty="0"/>
                    </a:p>
                  </a:txBody>
                  <a:tcPr marL="121920" marR="121920"/>
                </a:tc>
              </a:tr>
              <a:tr h="370840">
                <a:tc>
                  <a:txBody>
                    <a:bodyPr/>
                    <a:lstStyle/>
                    <a:p>
                      <a:r>
                        <a:rPr lang="id-ID" sz="2400" dirty="0" smtClean="0"/>
                        <a:t>(3) Belum optimalnya pemanfaatan sistem informasi akademik berbasis teknologi informasi </a:t>
                      </a:r>
                      <a:endParaRPr lang="id-ID" sz="2400" dirty="0"/>
                    </a:p>
                  </a:txBody>
                  <a:tcPr marL="121920" marR="121920"/>
                </a:tc>
                <a:tc>
                  <a:txBody>
                    <a:bodyPr/>
                    <a:lstStyle/>
                    <a:p>
                      <a:r>
                        <a:rPr lang="id-ID" sz="2400" dirty="0" smtClean="0"/>
                        <a:t>Mengangkat staf</a:t>
                      </a:r>
                      <a:r>
                        <a:rPr lang="id-ID" sz="2400" baseline="0" dirty="0" smtClean="0"/>
                        <a:t> </a:t>
                      </a:r>
                      <a:r>
                        <a:rPr lang="id-ID" sz="2400" baseline="0" dirty="0" smtClean="0"/>
                        <a:t>tenaga kependidikan </a:t>
                      </a:r>
                      <a:r>
                        <a:rPr lang="id-ID" sz="2400" baseline="0" dirty="0" smtClean="0"/>
                        <a:t>khusus di bidang IT.</a:t>
                      </a:r>
                      <a:endParaRPr lang="id-ID" sz="2400" dirty="0"/>
                    </a:p>
                  </a:txBody>
                  <a:tcPr marL="121920" marR="121920"/>
                </a:tc>
              </a:tr>
              <a:tr h="370840">
                <a:tc>
                  <a:txBody>
                    <a:bodyPr/>
                    <a:lstStyle/>
                    <a:p>
                      <a:r>
                        <a:rPr lang="id-ID" sz="2400" dirty="0" smtClean="0"/>
                        <a:t>(4) Kurangnya</a:t>
                      </a:r>
                      <a:r>
                        <a:rPr lang="id-ID" sz="2400" baseline="0" dirty="0" smtClean="0"/>
                        <a:t> dukungan (finansial) untuk peningkatan kompetensi klinik (fellowship, konsultan)</a:t>
                      </a:r>
                      <a:endParaRPr lang="id-ID" sz="2400" dirty="0"/>
                    </a:p>
                  </a:txBody>
                  <a:tcPr marL="121920" marR="121920"/>
                </a:tc>
                <a:tc>
                  <a:txBody>
                    <a:bodyPr/>
                    <a:lstStyle/>
                    <a:p>
                      <a:r>
                        <a:rPr lang="id-ID" sz="2400" dirty="0" smtClean="0"/>
                        <a:t>Menyusun usulan anggaran untuk biaya pendidikan tersebut melalui insitusi terkait</a:t>
                      </a:r>
                      <a:endParaRPr lang="id-ID" sz="2400" dirty="0"/>
                    </a:p>
                  </a:txBody>
                  <a:tcPr marL="121920" marR="121920"/>
                </a:tc>
              </a:tr>
            </a:tbl>
          </a:graphicData>
        </a:graphic>
      </p:graphicFrame>
    </p:spTree>
    <p:extLst>
      <p:ext uri="{BB962C8B-B14F-4D97-AF65-F5344CB8AC3E}">
        <p14:creationId xmlns:p14="http://schemas.microsoft.com/office/powerpoint/2010/main" xmlns="" val="29866374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814168642"/>
              </p:ext>
            </p:extLst>
          </p:nvPr>
        </p:nvGraphicFramePr>
        <p:xfrm>
          <a:off x="0" y="15240"/>
          <a:ext cx="12230100" cy="6080760"/>
        </p:xfrm>
        <a:graphic>
          <a:graphicData uri="http://schemas.openxmlformats.org/drawingml/2006/table">
            <a:tbl>
              <a:tblPr firstRow="1" bandRow="1">
                <a:tableStyleId>{5C22544A-7EE6-4342-B048-85BDC9FD1C3A}</a:tableStyleId>
              </a:tblPr>
              <a:tblGrid>
                <a:gridCol w="6210300"/>
                <a:gridCol w="6019800"/>
              </a:tblGrid>
              <a:tr h="458413">
                <a:tc>
                  <a:txBody>
                    <a:bodyPr/>
                    <a:lstStyle/>
                    <a:p>
                      <a:pPr algn="ctr"/>
                      <a:r>
                        <a:rPr lang="id-ID" dirty="0" smtClean="0"/>
                        <a:t>KELEMAHAN</a:t>
                      </a:r>
                      <a:endParaRPr lang="id-ID" dirty="0"/>
                    </a:p>
                  </a:txBody>
                  <a:tcPr marL="121920" marR="121920"/>
                </a:tc>
                <a:tc>
                  <a:txBody>
                    <a:bodyPr/>
                    <a:lstStyle/>
                    <a:p>
                      <a:pPr algn="ctr"/>
                      <a:r>
                        <a:rPr lang="id-ID" baseline="0" dirty="0" smtClean="0"/>
                        <a:t>KEBIJAKAN STRATEGIS</a:t>
                      </a:r>
                      <a:endParaRPr lang="id-ID" dirty="0"/>
                    </a:p>
                  </a:txBody>
                  <a:tcPr marL="121920" marR="121920"/>
                </a:tc>
              </a:tr>
              <a:tr h="1191875">
                <a:tc>
                  <a:txBody>
                    <a:bodyPr/>
                    <a:lstStyle/>
                    <a:p>
                      <a:r>
                        <a:rPr lang="id-ID" dirty="0" smtClean="0"/>
                        <a:t>(5) Kurangnya sarana dan prasarana untuk pembelajaran keterampilan (</a:t>
                      </a:r>
                      <a:r>
                        <a:rPr lang="id-ID" i="1" dirty="0" smtClean="0"/>
                        <a:t>skills lab</a:t>
                      </a:r>
                      <a:r>
                        <a:rPr lang="id-ID" dirty="0" smtClean="0"/>
                        <a:t>) dalam mendukung proses pembelajaran.</a:t>
                      </a:r>
                      <a:endParaRPr lang="id-ID" dirty="0"/>
                    </a:p>
                  </a:txBody>
                  <a:tcPr marL="121920" marR="121920"/>
                </a:tc>
                <a:tc>
                  <a:txBody>
                    <a:bodyPr/>
                    <a:lstStyle/>
                    <a:p>
                      <a:r>
                        <a:rPr lang="id-ID" dirty="0" smtClean="0"/>
                        <a:t>Merencanakan</a:t>
                      </a:r>
                      <a:r>
                        <a:rPr lang="id-ID" baseline="0" dirty="0" smtClean="0"/>
                        <a:t> pengadaan </a:t>
                      </a:r>
                      <a:r>
                        <a:rPr lang="id-ID" baseline="0" dirty="0" smtClean="0"/>
                        <a:t>sarana dan prasarana </a:t>
                      </a:r>
                      <a:r>
                        <a:rPr lang="id-ID" baseline="0" dirty="0" smtClean="0"/>
                        <a:t>untuk skills lab melalui fakultas</a:t>
                      </a:r>
                      <a:endParaRPr lang="id-ID" dirty="0"/>
                    </a:p>
                  </a:txBody>
                  <a:tcPr marL="121920" marR="121920"/>
                </a:tc>
              </a:tr>
              <a:tr h="1191875">
                <a:tc>
                  <a:txBody>
                    <a:bodyPr/>
                    <a:lstStyle/>
                    <a:p>
                      <a:r>
                        <a:rPr lang="id-ID" dirty="0" smtClean="0"/>
                        <a:t>(6) Jumlah sumber daya manusia tenaga pendidik dan tenaga kependidikan yang  masih belum mencukupi sesuai target.</a:t>
                      </a:r>
                      <a:endParaRPr lang="id-ID" dirty="0"/>
                    </a:p>
                  </a:txBody>
                  <a:tcPr marL="121920" marR="121920"/>
                </a:tc>
                <a:tc>
                  <a:txBody>
                    <a:bodyPr/>
                    <a:lstStyle/>
                    <a:p>
                      <a:r>
                        <a:rPr lang="id-ID" dirty="0" smtClean="0"/>
                        <a:t>Perencanaan</a:t>
                      </a:r>
                      <a:r>
                        <a:rPr lang="id-ID" baseline="0" dirty="0" smtClean="0"/>
                        <a:t> perekrutan staf melibatkan kepentingan Departemen, RS , dan AHS</a:t>
                      </a:r>
                      <a:endParaRPr lang="id-ID" dirty="0"/>
                    </a:p>
                  </a:txBody>
                  <a:tcPr marL="121920" marR="121920"/>
                </a:tc>
              </a:tr>
              <a:tr h="1366600">
                <a:tc>
                  <a:txBody>
                    <a:bodyPr/>
                    <a:lstStyle/>
                    <a:p>
                      <a:r>
                        <a:rPr lang="id-ID" dirty="0" smtClean="0"/>
                        <a:t>(7) Kurangnya dukungan dari FK dalam penyediaan sarana dan prasarana dalam mendukung pendidikan, penelitian, dan pengabdian masyarakat.</a:t>
                      </a:r>
                      <a:endParaRPr lang="id-ID" dirty="0"/>
                    </a:p>
                  </a:txBody>
                  <a:tcPr marL="121920" marR="121920"/>
                </a:tc>
                <a:tc>
                  <a:txBody>
                    <a:bodyPr/>
                    <a:lstStyle/>
                    <a:p>
                      <a:r>
                        <a:rPr lang="id-ID" dirty="0" smtClean="0"/>
                        <a:t>Menyusun usulan anggaran  untuk pengadaan </a:t>
                      </a:r>
                      <a:r>
                        <a:rPr lang="id-ID" dirty="0" smtClean="0"/>
                        <a:t>sarana dan prasarana</a:t>
                      </a:r>
                      <a:r>
                        <a:rPr lang="id-ID" baseline="0" dirty="0" smtClean="0"/>
                        <a:t> </a:t>
                      </a:r>
                      <a:r>
                        <a:rPr lang="id-ID" baseline="0" dirty="0" smtClean="0"/>
                        <a:t>seperti wifi, sumber pustaka, </a:t>
                      </a:r>
                      <a:r>
                        <a:rPr lang="id-ID" baseline="0" dirty="0" smtClean="0"/>
                        <a:t>komputer dan </a:t>
                      </a:r>
                      <a:r>
                        <a:rPr lang="id-ID" baseline="0" dirty="0" smtClean="0"/>
                        <a:t>ruang belajar peserta didik  yang representatif</a:t>
                      </a:r>
                      <a:endParaRPr lang="id-ID" dirty="0"/>
                    </a:p>
                  </a:txBody>
                  <a:tcPr marL="121920" marR="121920"/>
                </a:tc>
              </a:tr>
              <a:tr h="1684117">
                <a:tc>
                  <a:txBody>
                    <a:bodyPr/>
                    <a:lstStyle/>
                    <a:p>
                      <a:r>
                        <a:rPr lang="id-ID" dirty="0" smtClean="0"/>
                        <a:t>(8) Kurang optimalnya kolaborasi regional</a:t>
                      </a:r>
                      <a:r>
                        <a:rPr lang="id-ID" baseline="0" dirty="0" smtClean="0"/>
                        <a:t> dan internasional dalam</a:t>
                      </a:r>
                      <a:r>
                        <a:rPr lang="id-ID" dirty="0" smtClean="0"/>
                        <a:t> pelayanan, pendidikan, penelitian, dan pengabdian masyarakat </a:t>
                      </a:r>
                      <a:r>
                        <a:rPr lang="id-ID" baseline="0" dirty="0" smtClean="0"/>
                        <a:t>yang selama ini sudah dimiliki.</a:t>
                      </a:r>
                      <a:endParaRPr lang="id-ID" dirty="0"/>
                    </a:p>
                  </a:txBody>
                  <a:tcPr marL="121920" marR="121920"/>
                </a:tc>
                <a:tc>
                  <a:txBody>
                    <a:bodyPr/>
                    <a:lstStyle/>
                    <a:p>
                      <a:r>
                        <a:rPr lang="id-ID" dirty="0" smtClean="0"/>
                        <a:t>Memperluas jejaring regional dan internasional secara mandiri</a:t>
                      </a:r>
                      <a:endParaRPr lang="id-ID" dirty="0"/>
                    </a:p>
                  </a:txBody>
                  <a:tcPr marL="121920" marR="121920"/>
                </a:tc>
              </a:tr>
            </a:tbl>
          </a:graphicData>
        </a:graphic>
      </p:graphicFrame>
    </p:spTree>
    <p:extLst>
      <p:ext uri="{BB962C8B-B14F-4D97-AF65-F5344CB8AC3E}">
        <p14:creationId xmlns:p14="http://schemas.microsoft.com/office/powerpoint/2010/main" xmlns="" val="6684369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id-ID" sz="4400" b="1" dirty="0" smtClean="0"/>
              <a:t>PELUANG </a:t>
            </a:r>
            <a:r>
              <a:rPr lang="id-ID" sz="4400" b="1" dirty="0"/>
              <a:t>(OPPORTUNITY)</a:t>
            </a:r>
            <a:endParaRPr lang="id-ID" sz="4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3579209549"/>
              </p:ext>
            </p:extLst>
          </p:nvPr>
        </p:nvGraphicFramePr>
        <p:xfrm>
          <a:off x="121920" y="1539240"/>
          <a:ext cx="12085320" cy="4389120"/>
        </p:xfrm>
        <a:graphic>
          <a:graphicData uri="http://schemas.openxmlformats.org/drawingml/2006/table">
            <a:tbl>
              <a:tblPr firstRow="1" bandRow="1">
                <a:tableStyleId>{5C22544A-7EE6-4342-B048-85BDC9FD1C3A}</a:tableStyleId>
              </a:tblPr>
              <a:tblGrid>
                <a:gridCol w="6233160"/>
                <a:gridCol w="5852160"/>
              </a:tblGrid>
              <a:tr h="370840">
                <a:tc>
                  <a:txBody>
                    <a:bodyPr/>
                    <a:lstStyle/>
                    <a:p>
                      <a:pPr algn="ctr"/>
                      <a:r>
                        <a:rPr lang="id-ID" dirty="0" smtClean="0"/>
                        <a:t>PELUANG</a:t>
                      </a:r>
                      <a:r>
                        <a:rPr lang="id-ID" baseline="0" dirty="0" smtClean="0"/>
                        <a:t> </a:t>
                      </a:r>
                      <a:r>
                        <a:rPr lang="id-ID" dirty="0" smtClean="0"/>
                        <a:t>NON FINANSIAL</a:t>
                      </a:r>
                      <a:endParaRPr lang="id-ID" dirty="0"/>
                    </a:p>
                  </a:txBody>
                  <a:tcPr/>
                </a:tc>
                <a:tc>
                  <a:txBody>
                    <a:bodyPr/>
                    <a:lstStyle/>
                    <a:p>
                      <a:pPr algn="ctr"/>
                      <a:r>
                        <a:rPr lang="id-ID" dirty="0" smtClean="0"/>
                        <a:t>KEBIJAKAN STRATEGIS</a:t>
                      </a:r>
                      <a:endParaRPr lang="id-ID" dirty="0"/>
                    </a:p>
                  </a:txBody>
                  <a:tcPr/>
                </a:tc>
              </a:tr>
              <a:tr h="37084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sz="2400" dirty="0" smtClean="0"/>
                        <a:t>(1) Kebutuhan dan distribusi SpJP di wilayah Indonesia belum merata</a:t>
                      </a:r>
                    </a:p>
                  </a:txBody>
                  <a:tcPr/>
                </a:tc>
                <a:tc>
                  <a:txBody>
                    <a:bodyPr/>
                    <a:lstStyle/>
                    <a:p>
                      <a:r>
                        <a:rPr lang="id-ID" dirty="0" smtClean="0"/>
                        <a:t>Menerima PPDS</a:t>
                      </a:r>
                      <a:r>
                        <a:rPr lang="id-ID" baseline="0" dirty="0" smtClean="0"/>
                        <a:t> yang berasal dari berbagai wilayah di </a:t>
                      </a:r>
                      <a:r>
                        <a:rPr lang="id-ID" baseline="0" dirty="0" smtClean="0"/>
                        <a:t>Indonesia, terutama kemitraan</a:t>
                      </a:r>
                      <a:endParaRPr lang="id-ID" dirty="0"/>
                    </a:p>
                  </a:txBody>
                  <a:tcPr/>
                </a:tc>
              </a:tr>
              <a:tr h="370840">
                <a:tc>
                  <a:txBody>
                    <a:bodyPr/>
                    <a:lstStyle/>
                    <a:p>
                      <a:r>
                        <a:rPr lang="id-ID" sz="2400" dirty="0" smtClean="0"/>
                        <a:t>(2) Tenaga pendidik menjadi anggota komite kurikulum kolegium PERKI</a:t>
                      </a:r>
                      <a:endParaRPr lang="id-ID" dirty="0"/>
                    </a:p>
                  </a:txBody>
                  <a:tcPr/>
                </a:tc>
                <a:tc>
                  <a:txBody>
                    <a:bodyPr/>
                    <a:lstStyle/>
                    <a:p>
                      <a:r>
                        <a:rPr lang="id-ID" dirty="0" smtClean="0"/>
                        <a:t>Optimalisasi</a:t>
                      </a:r>
                      <a:r>
                        <a:rPr lang="id-ID" baseline="0" dirty="0" smtClean="0"/>
                        <a:t> peran di kolegium PERKI untuk kepentingan Departemen / Prodi</a:t>
                      </a:r>
                      <a:endParaRPr lang="id-ID" dirty="0"/>
                    </a:p>
                  </a:txBody>
                  <a:tcPr/>
                </a:tc>
              </a:tr>
              <a:tr h="370840">
                <a:tc>
                  <a:txBody>
                    <a:bodyPr/>
                    <a:lstStyle/>
                    <a:p>
                      <a:r>
                        <a:rPr lang="id-ID" sz="2400" dirty="0" smtClean="0"/>
                        <a:t>(3) Banyaknya forum ilmiah yang diselenggarakan oleh berbagai asosiasi dokter spesialis/sub</a:t>
                      </a:r>
                      <a:r>
                        <a:rPr lang="id-ID" sz="2400" baseline="0" dirty="0" smtClean="0"/>
                        <a:t> spesialis JP</a:t>
                      </a:r>
                      <a:r>
                        <a:rPr lang="id-ID" sz="2400" dirty="0" smtClean="0"/>
                        <a:t> sehingga memperluas kesempatan staf</a:t>
                      </a:r>
                      <a:r>
                        <a:rPr lang="id-ID" sz="2400" baseline="0" dirty="0" smtClean="0"/>
                        <a:t> pendidik dan</a:t>
                      </a:r>
                      <a:r>
                        <a:rPr lang="id-ID" sz="2400" dirty="0" smtClean="0"/>
                        <a:t> peserta didik untuk meningkatkan</a:t>
                      </a:r>
                      <a:r>
                        <a:rPr lang="id-ID" sz="2400" baseline="0" dirty="0" smtClean="0"/>
                        <a:t> pengetahuan dan kegiatan</a:t>
                      </a:r>
                      <a:r>
                        <a:rPr lang="id-ID" sz="2400" dirty="0" smtClean="0"/>
                        <a:t> penelitian</a:t>
                      </a:r>
                      <a:endParaRPr lang="id-ID" dirty="0"/>
                    </a:p>
                  </a:txBody>
                  <a:tcPr/>
                </a:tc>
                <a:tc>
                  <a:txBody>
                    <a:bodyPr/>
                    <a:lstStyle/>
                    <a:p>
                      <a:r>
                        <a:rPr lang="id-ID" dirty="0" smtClean="0"/>
                        <a:t>Mengirim</a:t>
                      </a:r>
                      <a:r>
                        <a:rPr lang="id-ID" baseline="0" dirty="0" smtClean="0"/>
                        <a:t> delegasi staf pendidik dan PPDS untuk mengikuti kegiatan ilmiah, termasuk untuk presentasi poster.</a:t>
                      </a:r>
                    </a:p>
                    <a:p>
                      <a:r>
                        <a:rPr lang="id-ID" baseline="0" dirty="0" smtClean="0"/>
                        <a:t>Memberi kesempatan staf muda menjadi pembicara dalam forum ilmiah nasional maupun internasional</a:t>
                      </a:r>
                      <a:endParaRPr lang="id-ID" dirty="0"/>
                    </a:p>
                  </a:txBody>
                  <a:tcPr/>
                </a:tc>
              </a:tr>
            </a:tbl>
          </a:graphicData>
        </a:graphic>
      </p:graphicFrame>
    </p:spTree>
    <p:extLst>
      <p:ext uri="{BB962C8B-B14F-4D97-AF65-F5344CB8AC3E}">
        <p14:creationId xmlns:p14="http://schemas.microsoft.com/office/powerpoint/2010/main" xmlns="" val="8450952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xmlns="" val="4279948130"/>
              </p:ext>
            </p:extLst>
          </p:nvPr>
        </p:nvGraphicFramePr>
        <p:xfrm>
          <a:off x="15240" y="1005840"/>
          <a:ext cx="12085320" cy="5212080"/>
        </p:xfrm>
        <a:graphic>
          <a:graphicData uri="http://schemas.openxmlformats.org/drawingml/2006/table">
            <a:tbl>
              <a:tblPr firstRow="1" bandRow="1">
                <a:tableStyleId>{5C22544A-7EE6-4342-B048-85BDC9FD1C3A}</a:tableStyleId>
              </a:tblPr>
              <a:tblGrid>
                <a:gridCol w="6050280"/>
                <a:gridCol w="6035040"/>
              </a:tblGrid>
              <a:tr h="370840">
                <a:tc>
                  <a:txBody>
                    <a:bodyPr/>
                    <a:lstStyle/>
                    <a:p>
                      <a:pPr algn="ctr"/>
                      <a:r>
                        <a:rPr lang="id-ID" dirty="0" smtClean="0"/>
                        <a:t>PELUANG NON FINANSIAL</a:t>
                      </a:r>
                      <a:endParaRPr lang="id-ID" dirty="0"/>
                    </a:p>
                  </a:txBody>
                  <a:tcPr/>
                </a:tc>
                <a:tc>
                  <a:txBody>
                    <a:bodyPr/>
                    <a:lstStyle/>
                    <a:p>
                      <a:pPr algn="ctr"/>
                      <a:r>
                        <a:rPr lang="id-ID" dirty="0" smtClean="0"/>
                        <a:t>KEBIJAKAN STRATEGIS</a:t>
                      </a:r>
                      <a:endParaRPr lang="id-ID" dirty="0"/>
                    </a:p>
                  </a:txBody>
                  <a:tcPr/>
                </a:tc>
              </a:tr>
              <a:tr h="37084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sz="2400" dirty="0" smtClean="0"/>
                        <a:t>(4) Terselenggaranya</a:t>
                      </a:r>
                      <a:r>
                        <a:rPr lang="id-ID" sz="2400" baseline="0" dirty="0" smtClean="0"/>
                        <a:t> </a:t>
                      </a:r>
                      <a:r>
                        <a:rPr lang="id-ID" sz="2400" dirty="0" smtClean="0"/>
                        <a:t>kerja sama lintas institusi dalam dan luar negeri yang sudah terjalin dengan FK UGM (pendidik, peserta didik, tenaga kependidikan dan fasilitas)</a:t>
                      </a:r>
                    </a:p>
                  </a:txBody>
                  <a:tcP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dirty="0" smtClean="0"/>
                        <a:t>Mempromosikan kegiatan pendidikan, penelitian, pengabdian masyarakat, dan pelayanan kepada </a:t>
                      </a:r>
                      <a:r>
                        <a:rPr lang="id-ID" i="1" dirty="0" smtClean="0"/>
                        <a:t>stake holder</a:t>
                      </a:r>
                      <a:r>
                        <a:rPr lang="id-ID" dirty="0" smtClean="0"/>
                        <a:t> melalui website</a:t>
                      </a:r>
                      <a:r>
                        <a:rPr lang="id-ID" baseline="0" dirty="0" smtClean="0"/>
                        <a:t> atau </a:t>
                      </a:r>
                      <a:r>
                        <a:rPr lang="id-ID" dirty="0" smtClean="0"/>
                        <a:t>pertemuan ilmiah</a:t>
                      </a:r>
                    </a:p>
                  </a:txBody>
                  <a:tcPr/>
                </a:tc>
              </a:tr>
              <a:tr h="37084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sz="2400" dirty="0" smtClean="0"/>
                        <a:t>(5) Kesempatan publikasi hasil penelitian pada jurnal terakreditasi dari luar negeri</a:t>
                      </a:r>
                    </a:p>
                  </a:txBody>
                  <a:tcP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dirty="0" smtClean="0"/>
                        <a:t>Menjadikan jurnal internal yang sudah dimiliki (Acta Cardiologia Indonesiana/ACI) terakreditasi nasional dan internasional</a:t>
                      </a:r>
                    </a:p>
                  </a:txBody>
                  <a:tcPr/>
                </a:tc>
              </a:tr>
              <a:tr h="37084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sz="2400" dirty="0" smtClean="0"/>
                        <a:t>(6) Banyaknya jenis media yang dapat dipergunakan untuk pengabdian masyarakat.</a:t>
                      </a:r>
                    </a:p>
                  </a:txBody>
                  <a:tcPr/>
                </a:tc>
                <a:tc>
                  <a:txBody>
                    <a:bodyPr/>
                    <a:lstStyle/>
                    <a:p>
                      <a:r>
                        <a:rPr lang="id-ID" dirty="0" smtClean="0"/>
                        <a:t>Optimalisasi fungsi media untuk kegiatan pengabdian masyarakat</a:t>
                      </a:r>
                      <a:endParaRPr lang="id-ID" dirty="0"/>
                    </a:p>
                  </a:txBody>
                  <a:tcPr/>
                </a:tc>
              </a:tr>
              <a:tr h="370840">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sz="2400" dirty="0" smtClean="0"/>
                        <a:t>(7) Adanya MEA memberikan kesempatan SpJP FK UGM untuk berkarir di negara yang termasuk dalam MEA.</a:t>
                      </a:r>
                    </a:p>
                  </a:txBody>
                  <a:tcPr/>
                </a:tc>
                <a:tc>
                  <a:txBody>
                    <a:bodyPr/>
                    <a:lstStyle/>
                    <a:p>
                      <a:r>
                        <a:rPr lang="id-ID" dirty="0" smtClean="0"/>
                        <a:t>Meningkatkan kualitas lulusan</a:t>
                      </a:r>
                      <a:r>
                        <a:rPr lang="id-ID" baseline="0" dirty="0" smtClean="0"/>
                        <a:t> dan</a:t>
                      </a:r>
                      <a:r>
                        <a:rPr lang="id-ID" dirty="0" smtClean="0"/>
                        <a:t> mengembangkan</a:t>
                      </a:r>
                      <a:r>
                        <a:rPr lang="id-ID" baseline="0" dirty="0" smtClean="0"/>
                        <a:t> jejaring di negara yang termasuk MEA.</a:t>
                      </a:r>
                      <a:endParaRPr lang="id-ID" dirty="0"/>
                    </a:p>
                  </a:txBody>
                  <a:tcPr/>
                </a:tc>
              </a:tr>
            </a:tbl>
          </a:graphicData>
        </a:graphic>
      </p:graphicFrame>
    </p:spTree>
    <p:extLst>
      <p:ext uri="{BB962C8B-B14F-4D97-AF65-F5344CB8AC3E}">
        <p14:creationId xmlns:p14="http://schemas.microsoft.com/office/powerpoint/2010/main" xmlns="" val="19209757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xmlns="" val="2167987643"/>
              </p:ext>
            </p:extLst>
          </p:nvPr>
        </p:nvGraphicFramePr>
        <p:xfrm>
          <a:off x="15240" y="1005840"/>
          <a:ext cx="12085320" cy="4846320"/>
        </p:xfrm>
        <a:graphic>
          <a:graphicData uri="http://schemas.openxmlformats.org/drawingml/2006/table">
            <a:tbl>
              <a:tblPr firstRow="1" bandRow="1">
                <a:tableStyleId>{5C22544A-7EE6-4342-B048-85BDC9FD1C3A}</a:tableStyleId>
              </a:tblPr>
              <a:tblGrid>
                <a:gridCol w="6050280"/>
                <a:gridCol w="6035040"/>
              </a:tblGrid>
              <a:tr h="370840">
                <a:tc>
                  <a:txBody>
                    <a:bodyPr/>
                    <a:lstStyle/>
                    <a:p>
                      <a:pPr algn="ctr"/>
                      <a:r>
                        <a:rPr lang="id-ID" dirty="0" smtClean="0"/>
                        <a:t>PELUANG FINANSIAL</a:t>
                      </a:r>
                      <a:endParaRPr lang="id-ID" dirty="0"/>
                    </a:p>
                  </a:txBody>
                  <a:tcPr/>
                </a:tc>
                <a:tc>
                  <a:txBody>
                    <a:bodyPr/>
                    <a:lstStyle/>
                    <a:p>
                      <a:pPr algn="ctr"/>
                      <a:r>
                        <a:rPr lang="id-ID" dirty="0" smtClean="0"/>
                        <a:t>KEBIJAKAN STRATEGIS</a:t>
                      </a:r>
                      <a:endParaRPr lang="id-ID" dirty="0"/>
                    </a:p>
                  </a:txBody>
                  <a:tcPr/>
                </a:tc>
              </a:tr>
              <a:tr h="37084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dirty="0" smtClean="0"/>
                        <a:t>(1) </a:t>
                      </a:r>
                      <a:r>
                        <a:rPr lang="id-ID" dirty="0" smtClean="0"/>
                        <a:t>Kontribusi alumni untuk  perbaikan, penambahan, pengembangan sarana dan prasarana yang mendukung kegiatan akademik</a:t>
                      </a:r>
                      <a:endParaRPr lang="id-ID" sz="2400" dirty="0" smtClean="0"/>
                    </a:p>
                  </a:txBody>
                  <a:tcP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dirty="0" smtClean="0"/>
                        <a:t>Menjalin</a:t>
                      </a:r>
                      <a:r>
                        <a:rPr lang="id-ID" baseline="0" dirty="0" smtClean="0"/>
                        <a:t> hubungan kerjasama yang berkelanjutan dengan alumni yang tersebar di berbagai wilayah di Indonesia</a:t>
                      </a:r>
                      <a:endParaRPr lang="id-ID" dirty="0" smtClean="0"/>
                    </a:p>
                  </a:txBody>
                  <a:tcPr/>
                </a:tc>
              </a:tr>
              <a:tr h="37084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dirty="0" smtClean="0"/>
                        <a:t>(2) </a:t>
                      </a:r>
                      <a:r>
                        <a:rPr lang="id-ID" dirty="0" smtClean="0"/>
                        <a:t>Banyak penawaran dana penelitian dengan institusi pendidikan maupun non pendidikan baik nasional maupun internasional</a:t>
                      </a:r>
                      <a:endParaRPr lang="id-ID" sz="2400" dirty="0" smtClean="0"/>
                    </a:p>
                  </a:txBody>
                  <a:tcP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dirty="0" smtClean="0"/>
                        <a:t>Mengembangkan</a:t>
                      </a:r>
                      <a:r>
                        <a:rPr lang="id-ID" baseline="0" dirty="0" smtClean="0"/>
                        <a:t> ide-ide penelitian dan menyusun proposal penelitian</a:t>
                      </a:r>
                      <a:endParaRPr lang="id-ID" dirty="0" smtClean="0"/>
                    </a:p>
                  </a:txBody>
                  <a:tcPr/>
                </a:tc>
              </a:tr>
              <a:tr h="370840">
                <a:tc>
                  <a:txBody>
                    <a:bodyPr/>
                    <a:lstStyle/>
                    <a:p>
                      <a:r>
                        <a:rPr lang="id-ID" dirty="0" smtClean="0"/>
                        <a:t>(3) </a:t>
                      </a:r>
                      <a:r>
                        <a:rPr lang="id-ID" dirty="0" smtClean="0"/>
                        <a:t>Adanya sistem JKN oleh BPJS kesehatan dan RSUP Dr Sardjito sebagai pusat rujukan utama.</a:t>
                      </a:r>
                    </a:p>
                  </a:txBody>
                  <a:tcPr/>
                </a:tc>
                <a:tc>
                  <a:txBody>
                    <a:bodyPr/>
                    <a:lstStyle/>
                    <a:p>
                      <a:r>
                        <a:rPr lang="id-ID" dirty="0" smtClean="0"/>
                        <a:t>Berpartisipasi aktif dalam kegiatan yang melibatkan JKN bersama BPJS (contoh program nasional iSTEMI, registri nasional SKA, CVD prevention</a:t>
                      </a:r>
                      <a:endParaRPr lang="id-ID" dirty="0"/>
                    </a:p>
                  </a:txBody>
                  <a:tcPr/>
                </a:tc>
              </a:tr>
              <a:tr h="370840">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endParaRPr lang="id-ID" sz="2400" dirty="0" smtClean="0"/>
                    </a:p>
                  </a:txBody>
                  <a:tcPr/>
                </a:tc>
                <a:tc>
                  <a:txBody>
                    <a:bodyPr/>
                    <a:lstStyle/>
                    <a:p>
                      <a:endParaRPr lang="id-ID" dirty="0"/>
                    </a:p>
                  </a:txBody>
                  <a:tcPr/>
                </a:tc>
              </a:tr>
            </a:tbl>
          </a:graphicData>
        </a:graphic>
      </p:graphicFrame>
    </p:spTree>
    <p:extLst>
      <p:ext uri="{BB962C8B-B14F-4D97-AF65-F5344CB8AC3E}">
        <p14:creationId xmlns:p14="http://schemas.microsoft.com/office/powerpoint/2010/main" xmlns="" val="36228625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Struktur</a:t>
            </a:r>
            <a:r>
              <a:rPr lang="en-US" dirty="0" smtClean="0"/>
              <a:t> </a:t>
            </a:r>
            <a:r>
              <a:rPr lang="en-US" dirty="0" err="1" smtClean="0"/>
              <a:t>Dokumen</a:t>
            </a:r>
            <a:r>
              <a:rPr lang="en-US" dirty="0" smtClean="0"/>
              <a:t> </a:t>
            </a:r>
            <a:r>
              <a:rPr lang="en-US" dirty="0" err="1" smtClean="0"/>
              <a:t>Renstra</a:t>
            </a:r>
            <a:endParaRPr lang="en-US" dirty="0"/>
          </a:p>
        </p:txBody>
      </p:sp>
      <p:sp>
        <p:nvSpPr>
          <p:cNvPr id="3" name="Content Placeholder 2"/>
          <p:cNvSpPr>
            <a:spLocks noGrp="1"/>
          </p:cNvSpPr>
          <p:nvPr>
            <p:ph idx="1"/>
          </p:nvPr>
        </p:nvSpPr>
        <p:spPr>
          <a:solidFill>
            <a:schemeClr val="bg1"/>
          </a:solidFill>
        </p:spPr>
        <p:txBody>
          <a:bodyPr/>
          <a:lstStyle/>
          <a:p>
            <a:r>
              <a:rPr lang="en-US" dirty="0"/>
              <a:t>Bab 1. </a:t>
            </a:r>
            <a:r>
              <a:rPr lang="en-US" dirty="0" err="1"/>
              <a:t>Kebijakan</a:t>
            </a:r>
            <a:r>
              <a:rPr lang="en-US" dirty="0"/>
              <a:t> </a:t>
            </a:r>
            <a:r>
              <a:rPr lang="en-US" dirty="0" err="1"/>
              <a:t>Umum</a:t>
            </a:r>
            <a:endParaRPr lang="en-US" dirty="0"/>
          </a:p>
          <a:p>
            <a:r>
              <a:rPr lang="en-US" dirty="0"/>
              <a:t>Bab 2. </a:t>
            </a:r>
            <a:r>
              <a:rPr lang="en-US" dirty="0" err="1"/>
              <a:t>Analisis</a:t>
            </a:r>
            <a:r>
              <a:rPr lang="en-US" dirty="0"/>
              <a:t> </a:t>
            </a:r>
            <a:r>
              <a:rPr lang="en-US" dirty="0" err="1"/>
              <a:t>situasi</a:t>
            </a:r>
            <a:endParaRPr lang="en-US" dirty="0"/>
          </a:p>
          <a:p>
            <a:r>
              <a:rPr lang="en-US" dirty="0"/>
              <a:t>Bab 3. </a:t>
            </a:r>
            <a:r>
              <a:rPr lang="en-US" dirty="0" err="1"/>
              <a:t>Kebijakan</a:t>
            </a:r>
            <a:r>
              <a:rPr lang="en-US" dirty="0"/>
              <a:t> </a:t>
            </a:r>
            <a:r>
              <a:rPr lang="en-US" dirty="0" err="1"/>
              <a:t>strategis</a:t>
            </a:r>
            <a:endParaRPr lang="en-US" dirty="0"/>
          </a:p>
          <a:p>
            <a:r>
              <a:rPr lang="en-US" dirty="0"/>
              <a:t>Bab 4. </a:t>
            </a:r>
            <a:r>
              <a:rPr lang="en-US" dirty="0" err="1"/>
              <a:t>Sasaran</a:t>
            </a:r>
            <a:r>
              <a:rPr lang="en-US" dirty="0"/>
              <a:t>, Program </a:t>
            </a:r>
            <a:r>
              <a:rPr lang="en-US" dirty="0" err="1"/>
              <a:t>dan</a:t>
            </a:r>
            <a:r>
              <a:rPr lang="en-US" dirty="0"/>
              <a:t> </a:t>
            </a:r>
            <a:r>
              <a:rPr lang="en-US" dirty="0" err="1"/>
              <a:t>Indikator</a:t>
            </a:r>
            <a:endParaRPr lang="en-US" dirty="0"/>
          </a:p>
          <a:p>
            <a:pPr marL="0" indent="0">
              <a:buNone/>
            </a:pPr>
            <a:endParaRPr lang="en-US" dirty="0"/>
          </a:p>
        </p:txBody>
      </p:sp>
    </p:spTree>
    <p:extLst>
      <p:ext uri="{BB962C8B-B14F-4D97-AF65-F5344CB8AC3E}">
        <p14:creationId xmlns:p14="http://schemas.microsoft.com/office/powerpoint/2010/main" xmlns="" val="5487461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
            <a:ext cx="10972800" cy="1143000"/>
          </a:xfrm>
        </p:spPr>
        <p:txBody>
          <a:bodyPr/>
          <a:lstStyle/>
          <a:p>
            <a:r>
              <a:rPr lang="id-ID" sz="4000" b="1" dirty="0" smtClean="0"/>
              <a:t>ANCAMAN (THREAT)</a:t>
            </a:r>
            <a:endParaRPr lang="id-ID" sz="4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1406607582"/>
              </p:ext>
            </p:extLst>
          </p:nvPr>
        </p:nvGraphicFramePr>
        <p:xfrm>
          <a:off x="60960" y="1005840"/>
          <a:ext cx="12085320" cy="5486400"/>
        </p:xfrm>
        <a:graphic>
          <a:graphicData uri="http://schemas.openxmlformats.org/drawingml/2006/table">
            <a:tbl>
              <a:tblPr firstRow="1" bandRow="1">
                <a:tableStyleId>{5C22544A-7EE6-4342-B048-85BDC9FD1C3A}</a:tableStyleId>
              </a:tblPr>
              <a:tblGrid>
                <a:gridCol w="6187440"/>
                <a:gridCol w="5897880"/>
              </a:tblGrid>
              <a:tr h="370840">
                <a:tc>
                  <a:txBody>
                    <a:bodyPr/>
                    <a:lstStyle/>
                    <a:p>
                      <a:pPr algn="ctr"/>
                      <a:r>
                        <a:rPr lang="id-ID" dirty="0" smtClean="0"/>
                        <a:t>ANCAMAN</a:t>
                      </a:r>
                      <a:r>
                        <a:rPr lang="id-ID" baseline="0" dirty="0" smtClean="0"/>
                        <a:t> </a:t>
                      </a:r>
                      <a:r>
                        <a:rPr lang="id-ID" dirty="0" smtClean="0"/>
                        <a:t>NON FINANSIAL</a:t>
                      </a:r>
                      <a:endParaRPr lang="id-ID" dirty="0"/>
                    </a:p>
                  </a:txBody>
                  <a:tcPr/>
                </a:tc>
                <a:tc>
                  <a:txBody>
                    <a:bodyPr/>
                    <a:lstStyle/>
                    <a:p>
                      <a:pPr algn="ctr"/>
                      <a:r>
                        <a:rPr lang="id-ID" dirty="0" smtClean="0"/>
                        <a:t>KEBIJAKAN STRATEGIS</a:t>
                      </a:r>
                      <a:endParaRPr lang="id-ID" dirty="0"/>
                    </a:p>
                  </a:txBody>
                  <a:tcPr/>
                </a:tc>
              </a:tr>
              <a:tr h="37084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id-ID" dirty="0" smtClean="0"/>
                        <a:t>(1) Perubahan Sistem ketenagakerjaan global, mengakibatkan terbukanya kompetisi tenaga kerja kesehatan secara global</a:t>
                      </a:r>
                      <a:endParaRPr lang="id-ID" sz="2400" dirty="0" smtClean="0"/>
                    </a:p>
                  </a:txBody>
                  <a:tcPr/>
                </a:tc>
                <a:tc>
                  <a:txBody>
                    <a:bodyPr/>
                    <a:lstStyle/>
                    <a:p>
                      <a:r>
                        <a:rPr lang="id-ID" dirty="0" smtClean="0"/>
                        <a:t>Berperan</a:t>
                      </a:r>
                      <a:r>
                        <a:rPr lang="id-ID" baseline="0" dirty="0" smtClean="0"/>
                        <a:t> </a:t>
                      </a:r>
                      <a:r>
                        <a:rPr lang="id-ID" dirty="0" smtClean="0"/>
                        <a:t>aktif di</a:t>
                      </a:r>
                      <a:r>
                        <a:rPr lang="id-ID" baseline="0" dirty="0" smtClean="0"/>
                        <a:t> tingkat kolegium untuk meningkatkan kompetensi dan regulasi tenaga kesehatan  </a:t>
                      </a:r>
                      <a:endParaRPr lang="id-ID" dirty="0"/>
                    </a:p>
                  </a:txBody>
                  <a:tcPr/>
                </a:tc>
              </a:tr>
              <a:tr h="370840">
                <a:tc>
                  <a:txBody>
                    <a:bodyPr/>
                    <a:lstStyle/>
                    <a:p>
                      <a:r>
                        <a:rPr lang="id-ID" dirty="0" smtClean="0"/>
                        <a:t>(2) Persaingan</a:t>
                      </a:r>
                      <a:r>
                        <a:rPr lang="id-ID" baseline="0" dirty="0" smtClean="0"/>
                        <a:t> regional maupun global, terutama dengan</a:t>
                      </a:r>
                      <a:r>
                        <a:rPr lang="id-ID" dirty="0" smtClean="0"/>
                        <a:t> t</a:t>
                      </a:r>
                      <a:r>
                        <a:rPr lang="en-US" dirty="0" err="1" smtClean="0"/>
                        <a:t>erbukanya</a:t>
                      </a:r>
                      <a:r>
                        <a:rPr lang="en-US" dirty="0" smtClean="0"/>
                        <a:t> MEA </a:t>
                      </a:r>
                      <a:r>
                        <a:rPr lang="id-ID" dirty="0" smtClean="0"/>
                        <a:t>yang </a:t>
                      </a:r>
                      <a:r>
                        <a:rPr lang="en-US" dirty="0" err="1" smtClean="0"/>
                        <a:t>berpengaruh</a:t>
                      </a:r>
                      <a:r>
                        <a:rPr lang="en-US" dirty="0" smtClean="0"/>
                        <a:t> </a:t>
                      </a:r>
                      <a:r>
                        <a:rPr lang="en-US" dirty="0" err="1" smtClean="0"/>
                        <a:t>terhadap</a:t>
                      </a:r>
                      <a:r>
                        <a:rPr lang="en-US" dirty="0" smtClean="0"/>
                        <a:t> </a:t>
                      </a:r>
                      <a:r>
                        <a:rPr lang="en-US" dirty="0" err="1" smtClean="0"/>
                        <a:t>dunia</a:t>
                      </a:r>
                      <a:r>
                        <a:rPr lang="en-US" dirty="0" smtClean="0"/>
                        <a:t> </a:t>
                      </a:r>
                      <a:r>
                        <a:rPr lang="en-US" dirty="0" err="1" smtClean="0"/>
                        <a:t>pendidikan</a:t>
                      </a:r>
                      <a:r>
                        <a:rPr lang="en-US" dirty="0" smtClean="0"/>
                        <a:t> di Indonesia </a:t>
                      </a:r>
                      <a:r>
                        <a:rPr lang="en-US" dirty="0" err="1" smtClean="0"/>
                        <a:t>baik</a:t>
                      </a:r>
                      <a:r>
                        <a:rPr lang="en-US" dirty="0" smtClean="0"/>
                        <a:t> </a:t>
                      </a:r>
                      <a:r>
                        <a:rPr lang="en-US" dirty="0" err="1" smtClean="0"/>
                        <a:t>untuk</a:t>
                      </a:r>
                      <a:r>
                        <a:rPr lang="en-US" dirty="0" smtClean="0"/>
                        <a:t> </a:t>
                      </a:r>
                      <a:r>
                        <a:rPr lang="en-US" dirty="0" err="1" smtClean="0"/>
                        <a:t>perguruan</a:t>
                      </a:r>
                      <a:r>
                        <a:rPr lang="en-US" dirty="0" smtClean="0"/>
                        <a:t> </a:t>
                      </a:r>
                      <a:r>
                        <a:rPr lang="en-US" dirty="0" err="1" smtClean="0"/>
                        <a:t>tinggi</a:t>
                      </a:r>
                      <a:r>
                        <a:rPr lang="en-US" dirty="0" smtClean="0"/>
                        <a:t> </a:t>
                      </a:r>
                      <a:r>
                        <a:rPr lang="en-US" dirty="0" err="1" smtClean="0"/>
                        <a:t>maupun</a:t>
                      </a:r>
                      <a:r>
                        <a:rPr lang="en-US" dirty="0" smtClean="0"/>
                        <a:t> </a:t>
                      </a:r>
                      <a:r>
                        <a:rPr lang="en-US" dirty="0" err="1" smtClean="0"/>
                        <a:t>tenaga</a:t>
                      </a:r>
                      <a:r>
                        <a:rPr lang="en-US" dirty="0" smtClean="0"/>
                        <a:t> </a:t>
                      </a:r>
                      <a:r>
                        <a:rPr lang="en-US" dirty="0" err="1" smtClean="0"/>
                        <a:t>kerja</a:t>
                      </a:r>
                      <a:r>
                        <a:rPr lang="en-US" dirty="0" smtClean="0"/>
                        <a:t>. </a:t>
                      </a:r>
                      <a:endParaRPr lang="id-ID" dirty="0"/>
                    </a:p>
                  </a:txBody>
                  <a:tcP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dirty="0" smtClean="0"/>
                        <a:t>Meningkatkan kualitas dan kapasitas staf pendidik, tendik, serta peserta didik sehingga mampu menghadapi persaingan tersebut</a:t>
                      </a:r>
                    </a:p>
                  </a:txBody>
                  <a:tcPr/>
                </a:tc>
              </a:tr>
              <a:tr h="370840">
                <a:tc>
                  <a:txBody>
                    <a:bodyPr/>
                    <a:lstStyle/>
                    <a:p>
                      <a:r>
                        <a:rPr lang="id-ID" dirty="0" smtClean="0"/>
                        <a:t>(3) Adanya cabang ilmu dari ilmu penyakit jantung dan pembuluh darah yang dikembangkan juga oleh program studi lain (adanya kompetensi tumpang tindih yang dimungkinkan)</a:t>
                      </a:r>
                      <a:endParaRPr lang="id-ID" dirty="0"/>
                    </a:p>
                  </a:txBody>
                  <a:tcP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dirty="0" smtClean="0"/>
                        <a:t>Kolaborasi dengan disiplin ilmu lain yang bersinggungan secara lintas Prodi, Departemen, Fakultas, bahkan Universitas baik dalam maupun luar negeri.</a:t>
                      </a:r>
                    </a:p>
                  </a:txBody>
                  <a:tcPr/>
                </a:tc>
              </a:tr>
            </a:tbl>
          </a:graphicData>
        </a:graphic>
      </p:graphicFrame>
    </p:spTree>
    <p:extLst>
      <p:ext uri="{BB962C8B-B14F-4D97-AF65-F5344CB8AC3E}">
        <p14:creationId xmlns:p14="http://schemas.microsoft.com/office/powerpoint/2010/main" xmlns="" val="42819802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id-ID" sz="4400" b="1" dirty="0" smtClean="0"/>
              <a:t>ANCAMAN (THREAT)</a:t>
            </a:r>
            <a:endParaRPr lang="id-ID" sz="4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364045833"/>
              </p:ext>
            </p:extLst>
          </p:nvPr>
        </p:nvGraphicFramePr>
        <p:xfrm>
          <a:off x="121920" y="1539240"/>
          <a:ext cx="12085320" cy="3200400"/>
        </p:xfrm>
        <a:graphic>
          <a:graphicData uri="http://schemas.openxmlformats.org/drawingml/2006/table">
            <a:tbl>
              <a:tblPr firstRow="1" bandRow="1">
                <a:tableStyleId>{5C22544A-7EE6-4342-B048-85BDC9FD1C3A}</a:tableStyleId>
              </a:tblPr>
              <a:tblGrid>
                <a:gridCol w="5821680"/>
                <a:gridCol w="6263640"/>
              </a:tblGrid>
              <a:tr h="370840">
                <a:tc>
                  <a:txBody>
                    <a:bodyPr/>
                    <a:lstStyle/>
                    <a:p>
                      <a:pPr algn="ctr"/>
                      <a:r>
                        <a:rPr lang="id-ID" dirty="0" smtClean="0"/>
                        <a:t>ANCAMAN FINANSIAL</a:t>
                      </a:r>
                      <a:endParaRPr lang="id-ID" dirty="0"/>
                    </a:p>
                  </a:txBody>
                  <a:tcPr/>
                </a:tc>
                <a:tc>
                  <a:txBody>
                    <a:bodyPr/>
                    <a:lstStyle/>
                    <a:p>
                      <a:pPr algn="ctr"/>
                      <a:r>
                        <a:rPr lang="id-ID" dirty="0" smtClean="0"/>
                        <a:t>KEBIJAKAN STRATEGIS</a:t>
                      </a:r>
                      <a:endParaRPr lang="id-ID" dirty="0"/>
                    </a:p>
                  </a:txBody>
                  <a:tcPr/>
                </a:tc>
              </a:tr>
              <a:tr h="370840">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id-ID" dirty="0" smtClean="0"/>
                        <a:t>(1) </a:t>
                      </a:r>
                      <a:r>
                        <a:rPr lang="id-ID" dirty="0" smtClean="0"/>
                        <a:t>Belum ada investor yang tertarik untuk berinvestasi di bidang kardiovaskular (pendidikan , penelitian, pengabdian masyarakat, dan pelayanan)</a:t>
                      </a:r>
                    </a:p>
                  </a:txBody>
                  <a:tcPr/>
                </a:tc>
                <a:tc>
                  <a:txBody>
                    <a:bodyPr/>
                    <a:lstStyle/>
                    <a:p>
                      <a:pPr>
                        <a:buFontTx/>
                        <a:buNone/>
                      </a:pPr>
                      <a:r>
                        <a:rPr lang="id-ID" dirty="0" smtClean="0"/>
                        <a:t>Mempromosikan keunggulan departemen melalui media formal dan non </a:t>
                      </a:r>
                      <a:r>
                        <a:rPr lang="id-ID" dirty="0" smtClean="0"/>
                        <a:t>formal (optimalisasi fungsi website)</a:t>
                      </a:r>
                      <a:endParaRPr lang="id-ID" dirty="0" smtClean="0"/>
                    </a:p>
                  </a:txBody>
                  <a:tcPr/>
                </a:tc>
              </a:tr>
              <a:tr h="370840">
                <a:tc>
                  <a:txBody>
                    <a:bodyPr/>
                    <a:lstStyle/>
                    <a:p>
                      <a:r>
                        <a:rPr lang="id-ID" dirty="0" smtClean="0"/>
                        <a:t>(2) Tingkat</a:t>
                      </a:r>
                      <a:r>
                        <a:rPr lang="id-ID" baseline="0" dirty="0" smtClean="0"/>
                        <a:t> kompetisi yang tinggi untuk mendapatkan dana hibah penelitian, publikasi dan pengabdian kepada masyarakat</a:t>
                      </a:r>
                      <a:endParaRPr lang="id-ID" dirty="0"/>
                    </a:p>
                  </a:txBody>
                  <a:tcPr/>
                </a:tc>
                <a:tc>
                  <a:txBody>
                    <a:bodyPr/>
                    <a:lstStyle/>
                    <a:p>
                      <a:r>
                        <a:rPr lang="id-ID" dirty="0" smtClean="0"/>
                        <a:t>Meningkatkan kemampuan</a:t>
                      </a:r>
                      <a:r>
                        <a:rPr lang="id-ID" baseline="0" dirty="0" smtClean="0"/>
                        <a:t> staf pendidik untuk memperoleh dana hibah penelitian, publikasi dan pengabdian kepada masyarakat</a:t>
                      </a:r>
                      <a:endParaRPr lang="id-ID" dirty="0"/>
                    </a:p>
                  </a:txBody>
                  <a:tcPr/>
                </a:tc>
              </a:tr>
            </a:tbl>
          </a:graphicData>
        </a:graphic>
      </p:graphicFrame>
    </p:spTree>
    <p:extLst>
      <p:ext uri="{BB962C8B-B14F-4D97-AF65-F5344CB8AC3E}">
        <p14:creationId xmlns:p14="http://schemas.microsoft.com/office/powerpoint/2010/main" xmlns="" val="14218878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xmlns="" val="3171176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Bab 1. </a:t>
            </a:r>
            <a:r>
              <a:rPr lang="en-US" dirty="0" err="1"/>
              <a:t>Kebijakan</a:t>
            </a:r>
            <a:r>
              <a:rPr lang="en-US" dirty="0"/>
              <a:t> </a:t>
            </a:r>
            <a:r>
              <a:rPr lang="en-US" dirty="0" err="1" smtClean="0"/>
              <a:t>Umum</a:t>
            </a:r>
            <a:endParaRPr lang="en-US" dirty="0"/>
          </a:p>
        </p:txBody>
      </p:sp>
      <p:sp>
        <p:nvSpPr>
          <p:cNvPr id="3" name="Content Placeholder 2"/>
          <p:cNvSpPr>
            <a:spLocks noGrp="1"/>
          </p:cNvSpPr>
          <p:nvPr>
            <p:ph idx="1"/>
          </p:nvPr>
        </p:nvSpPr>
        <p:spPr>
          <a:solidFill>
            <a:schemeClr val="bg1"/>
          </a:solidFill>
        </p:spPr>
        <p:txBody>
          <a:bodyPr/>
          <a:lstStyle/>
          <a:p>
            <a:r>
              <a:rPr lang="fi-FI" b="1" dirty="0"/>
              <a:t>Pendahuluan</a:t>
            </a:r>
          </a:p>
          <a:p>
            <a:r>
              <a:rPr lang="fi-FI" b="1" dirty="0"/>
              <a:t>Nilai-nilai dasar</a:t>
            </a:r>
          </a:p>
          <a:p>
            <a:r>
              <a:rPr lang="fi-FI" b="1" dirty="0"/>
              <a:t>Visi </a:t>
            </a:r>
          </a:p>
          <a:p>
            <a:r>
              <a:rPr lang="fi-FI" b="1" dirty="0"/>
              <a:t>Misi</a:t>
            </a:r>
          </a:p>
          <a:p>
            <a:r>
              <a:rPr lang="fi-FI" b="1" dirty="0"/>
              <a:t>Komitmen</a:t>
            </a:r>
          </a:p>
          <a:p>
            <a:r>
              <a:rPr lang="fi-FI" b="1" dirty="0"/>
              <a:t>Tujuan</a:t>
            </a:r>
          </a:p>
          <a:p>
            <a:endParaRPr lang="en-US" dirty="0"/>
          </a:p>
        </p:txBody>
      </p:sp>
    </p:spTree>
    <p:extLst>
      <p:ext uri="{BB962C8B-B14F-4D97-AF65-F5344CB8AC3E}">
        <p14:creationId xmlns:p14="http://schemas.microsoft.com/office/powerpoint/2010/main" xmlns="" val="2683141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Nilai-nilai</a:t>
            </a:r>
            <a:r>
              <a:rPr lang="en-US" dirty="0" smtClean="0"/>
              <a:t> </a:t>
            </a:r>
            <a:r>
              <a:rPr lang="en-US" dirty="0" err="1" smtClean="0"/>
              <a:t>dasar</a:t>
            </a:r>
            <a:endParaRPr lang="en-US" dirty="0"/>
          </a:p>
        </p:txBody>
      </p:sp>
      <p:sp>
        <p:nvSpPr>
          <p:cNvPr id="4" name="Content Placeholder 2"/>
          <p:cNvSpPr>
            <a:spLocks noGrp="1"/>
          </p:cNvSpPr>
          <p:nvPr>
            <p:ph idx="1"/>
          </p:nvPr>
        </p:nvSpPr>
        <p:spPr>
          <a:solidFill>
            <a:schemeClr val="bg1"/>
          </a:solidFill>
        </p:spPr>
        <p:txBody>
          <a:bodyPr/>
          <a:lstStyle/>
          <a:p>
            <a:r>
              <a:rPr lang="en-US" dirty="0" err="1"/>
              <a:t>Nilai-nilai</a:t>
            </a:r>
            <a:r>
              <a:rPr lang="en-US" dirty="0"/>
              <a:t> Pancasila</a:t>
            </a:r>
          </a:p>
          <a:p>
            <a:r>
              <a:rPr lang="en-US" dirty="0" err="1"/>
              <a:t>Integritas</a:t>
            </a:r>
            <a:endParaRPr lang="en-US" dirty="0"/>
          </a:p>
          <a:p>
            <a:r>
              <a:rPr lang="en-US" dirty="0" err="1"/>
              <a:t>Inovatif</a:t>
            </a:r>
            <a:r>
              <a:rPr lang="en-US" dirty="0"/>
              <a:t> </a:t>
            </a:r>
            <a:r>
              <a:rPr lang="en-US" dirty="0" err="1"/>
              <a:t>dan</a:t>
            </a:r>
            <a:r>
              <a:rPr lang="en-US" dirty="0"/>
              <a:t> </a:t>
            </a:r>
            <a:r>
              <a:rPr lang="en-US" dirty="0" err="1"/>
              <a:t>unggul</a:t>
            </a:r>
            <a:endParaRPr lang="en-US" dirty="0"/>
          </a:p>
          <a:p>
            <a:r>
              <a:rPr lang="en-US" dirty="0" err="1"/>
              <a:t>Kolaboratif</a:t>
            </a:r>
            <a:endParaRPr lang="en-US" dirty="0"/>
          </a:p>
          <a:p>
            <a:endParaRPr lang="en-US" dirty="0"/>
          </a:p>
        </p:txBody>
      </p:sp>
    </p:spTree>
    <p:extLst>
      <p:ext uri="{BB962C8B-B14F-4D97-AF65-F5344CB8AC3E}">
        <p14:creationId xmlns:p14="http://schemas.microsoft.com/office/powerpoint/2010/main" xmlns="" val="3888332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417536"/>
            <a:ext cx="10363200" cy="1470025"/>
          </a:xfrm>
        </p:spPr>
        <p:txBody>
          <a:bodyPr/>
          <a:lstStyle/>
          <a:p>
            <a:r>
              <a:rPr lang="en-US" dirty="0" err="1" smtClean="0"/>
              <a:t>Visi</a:t>
            </a:r>
            <a:endParaRPr lang="en-US" dirty="0"/>
          </a:p>
        </p:txBody>
      </p:sp>
      <p:sp>
        <p:nvSpPr>
          <p:cNvPr id="3" name="Subtitle 2"/>
          <p:cNvSpPr>
            <a:spLocks noGrp="1"/>
          </p:cNvSpPr>
          <p:nvPr>
            <p:ph type="subTitle" idx="1"/>
          </p:nvPr>
        </p:nvSpPr>
        <p:spPr>
          <a:xfrm>
            <a:off x="553792" y="1983346"/>
            <a:ext cx="11178862" cy="4095481"/>
          </a:xfrm>
          <a:solidFill>
            <a:schemeClr val="bg1"/>
          </a:solidFill>
        </p:spPr>
        <p:txBody>
          <a:bodyPr/>
          <a:lstStyle/>
          <a:p>
            <a:pPr algn="just" eaLnBrk="1" hangingPunct="1">
              <a:lnSpc>
                <a:spcPct val="150000"/>
              </a:lnSpc>
            </a:pPr>
            <a:r>
              <a:rPr lang="id-ID" sz="3200" dirty="0" smtClean="0">
                <a:solidFill>
                  <a:schemeClr val="tx1"/>
                </a:solidFill>
                <a:latin typeface="Calibri" pitchFamily="34" charset="0"/>
              </a:rPr>
              <a:t>Menjadi Departemen Kardiologi dan Kedokteran Vaskular berkelas internasional yang mandiri dan bermartabat, untuk mengembangkan keilmuan penyakit jantung dan pembuluh darah yang berguna bagi bangsa dan negara yang bercirikan budaya lokal dengan prinsip tatakelola yang baik </a:t>
            </a:r>
            <a:endParaRPr lang="id-ID" sz="3200" dirty="0">
              <a:solidFill>
                <a:schemeClr val="tx1"/>
              </a:solidFill>
              <a:latin typeface="Calibri" pitchFamily="34" charset="0"/>
            </a:endParaRPr>
          </a:p>
        </p:txBody>
      </p:sp>
    </p:spTree>
    <p:extLst>
      <p:ext uri="{BB962C8B-B14F-4D97-AF65-F5344CB8AC3E}">
        <p14:creationId xmlns:p14="http://schemas.microsoft.com/office/powerpoint/2010/main" xmlns="" val="4757925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37232"/>
            <a:ext cx="10363200" cy="1470025"/>
          </a:xfrm>
        </p:spPr>
        <p:txBody>
          <a:bodyPr/>
          <a:lstStyle/>
          <a:p>
            <a:r>
              <a:rPr lang="en-US" dirty="0" err="1" smtClean="0"/>
              <a:t>Misi</a:t>
            </a:r>
            <a:endParaRPr lang="en-US" dirty="0"/>
          </a:p>
        </p:txBody>
      </p:sp>
      <p:sp>
        <p:nvSpPr>
          <p:cNvPr id="3" name="Subtitle 2"/>
          <p:cNvSpPr>
            <a:spLocks noGrp="1"/>
          </p:cNvSpPr>
          <p:nvPr>
            <p:ph type="subTitle" idx="1"/>
          </p:nvPr>
        </p:nvSpPr>
        <p:spPr>
          <a:xfrm>
            <a:off x="476517" y="1707257"/>
            <a:ext cx="11165983" cy="4770816"/>
          </a:xfrm>
          <a:solidFill>
            <a:schemeClr val="bg1"/>
          </a:solidFill>
        </p:spPr>
        <p:txBody>
          <a:bodyPr/>
          <a:lstStyle/>
          <a:p>
            <a:pPr marL="442913" lvl="0" indent="-442913" algn="just" eaLnBrk="1" fontAlgn="auto" hangingPunct="1">
              <a:lnSpc>
                <a:spcPct val="160000"/>
              </a:lnSpc>
              <a:spcAft>
                <a:spcPts val="0"/>
              </a:spcAft>
              <a:buFont typeface="+mj-lt"/>
              <a:buAutoNum type="arabicPeriod"/>
              <a:defRPr/>
            </a:pPr>
            <a:r>
              <a:rPr lang="id-ID" sz="2800" dirty="0" smtClean="0">
                <a:solidFill>
                  <a:prstClr val="black"/>
                </a:solidFill>
              </a:rPr>
              <a:t>Menjadi pusat pendidikan, penelitian dan pengabdian masyarakat di bidang ilmu penyakit jantung dan pembuluh darah, tanpa meninggalkan budaya lokal</a:t>
            </a:r>
          </a:p>
          <a:p>
            <a:pPr marL="442913" lvl="0" indent="-442913" algn="just" eaLnBrk="1" fontAlgn="auto" hangingPunct="1">
              <a:lnSpc>
                <a:spcPct val="160000"/>
              </a:lnSpc>
              <a:spcAft>
                <a:spcPts val="0"/>
              </a:spcAft>
              <a:buFont typeface="+mj-lt"/>
              <a:buAutoNum type="arabicPeriod"/>
              <a:defRPr/>
            </a:pPr>
            <a:r>
              <a:rPr lang="id-ID" sz="2800" dirty="0" smtClean="0">
                <a:solidFill>
                  <a:prstClr val="black"/>
                </a:solidFill>
              </a:rPr>
              <a:t>Membudayakan keterbukaan, kejujuran, dan kesetiakawanan untuk mencapai tatakelola yang baik</a:t>
            </a:r>
          </a:p>
          <a:p>
            <a:pPr marL="442913" lvl="0" indent="-442913" algn="just" eaLnBrk="1" fontAlgn="auto" hangingPunct="1">
              <a:lnSpc>
                <a:spcPct val="160000"/>
              </a:lnSpc>
              <a:spcAft>
                <a:spcPts val="0"/>
              </a:spcAft>
              <a:buFont typeface="+mj-lt"/>
              <a:buAutoNum type="arabicPeriod"/>
              <a:defRPr/>
            </a:pPr>
            <a:r>
              <a:rPr lang="id-ID" sz="2800" dirty="0" smtClean="0">
                <a:solidFill>
                  <a:prstClr val="black"/>
                </a:solidFill>
              </a:rPr>
              <a:t>Kesejahteraan yang adil dan proporsional bagi seluruh karyawan </a:t>
            </a:r>
          </a:p>
          <a:p>
            <a:pPr lvl="0" algn="l" eaLnBrk="1" fontAlgn="auto" hangingPunct="1">
              <a:spcAft>
                <a:spcPts val="0"/>
              </a:spcAft>
              <a:buClr>
                <a:srgbClr val="9BBB59"/>
              </a:buClr>
              <a:defRPr/>
            </a:pPr>
            <a:endParaRPr lang="id-ID" sz="2800" dirty="0" smtClean="0">
              <a:solidFill>
                <a:prstClr val="black"/>
              </a:solidFill>
            </a:endParaRPr>
          </a:p>
          <a:p>
            <a:pPr marL="274320" lvl="0" indent="-274320" algn="l" eaLnBrk="1" fontAlgn="auto" hangingPunct="1">
              <a:spcAft>
                <a:spcPts val="0"/>
              </a:spcAft>
              <a:buClr>
                <a:srgbClr val="9BBB59"/>
              </a:buClr>
              <a:buFont typeface="Wingdings 2"/>
              <a:buChar char=""/>
              <a:defRPr/>
            </a:pPr>
            <a:endParaRPr lang="id-ID" altLang="id-ID" sz="2800" dirty="0" smtClean="0">
              <a:solidFill>
                <a:prstClr val="black"/>
              </a:solidFill>
            </a:endParaRPr>
          </a:p>
          <a:p>
            <a:endParaRPr lang="en-US" sz="2800" dirty="0"/>
          </a:p>
        </p:txBody>
      </p:sp>
    </p:spTree>
    <p:extLst>
      <p:ext uri="{BB962C8B-B14F-4D97-AF65-F5344CB8AC3E}">
        <p14:creationId xmlns:p14="http://schemas.microsoft.com/office/powerpoint/2010/main" xmlns="" val="38978315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US" dirty="0" err="1" smtClean="0"/>
              <a:t>Komitmen</a:t>
            </a:r>
            <a:endParaRPr lang="en-US" dirty="0"/>
          </a:p>
        </p:txBody>
      </p:sp>
      <p:sp>
        <p:nvSpPr>
          <p:cNvPr id="3" name="Content Placeholder 2"/>
          <p:cNvSpPr>
            <a:spLocks noGrp="1"/>
          </p:cNvSpPr>
          <p:nvPr>
            <p:ph idx="1"/>
          </p:nvPr>
        </p:nvSpPr>
        <p:spPr>
          <a:xfrm>
            <a:off x="218941" y="1143000"/>
            <a:ext cx="11732653" cy="5161547"/>
          </a:xfrm>
          <a:solidFill>
            <a:schemeClr val="bg1"/>
          </a:solidFill>
        </p:spPr>
        <p:txBody>
          <a:bodyPr/>
          <a:lstStyle/>
          <a:p>
            <a:pPr marL="457200" indent="-457200">
              <a:buAutoNum type="arabicPeriod"/>
            </a:pPr>
            <a:r>
              <a:rPr lang="en-US" sz="2100" dirty="0" smtClean="0">
                <a:latin typeface="+mj-lt"/>
                <a:cs typeface="Arial" pitchFamily="34" charset="0"/>
              </a:rPr>
              <a:t>M</a:t>
            </a:r>
            <a:r>
              <a:rPr lang="id-ID" sz="2100" dirty="0" smtClean="0">
                <a:latin typeface="+mj-lt"/>
                <a:cs typeface="Arial" pitchFamily="34" charset="0"/>
              </a:rPr>
              <a:t>engembangkan pendidikan jantung dan pembuluh darah secara lintas disiplin</a:t>
            </a:r>
          </a:p>
          <a:p>
            <a:pPr marL="457200" indent="-457200">
              <a:buAutoNum type="arabicPeriod"/>
            </a:pPr>
            <a:r>
              <a:rPr lang="en-US" sz="2100" dirty="0" err="1" smtClean="0">
                <a:latin typeface="+mj-lt"/>
                <a:cs typeface="Arial" pitchFamily="34" charset="0"/>
              </a:rPr>
              <a:t>Meningkatkan</a:t>
            </a:r>
            <a:r>
              <a:rPr lang="en-US" sz="2100" dirty="0" smtClean="0">
                <a:latin typeface="+mj-lt"/>
                <a:cs typeface="Arial" pitchFamily="34" charset="0"/>
              </a:rPr>
              <a:t> </a:t>
            </a:r>
            <a:r>
              <a:rPr lang="en-US" sz="2100" dirty="0" err="1" smtClean="0">
                <a:latin typeface="+mj-lt"/>
                <a:cs typeface="Arial" pitchFamily="34" charset="0"/>
              </a:rPr>
              <a:t>keberagaman</a:t>
            </a:r>
            <a:r>
              <a:rPr lang="en-US" sz="2100" dirty="0" smtClean="0">
                <a:latin typeface="+mj-lt"/>
                <a:cs typeface="Arial" pitchFamily="34" charset="0"/>
              </a:rPr>
              <a:t> </a:t>
            </a:r>
            <a:r>
              <a:rPr lang="en-US" sz="2100" dirty="0" err="1" smtClean="0">
                <a:latin typeface="+mj-lt"/>
                <a:cs typeface="Arial" pitchFamily="34" charset="0"/>
              </a:rPr>
              <a:t>dan</a:t>
            </a:r>
            <a:r>
              <a:rPr lang="en-US" sz="2100" dirty="0" smtClean="0">
                <a:latin typeface="+mj-lt"/>
                <a:cs typeface="Arial" pitchFamily="34" charset="0"/>
              </a:rPr>
              <a:t> </a:t>
            </a:r>
            <a:r>
              <a:rPr lang="en-US" sz="2100" dirty="0" err="1" smtClean="0">
                <a:latin typeface="+mj-lt"/>
                <a:cs typeface="Arial" pitchFamily="34" charset="0"/>
              </a:rPr>
              <a:t>kemandirian</a:t>
            </a:r>
            <a:r>
              <a:rPr lang="en-US" sz="2100" dirty="0" smtClean="0">
                <a:latin typeface="+mj-lt"/>
                <a:cs typeface="Arial" pitchFamily="34" charset="0"/>
              </a:rPr>
              <a:t> </a:t>
            </a:r>
            <a:r>
              <a:rPr lang="en-US" sz="2100" dirty="0" err="1" smtClean="0">
                <a:latin typeface="+mj-lt"/>
                <a:cs typeface="Arial" pitchFamily="34" charset="0"/>
              </a:rPr>
              <a:t>dalam</a:t>
            </a:r>
            <a:r>
              <a:rPr lang="en-US" sz="2100" dirty="0" smtClean="0">
                <a:latin typeface="+mj-lt"/>
                <a:cs typeface="Arial" pitchFamily="34" charset="0"/>
              </a:rPr>
              <a:t> </a:t>
            </a:r>
            <a:r>
              <a:rPr lang="en-US" sz="2100" dirty="0" err="1" smtClean="0">
                <a:latin typeface="+mj-lt"/>
                <a:cs typeface="Arial" pitchFamily="34" charset="0"/>
              </a:rPr>
              <a:t>sistem</a:t>
            </a:r>
            <a:r>
              <a:rPr lang="en-US" sz="2100" dirty="0" smtClean="0">
                <a:latin typeface="+mj-lt"/>
                <a:cs typeface="Arial" pitchFamily="34" charset="0"/>
              </a:rPr>
              <a:t> </a:t>
            </a:r>
            <a:r>
              <a:rPr lang="en-US" sz="2100" dirty="0" err="1" smtClean="0">
                <a:latin typeface="+mj-lt"/>
                <a:cs typeface="Arial" pitchFamily="34" charset="0"/>
              </a:rPr>
              <a:t>penerimaan</a:t>
            </a:r>
            <a:r>
              <a:rPr lang="en-US" sz="2100" dirty="0" smtClean="0">
                <a:latin typeface="+mj-lt"/>
                <a:cs typeface="Arial" pitchFamily="34" charset="0"/>
              </a:rPr>
              <a:t> </a:t>
            </a:r>
            <a:r>
              <a:rPr lang="en-US" sz="2100" dirty="0" err="1" smtClean="0">
                <a:latin typeface="+mj-lt"/>
                <a:cs typeface="Arial" pitchFamily="34" charset="0"/>
              </a:rPr>
              <a:t>mahasiswa</a:t>
            </a:r>
            <a:r>
              <a:rPr lang="en-US" sz="2100" dirty="0" smtClean="0">
                <a:latin typeface="+mj-lt"/>
                <a:cs typeface="Arial" pitchFamily="34" charset="0"/>
              </a:rPr>
              <a:t> </a:t>
            </a:r>
            <a:r>
              <a:rPr lang="en-US" sz="2100" dirty="0" err="1" smtClean="0">
                <a:latin typeface="+mj-lt"/>
                <a:cs typeface="Arial" pitchFamily="34" charset="0"/>
              </a:rPr>
              <a:t>baru</a:t>
            </a:r>
            <a:r>
              <a:rPr lang="id-ID" sz="2100" dirty="0" smtClean="0">
                <a:latin typeface="+mj-lt"/>
                <a:cs typeface="Arial" pitchFamily="34" charset="0"/>
              </a:rPr>
              <a:t> </a:t>
            </a:r>
          </a:p>
          <a:p>
            <a:pPr marL="457200" indent="-457200">
              <a:buFont typeface="Arial" panose="020B0604020202020204" pitchFamily="34" charset="0"/>
              <a:buAutoNum type="arabicPeriod"/>
            </a:pPr>
            <a:r>
              <a:rPr lang="en-US" sz="2100" dirty="0" err="1" smtClean="0">
                <a:latin typeface="+mj-lt"/>
                <a:cs typeface="Arial" pitchFamily="34" charset="0"/>
              </a:rPr>
              <a:t>Menjadikan</a:t>
            </a:r>
            <a:r>
              <a:rPr lang="en-US" sz="2100" dirty="0" smtClean="0">
                <a:latin typeface="+mj-lt"/>
                <a:cs typeface="Arial" pitchFamily="34" charset="0"/>
              </a:rPr>
              <a:t> </a:t>
            </a:r>
            <a:r>
              <a:rPr lang="en-US" sz="2100" dirty="0" err="1" smtClean="0">
                <a:latin typeface="+mj-lt"/>
                <a:cs typeface="Arial" pitchFamily="34" charset="0"/>
              </a:rPr>
              <a:t>pendidikan</a:t>
            </a:r>
            <a:r>
              <a:rPr lang="en-US" sz="2100" dirty="0" smtClean="0">
                <a:latin typeface="+mj-lt"/>
                <a:cs typeface="Arial" pitchFamily="34" charset="0"/>
              </a:rPr>
              <a:t> </a:t>
            </a:r>
            <a:r>
              <a:rPr lang="en-US" sz="2100" dirty="0" err="1" smtClean="0">
                <a:latin typeface="+mj-lt"/>
                <a:cs typeface="Arial" pitchFamily="34" charset="0"/>
              </a:rPr>
              <a:t>pascasarjana</a:t>
            </a:r>
            <a:r>
              <a:rPr lang="en-US" sz="2100" dirty="0" smtClean="0">
                <a:latin typeface="+mj-lt"/>
                <a:cs typeface="Arial" pitchFamily="34" charset="0"/>
              </a:rPr>
              <a:t> </a:t>
            </a:r>
            <a:r>
              <a:rPr lang="en-US" sz="2100" dirty="0" err="1" smtClean="0">
                <a:latin typeface="+mj-lt"/>
                <a:cs typeface="Arial" pitchFamily="34" charset="0"/>
              </a:rPr>
              <a:t>sebagai</a:t>
            </a:r>
            <a:r>
              <a:rPr lang="en-US" sz="2100" dirty="0" smtClean="0">
                <a:latin typeface="+mj-lt"/>
                <a:cs typeface="Arial" pitchFamily="34" charset="0"/>
              </a:rPr>
              <a:t> </a:t>
            </a:r>
            <a:r>
              <a:rPr lang="en-US" sz="2100" dirty="0" err="1" smtClean="0">
                <a:latin typeface="+mj-lt"/>
                <a:cs typeface="Arial" pitchFamily="34" charset="0"/>
              </a:rPr>
              <a:t>tulang</a:t>
            </a:r>
            <a:r>
              <a:rPr lang="en-US" sz="2100" dirty="0" smtClean="0">
                <a:latin typeface="+mj-lt"/>
                <a:cs typeface="Arial" pitchFamily="34" charset="0"/>
              </a:rPr>
              <a:t> </a:t>
            </a:r>
            <a:r>
              <a:rPr lang="en-US" sz="2100" dirty="0" err="1" smtClean="0">
                <a:latin typeface="+mj-lt"/>
                <a:cs typeface="Arial" pitchFamily="34" charset="0"/>
              </a:rPr>
              <a:t>punggung</a:t>
            </a:r>
            <a:r>
              <a:rPr lang="en-US" sz="2100" dirty="0" smtClean="0">
                <a:latin typeface="+mj-lt"/>
                <a:cs typeface="Arial" pitchFamily="34" charset="0"/>
              </a:rPr>
              <a:t> Tri Dharma</a:t>
            </a:r>
            <a:endParaRPr lang="id-ID" sz="2100" dirty="0" smtClean="0">
              <a:latin typeface="+mj-lt"/>
              <a:cs typeface="Arial" pitchFamily="34" charset="0"/>
            </a:endParaRPr>
          </a:p>
          <a:p>
            <a:pPr marL="457200" indent="-457200">
              <a:buFont typeface="Arial" panose="020B0604020202020204" pitchFamily="34" charset="0"/>
              <a:buAutoNum type="arabicPeriod"/>
            </a:pPr>
            <a:r>
              <a:rPr lang="id-ID" sz="2100" dirty="0" smtClean="0">
                <a:latin typeface="+mj-lt"/>
                <a:cs typeface="Arial" pitchFamily="34" charset="0"/>
              </a:rPr>
              <a:t>Mengupayakan </a:t>
            </a:r>
            <a:r>
              <a:rPr lang="en-US" sz="2100" dirty="0" err="1" smtClean="0">
                <a:latin typeface="+mj-lt"/>
                <a:cs typeface="Arial" pitchFamily="34" charset="0"/>
              </a:rPr>
              <a:t>Internasionalisasi</a:t>
            </a:r>
            <a:r>
              <a:rPr lang="en-US" sz="2100" dirty="0" smtClean="0">
                <a:latin typeface="+mj-lt"/>
                <a:cs typeface="Arial" pitchFamily="34" charset="0"/>
              </a:rPr>
              <a:t> Program </a:t>
            </a:r>
            <a:r>
              <a:rPr lang="en-US" sz="2100" dirty="0" err="1" smtClean="0">
                <a:latin typeface="+mj-lt"/>
                <a:cs typeface="Arial" pitchFamily="34" charset="0"/>
              </a:rPr>
              <a:t>Studi</a:t>
            </a:r>
            <a:r>
              <a:rPr lang="en-ID" sz="2100" dirty="0" smtClean="0">
                <a:latin typeface="+mj-lt"/>
                <a:cs typeface="Arial" pitchFamily="34" charset="0"/>
              </a:rPr>
              <a:t> </a:t>
            </a:r>
            <a:endParaRPr lang="id-ID" sz="2100" dirty="0" smtClean="0">
              <a:latin typeface="+mj-lt"/>
              <a:cs typeface="Arial" pitchFamily="34" charset="0"/>
            </a:endParaRPr>
          </a:p>
          <a:p>
            <a:pPr marL="457200" indent="-457200">
              <a:buFont typeface="Arial" panose="020B0604020202020204" pitchFamily="34" charset="0"/>
              <a:buAutoNum type="arabicPeriod"/>
            </a:pPr>
            <a:r>
              <a:rPr lang="en-US" sz="2100" dirty="0" err="1" smtClean="0">
                <a:latin typeface="+mj-lt"/>
                <a:cs typeface="Arial" pitchFamily="34" charset="0"/>
              </a:rPr>
              <a:t>Mengembangkan</a:t>
            </a:r>
            <a:r>
              <a:rPr lang="en-US" sz="2100" dirty="0" smtClean="0">
                <a:latin typeface="+mj-lt"/>
                <a:cs typeface="Arial" pitchFamily="34" charset="0"/>
              </a:rPr>
              <a:t> </a:t>
            </a:r>
            <a:r>
              <a:rPr lang="en-US" sz="2100" dirty="0" err="1" smtClean="0">
                <a:latin typeface="+mj-lt"/>
                <a:cs typeface="Arial" pitchFamily="34" charset="0"/>
              </a:rPr>
              <a:t>sistem</a:t>
            </a:r>
            <a:r>
              <a:rPr lang="en-US" sz="2100" dirty="0" smtClean="0">
                <a:latin typeface="+mj-lt"/>
                <a:cs typeface="Arial" pitchFamily="34" charset="0"/>
              </a:rPr>
              <a:t> </a:t>
            </a:r>
            <a:r>
              <a:rPr lang="en-US" sz="2100" dirty="0" err="1" smtClean="0">
                <a:latin typeface="+mj-lt"/>
                <a:cs typeface="Arial" pitchFamily="34" charset="0"/>
              </a:rPr>
              <a:t>penerimaan</a:t>
            </a:r>
            <a:r>
              <a:rPr lang="en-US" sz="2100" dirty="0" smtClean="0">
                <a:latin typeface="+mj-lt"/>
                <a:cs typeface="Arial" pitchFamily="34" charset="0"/>
              </a:rPr>
              <a:t> </a:t>
            </a:r>
            <a:r>
              <a:rPr lang="en-US" sz="2100" dirty="0" err="1" smtClean="0">
                <a:latin typeface="+mj-lt"/>
                <a:cs typeface="Arial" pitchFamily="34" charset="0"/>
              </a:rPr>
              <a:t>SDM</a:t>
            </a:r>
            <a:r>
              <a:rPr lang="en-US" sz="2100" dirty="0" smtClean="0">
                <a:latin typeface="+mj-lt"/>
                <a:cs typeface="Arial" pitchFamily="34" charset="0"/>
              </a:rPr>
              <a:t> yang </a:t>
            </a:r>
            <a:r>
              <a:rPr lang="en-US" sz="2100" dirty="0" err="1" smtClean="0">
                <a:latin typeface="+mj-lt"/>
                <a:cs typeface="Arial" pitchFamily="34" charset="0"/>
              </a:rPr>
              <a:t>profesional</a:t>
            </a:r>
            <a:r>
              <a:rPr lang="en-ID" sz="2100" dirty="0" smtClean="0">
                <a:latin typeface="+mj-lt"/>
                <a:cs typeface="Arial" pitchFamily="34" charset="0"/>
              </a:rPr>
              <a:t> </a:t>
            </a:r>
            <a:endParaRPr lang="id-ID" sz="2100" dirty="0" smtClean="0">
              <a:latin typeface="+mj-lt"/>
              <a:cs typeface="Arial" pitchFamily="34" charset="0"/>
            </a:endParaRPr>
          </a:p>
          <a:p>
            <a:pPr marL="457200" indent="-457200">
              <a:buFont typeface="Arial" panose="020B0604020202020204" pitchFamily="34" charset="0"/>
              <a:buAutoNum type="arabicPeriod"/>
            </a:pPr>
            <a:r>
              <a:rPr lang="en-US" sz="2100" dirty="0" err="1" smtClean="0">
                <a:latin typeface="+mj-lt"/>
                <a:cs typeface="Arial" pitchFamily="34" charset="0"/>
              </a:rPr>
              <a:t>Memperkuat</a:t>
            </a:r>
            <a:r>
              <a:rPr lang="en-US" sz="2100" dirty="0" smtClean="0">
                <a:latin typeface="+mj-lt"/>
                <a:cs typeface="Arial" pitchFamily="34" charset="0"/>
              </a:rPr>
              <a:t> </a:t>
            </a:r>
            <a:r>
              <a:rPr lang="en-US" sz="2100" dirty="0" err="1" smtClean="0">
                <a:latin typeface="+mj-lt"/>
                <a:cs typeface="Arial" pitchFamily="34" charset="0"/>
              </a:rPr>
              <a:t>budaya</a:t>
            </a:r>
            <a:r>
              <a:rPr lang="en-US" sz="2100" dirty="0" smtClean="0">
                <a:latin typeface="+mj-lt"/>
                <a:cs typeface="Arial" pitchFamily="34" charset="0"/>
              </a:rPr>
              <a:t> </a:t>
            </a:r>
            <a:r>
              <a:rPr lang="en-US" sz="2100" dirty="0" err="1" smtClean="0">
                <a:latin typeface="+mj-lt"/>
                <a:cs typeface="Arial" pitchFamily="34" charset="0"/>
              </a:rPr>
              <a:t>melayani</a:t>
            </a:r>
            <a:r>
              <a:rPr lang="en-US" sz="2100" dirty="0" smtClean="0">
                <a:latin typeface="+mj-lt"/>
                <a:cs typeface="Arial" pitchFamily="34" charset="0"/>
              </a:rPr>
              <a:t> </a:t>
            </a:r>
            <a:r>
              <a:rPr lang="en-US" sz="2100" dirty="0" err="1" smtClean="0">
                <a:latin typeface="+mj-lt"/>
                <a:cs typeface="Arial" pitchFamily="34" charset="0"/>
              </a:rPr>
              <a:t>dan</a:t>
            </a:r>
            <a:r>
              <a:rPr lang="en-US" sz="2100" dirty="0" smtClean="0">
                <a:latin typeface="+mj-lt"/>
                <a:cs typeface="Arial" pitchFamily="34" charset="0"/>
              </a:rPr>
              <a:t> </a:t>
            </a:r>
            <a:r>
              <a:rPr lang="en-US" sz="2100" dirty="0" err="1" smtClean="0">
                <a:latin typeface="+mj-lt"/>
                <a:cs typeface="Arial" pitchFamily="34" charset="0"/>
              </a:rPr>
              <a:t>kinerja</a:t>
            </a:r>
            <a:r>
              <a:rPr lang="en-US" sz="2100" dirty="0" smtClean="0">
                <a:latin typeface="+mj-lt"/>
                <a:cs typeface="Arial" pitchFamily="34" charset="0"/>
              </a:rPr>
              <a:t> </a:t>
            </a:r>
            <a:r>
              <a:rPr lang="en-US" sz="2100" dirty="0" err="1" smtClean="0">
                <a:latin typeface="+mj-lt"/>
                <a:cs typeface="Arial" pitchFamily="34" charset="0"/>
              </a:rPr>
              <a:t>unggul</a:t>
            </a:r>
            <a:r>
              <a:rPr lang="en-ID" sz="2100" dirty="0" smtClean="0">
                <a:latin typeface="+mj-lt"/>
                <a:cs typeface="Arial" pitchFamily="34" charset="0"/>
              </a:rPr>
              <a:t> </a:t>
            </a:r>
            <a:endParaRPr lang="id-ID" sz="2100" dirty="0" smtClean="0">
              <a:latin typeface="+mj-lt"/>
              <a:cs typeface="Arial" pitchFamily="34" charset="0"/>
            </a:endParaRPr>
          </a:p>
          <a:p>
            <a:pPr marL="457200" indent="-457200">
              <a:buFont typeface="Arial" panose="020B0604020202020204" pitchFamily="34" charset="0"/>
              <a:buAutoNum type="arabicPeriod"/>
            </a:pPr>
            <a:r>
              <a:rPr lang="en-US" sz="2100" dirty="0" err="1" smtClean="0">
                <a:latin typeface="+mj-lt"/>
                <a:cs typeface="Arial" pitchFamily="34" charset="0"/>
              </a:rPr>
              <a:t>Menjadikan</a:t>
            </a:r>
            <a:r>
              <a:rPr lang="en-US" sz="2100" dirty="0" smtClean="0">
                <a:latin typeface="+mj-lt"/>
                <a:cs typeface="Arial" pitchFamily="34" charset="0"/>
              </a:rPr>
              <a:t> </a:t>
            </a:r>
            <a:r>
              <a:rPr lang="en-US" sz="2100" dirty="0" err="1" smtClean="0">
                <a:latin typeface="+mj-lt"/>
                <a:cs typeface="Arial" pitchFamily="34" charset="0"/>
              </a:rPr>
              <a:t>kampus</a:t>
            </a:r>
            <a:r>
              <a:rPr lang="en-US" sz="2100" dirty="0" smtClean="0">
                <a:latin typeface="+mj-lt"/>
                <a:cs typeface="Arial" pitchFamily="34" charset="0"/>
              </a:rPr>
              <a:t> yang </a:t>
            </a:r>
            <a:r>
              <a:rPr lang="en-US" sz="2100" dirty="0" err="1" smtClean="0">
                <a:latin typeface="+mj-lt"/>
                <a:cs typeface="Arial" pitchFamily="34" charset="0"/>
              </a:rPr>
              <a:t>mendukung</a:t>
            </a:r>
            <a:r>
              <a:rPr lang="en-US" sz="2100" dirty="0" smtClean="0">
                <a:latin typeface="+mj-lt"/>
                <a:cs typeface="Arial" pitchFamily="34" charset="0"/>
              </a:rPr>
              <a:t> </a:t>
            </a:r>
            <a:r>
              <a:rPr lang="en-US" sz="2100" dirty="0" err="1" smtClean="0">
                <a:latin typeface="+mj-lt"/>
                <a:cs typeface="Arial" pitchFamily="34" charset="0"/>
              </a:rPr>
              <a:t>wahana</a:t>
            </a:r>
            <a:r>
              <a:rPr lang="en-US" sz="2100" dirty="0" smtClean="0">
                <a:latin typeface="+mj-lt"/>
                <a:cs typeface="Arial" pitchFamily="34" charset="0"/>
              </a:rPr>
              <a:t> </a:t>
            </a:r>
            <a:r>
              <a:rPr lang="en-US" sz="2100" dirty="0" err="1" smtClean="0">
                <a:latin typeface="+mj-lt"/>
                <a:cs typeface="Arial" pitchFamily="34" charset="0"/>
              </a:rPr>
              <a:t>penerapan</a:t>
            </a:r>
            <a:r>
              <a:rPr lang="en-US" sz="2100" dirty="0" smtClean="0">
                <a:latin typeface="+mj-lt"/>
                <a:cs typeface="Arial" pitchFamily="34" charset="0"/>
              </a:rPr>
              <a:t> </a:t>
            </a:r>
            <a:r>
              <a:rPr lang="en-US" sz="2100" dirty="0" err="1" smtClean="0">
                <a:latin typeface="+mj-lt"/>
                <a:cs typeface="Arial" pitchFamily="34" charset="0"/>
              </a:rPr>
              <a:t>inovasi</a:t>
            </a:r>
            <a:r>
              <a:rPr lang="en-US" sz="2100" dirty="0" smtClean="0">
                <a:latin typeface="+mj-lt"/>
                <a:cs typeface="Arial" pitchFamily="34" charset="0"/>
              </a:rPr>
              <a:t> </a:t>
            </a:r>
            <a:r>
              <a:rPr lang="en-US" sz="2100" dirty="0" err="1" smtClean="0">
                <a:latin typeface="+mj-lt"/>
                <a:cs typeface="Arial" pitchFamily="34" charset="0"/>
              </a:rPr>
              <a:t>IPTEKS</a:t>
            </a:r>
            <a:r>
              <a:rPr lang="en-US" sz="2100" dirty="0" smtClean="0">
                <a:latin typeface="+mj-lt"/>
                <a:cs typeface="Arial" pitchFamily="34" charset="0"/>
              </a:rPr>
              <a:t> </a:t>
            </a:r>
            <a:r>
              <a:rPr lang="en-US" sz="2100" dirty="0" err="1" smtClean="0">
                <a:latin typeface="+mj-lt"/>
                <a:cs typeface="Arial" pitchFamily="34" charset="0"/>
              </a:rPr>
              <a:t>lintas</a:t>
            </a:r>
            <a:r>
              <a:rPr lang="en-US" sz="2100" dirty="0" smtClean="0">
                <a:latin typeface="+mj-lt"/>
                <a:cs typeface="Arial" pitchFamily="34" charset="0"/>
              </a:rPr>
              <a:t> </a:t>
            </a:r>
            <a:r>
              <a:rPr lang="en-US" sz="2100" dirty="0" err="1" smtClean="0">
                <a:latin typeface="+mj-lt"/>
                <a:cs typeface="Arial" pitchFamily="34" charset="0"/>
              </a:rPr>
              <a:t>disiplin</a:t>
            </a:r>
            <a:r>
              <a:rPr lang="en-ID" sz="2100" dirty="0" smtClean="0">
                <a:latin typeface="+mj-lt"/>
                <a:cs typeface="Arial" pitchFamily="34" charset="0"/>
              </a:rPr>
              <a:t> </a:t>
            </a:r>
            <a:endParaRPr lang="en-US" sz="2100" dirty="0" smtClean="0">
              <a:latin typeface="+mj-lt"/>
              <a:cs typeface="Arial" pitchFamily="34" charset="0"/>
            </a:endParaRPr>
          </a:p>
          <a:p>
            <a:pPr marL="457200" indent="-457200">
              <a:buFont typeface="Arial" panose="020B0604020202020204" pitchFamily="34" charset="0"/>
              <a:buAutoNum type="arabicPeriod"/>
            </a:pPr>
            <a:r>
              <a:rPr lang="id-ID" sz="2100" dirty="0" smtClean="0">
                <a:latin typeface="+mj-lt"/>
                <a:cs typeface="Arial" pitchFamily="34" charset="0"/>
              </a:rPr>
              <a:t>M</a:t>
            </a:r>
            <a:r>
              <a:rPr lang="en-US" sz="2100" dirty="0" err="1" smtClean="0">
                <a:latin typeface="+mj-lt"/>
                <a:cs typeface="Arial" pitchFamily="34" charset="0"/>
              </a:rPr>
              <a:t>engembangkan</a:t>
            </a:r>
            <a:r>
              <a:rPr lang="en-US" sz="2100" dirty="0" smtClean="0">
                <a:latin typeface="+mj-lt"/>
                <a:cs typeface="Arial" pitchFamily="34" charset="0"/>
              </a:rPr>
              <a:t> </a:t>
            </a:r>
            <a:r>
              <a:rPr lang="en-US" sz="2100" dirty="0" err="1" smtClean="0">
                <a:latin typeface="+mj-lt"/>
                <a:cs typeface="Arial" pitchFamily="34" charset="0"/>
              </a:rPr>
              <a:t>penelitian</a:t>
            </a:r>
            <a:r>
              <a:rPr lang="en-US" sz="2100" dirty="0" smtClean="0">
                <a:latin typeface="+mj-lt"/>
                <a:cs typeface="Arial" pitchFamily="34" charset="0"/>
              </a:rPr>
              <a:t> </a:t>
            </a:r>
            <a:r>
              <a:rPr lang="en-US" sz="2100" dirty="0" err="1" smtClean="0">
                <a:latin typeface="+mj-lt"/>
                <a:cs typeface="Arial" pitchFamily="34" charset="0"/>
              </a:rPr>
              <a:t>lintas</a:t>
            </a:r>
            <a:r>
              <a:rPr lang="en-US" sz="2100" dirty="0" smtClean="0">
                <a:latin typeface="+mj-lt"/>
                <a:cs typeface="Arial" pitchFamily="34" charset="0"/>
              </a:rPr>
              <a:t> </a:t>
            </a:r>
            <a:r>
              <a:rPr lang="en-US" sz="2100" dirty="0" err="1" smtClean="0">
                <a:latin typeface="+mj-lt"/>
                <a:cs typeface="Arial" pitchFamily="34" charset="0"/>
              </a:rPr>
              <a:t>disiplin</a:t>
            </a:r>
            <a:r>
              <a:rPr lang="en-ID" sz="2100" dirty="0" smtClean="0">
                <a:latin typeface="+mj-lt"/>
                <a:cs typeface="Arial" pitchFamily="34" charset="0"/>
              </a:rPr>
              <a:t> </a:t>
            </a:r>
            <a:endParaRPr lang="id-ID" sz="2100" dirty="0" smtClean="0">
              <a:latin typeface="+mj-lt"/>
              <a:cs typeface="Arial" pitchFamily="34" charset="0"/>
            </a:endParaRPr>
          </a:p>
          <a:p>
            <a:pPr marL="457200" indent="-457200">
              <a:buFont typeface="Arial" panose="020B0604020202020204" pitchFamily="34" charset="0"/>
              <a:buAutoNum type="arabicPeriod"/>
            </a:pPr>
            <a:r>
              <a:rPr lang="en-US" sz="2100" dirty="0" err="1" smtClean="0">
                <a:latin typeface="+mj-lt"/>
                <a:cs typeface="Arial" pitchFamily="34" charset="0"/>
              </a:rPr>
              <a:t>Peningkatan</a:t>
            </a:r>
            <a:r>
              <a:rPr lang="en-US" sz="2100" dirty="0" smtClean="0">
                <a:latin typeface="+mj-lt"/>
                <a:cs typeface="Arial" pitchFamily="34" charset="0"/>
              </a:rPr>
              <a:t> </a:t>
            </a:r>
            <a:r>
              <a:rPr lang="en-US" sz="2100" dirty="0" err="1" smtClean="0">
                <a:latin typeface="+mj-lt"/>
                <a:cs typeface="Arial" pitchFamily="34" charset="0"/>
              </a:rPr>
              <a:t>kualitas</a:t>
            </a:r>
            <a:r>
              <a:rPr lang="en-US" sz="2100" dirty="0" smtClean="0">
                <a:latin typeface="+mj-lt"/>
                <a:cs typeface="Arial" pitchFamily="34" charset="0"/>
              </a:rPr>
              <a:t> </a:t>
            </a:r>
            <a:r>
              <a:rPr lang="en-US" sz="2100" dirty="0" err="1" smtClean="0">
                <a:latin typeface="+mj-lt"/>
                <a:cs typeface="Arial" pitchFamily="34" charset="0"/>
              </a:rPr>
              <a:t>penelitian</a:t>
            </a:r>
            <a:r>
              <a:rPr lang="en-US" sz="2100" dirty="0" smtClean="0">
                <a:latin typeface="+mj-lt"/>
                <a:cs typeface="Arial" pitchFamily="34" charset="0"/>
              </a:rPr>
              <a:t> </a:t>
            </a:r>
            <a:r>
              <a:rPr lang="en-US" sz="2100" dirty="0" err="1" smtClean="0">
                <a:latin typeface="+mj-lt"/>
                <a:cs typeface="Arial" pitchFamily="34" charset="0"/>
              </a:rPr>
              <a:t>dengan</a:t>
            </a:r>
            <a:r>
              <a:rPr lang="en-US" sz="2100" dirty="0" smtClean="0">
                <a:latin typeface="+mj-lt"/>
                <a:cs typeface="Arial" pitchFamily="34" charset="0"/>
              </a:rPr>
              <a:t> </a:t>
            </a:r>
            <a:r>
              <a:rPr lang="en-US" sz="2100" dirty="0" err="1" smtClean="0">
                <a:latin typeface="+mj-lt"/>
                <a:cs typeface="Arial" pitchFamily="34" charset="0"/>
              </a:rPr>
              <a:t>melibatkan</a:t>
            </a:r>
            <a:r>
              <a:rPr lang="en-US" sz="2100" dirty="0" smtClean="0">
                <a:latin typeface="+mj-lt"/>
                <a:cs typeface="Arial" pitchFamily="34" charset="0"/>
              </a:rPr>
              <a:t> </a:t>
            </a:r>
            <a:r>
              <a:rPr lang="en-US" sz="2100" dirty="0" err="1" smtClean="0">
                <a:latin typeface="+mj-lt"/>
                <a:cs typeface="Arial" pitchFamily="34" charset="0"/>
              </a:rPr>
              <a:t>pemangku</a:t>
            </a:r>
            <a:r>
              <a:rPr lang="en-US" sz="2100" dirty="0" smtClean="0">
                <a:latin typeface="+mj-lt"/>
                <a:cs typeface="Arial" pitchFamily="34" charset="0"/>
              </a:rPr>
              <a:t> </a:t>
            </a:r>
            <a:r>
              <a:rPr lang="en-US" sz="2100" dirty="0" err="1" smtClean="0">
                <a:latin typeface="+mj-lt"/>
                <a:cs typeface="Arial" pitchFamily="34" charset="0"/>
              </a:rPr>
              <a:t>kepentingan</a:t>
            </a:r>
            <a:r>
              <a:rPr lang="en-US" sz="2100" dirty="0" smtClean="0">
                <a:latin typeface="+mj-lt"/>
                <a:cs typeface="Arial" pitchFamily="34" charset="0"/>
              </a:rPr>
              <a:t> </a:t>
            </a:r>
            <a:r>
              <a:rPr lang="en-US" sz="2100" dirty="0" err="1" smtClean="0">
                <a:latin typeface="+mj-lt"/>
                <a:cs typeface="Arial" pitchFamily="34" charset="0"/>
              </a:rPr>
              <a:t>eksternal</a:t>
            </a:r>
            <a:r>
              <a:rPr lang="en-ID" sz="2100" dirty="0" smtClean="0">
                <a:latin typeface="+mj-lt"/>
                <a:cs typeface="Arial" pitchFamily="34" charset="0"/>
              </a:rPr>
              <a:t> </a:t>
            </a:r>
            <a:endParaRPr lang="id-ID" sz="2100" dirty="0" smtClean="0">
              <a:latin typeface="+mj-lt"/>
              <a:cs typeface="Arial" pitchFamily="34" charset="0"/>
            </a:endParaRPr>
          </a:p>
          <a:p>
            <a:pPr marL="457200" indent="-457200">
              <a:buFont typeface="Arial" panose="020B0604020202020204" pitchFamily="34" charset="0"/>
              <a:buAutoNum type="arabicPeriod"/>
            </a:pPr>
            <a:r>
              <a:rPr lang="en-US" sz="2100" dirty="0" err="1" smtClean="0">
                <a:solidFill>
                  <a:schemeClr val="dk1"/>
                </a:solidFill>
                <a:latin typeface="+mj-lt"/>
                <a:cs typeface="Arial" pitchFamily="34" charset="0"/>
              </a:rPr>
              <a:t>Menjadikan</a:t>
            </a:r>
            <a:r>
              <a:rPr lang="en-US" sz="2100" dirty="0" smtClean="0">
                <a:solidFill>
                  <a:schemeClr val="dk1"/>
                </a:solidFill>
                <a:latin typeface="+mj-lt"/>
                <a:cs typeface="Arial" pitchFamily="34" charset="0"/>
              </a:rPr>
              <a:t> </a:t>
            </a:r>
            <a:r>
              <a:rPr lang="id-ID" sz="2100" dirty="0" smtClean="0">
                <a:solidFill>
                  <a:schemeClr val="dk1"/>
                </a:solidFill>
                <a:latin typeface="+mj-lt"/>
                <a:cs typeface="Arial" pitchFamily="34" charset="0"/>
              </a:rPr>
              <a:t>departemen</a:t>
            </a:r>
            <a:r>
              <a:rPr lang="en-US" sz="2100" dirty="0" smtClean="0">
                <a:solidFill>
                  <a:schemeClr val="dk1"/>
                </a:solidFill>
                <a:latin typeface="+mj-lt"/>
                <a:cs typeface="Arial" pitchFamily="34" charset="0"/>
              </a:rPr>
              <a:t> </a:t>
            </a:r>
            <a:r>
              <a:rPr lang="id-ID" sz="2100" dirty="0" smtClean="0">
                <a:solidFill>
                  <a:schemeClr val="dk1"/>
                </a:solidFill>
                <a:latin typeface="+mj-lt"/>
                <a:cs typeface="Arial" pitchFamily="34" charset="0"/>
              </a:rPr>
              <a:t>Kardiologi dan Kedokteran Vaskular </a:t>
            </a:r>
            <a:r>
              <a:rPr lang="en-US" sz="2100" dirty="0" err="1" smtClean="0">
                <a:solidFill>
                  <a:schemeClr val="dk1"/>
                </a:solidFill>
                <a:latin typeface="+mj-lt"/>
                <a:cs typeface="Arial" pitchFamily="34" charset="0"/>
              </a:rPr>
              <a:t>sebagai</a:t>
            </a:r>
            <a:r>
              <a:rPr lang="en-US" sz="2100" dirty="0" smtClean="0">
                <a:solidFill>
                  <a:schemeClr val="dk1"/>
                </a:solidFill>
                <a:latin typeface="+mj-lt"/>
                <a:cs typeface="Arial" pitchFamily="34" charset="0"/>
              </a:rPr>
              <a:t> </a:t>
            </a:r>
            <a:r>
              <a:rPr lang="en-US" sz="2100" dirty="0" err="1" smtClean="0">
                <a:solidFill>
                  <a:schemeClr val="dk1"/>
                </a:solidFill>
                <a:latin typeface="+mj-lt"/>
                <a:cs typeface="Arial" pitchFamily="34" charset="0"/>
              </a:rPr>
              <a:t>wahana</a:t>
            </a:r>
            <a:r>
              <a:rPr lang="en-US" sz="2100" dirty="0" smtClean="0">
                <a:solidFill>
                  <a:schemeClr val="dk1"/>
                </a:solidFill>
                <a:latin typeface="+mj-lt"/>
                <a:cs typeface="Arial" pitchFamily="34" charset="0"/>
              </a:rPr>
              <a:t> </a:t>
            </a:r>
            <a:r>
              <a:rPr lang="en-US" sz="2100" dirty="0" err="1" smtClean="0">
                <a:solidFill>
                  <a:schemeClr val="dk1"/>
                </a:solidFill>
                <a:latin typeface="+mj-lt"/>
                <a:cs typeface="Arial" pitchFamily="34" charset="0"/>
              </a:rPr>
              <a:t>penerapan</a:t>
            </a:r>
            <a:r>
              <a:rPr lang="en-US" sz="2100" dirty="0" smtClean="0">
                <a:solidFill>
                  <a:schemeClr val="dk1"/>
                </a:solidFill>
                <a:latin typeface="+mj-lt"/>
                <a:cs typeface="Arial" pitchFamily="34" charset="0"/>
              </a:rPr>
              <a:t> </a:t>
            </a:r>
            <a:r>
              <a:rPr lang="en-US" sz="2100" dirty="0" err="1" smtClean="0">
                <a:solidFill>
                  <a:schemeClr val="dk1"/>
                </a:solidFill>
                <a:latin typeface="+mj-lt"/>
                <a:cs typeface="Arial" pitchFamily="34" charset="0"/>
              </a:rPr>
              <a:t>inovasi</a:t>
            </a:r>
            <a:r>
              <a:rPr lang="en-US" sz="2100" dirty="0" smtClean="0">
                <a:solidFill>
                  <a:schemeClr val="dk1"/>
                </a:solidFill>
                <a:latin typeface="+mj-lt"/>
                <a:cs typeface="Arial" pitchFamily="34" charset="0"/>
              </a:rPr>
              <a:t> </a:t>
            </a:r>
            <a:r>
              <a:rPr lang="en-US" sz="2100" dirty="0" err="1" smtClean="0">
                <a:solidFill>
                  <a:schemeClr val="dk1"/>
                </a:solidFill>
                <a:latin typeface="+mj-lt"/>
                <a:cs typeface="Arial" pitchFamily="34" charset="0"/>
              </a:rPr>
              <a:t>IPTEK</a:t>
            </a:r>
            <a:r>
              <a:rPr lang="en-US" sz="2100" dirty="0" smtClean="0">
                <a:solidFill>
                  <a:schemeClr val="dk1"/>
                </a:solidFill>
                <a:latin typeface="+mj-lt"/>
                <a:cs typeface="Arial" pitchFamily="34" charset="0"/>
              </a:rPr>
              <a:t> </a:t>
            </a:r>
            <a:r>
              <a:rPr lang="en-US" sz="2100" dirty="0" err="1" smtClean="0">
                <a:solidFill>
                  <a:schemeClr val="dk1"/>
                </a:solidFill>
                <a:latin typeface="+mj-lt"/>
                <a:cs typeface="Arial" pitchFamily="34" charset="0"/>
              </a:rPr>
              <a:t>bagi</a:t>
            </a:r>
            <a:r>
              <a:rPr lang="en-US" sz="2100" dirty="0" smtClean="0">
                <a:solidFill>
                  <a:schemeClr val="dk1"/>
                </a:solidFill>
                <a:latin typeface="+mj-lt"/>
                <a:cs typeface="Arial" pitchFamily="34" charset="0"/>
              </a:rPr>
              <a:t> </a:t>
            </a:r>
            <a:r>
              <a:rPr lang="en-US" sz="2100" dirty="0" err="1" smtClean="0">
                <a:solidFill>
                  <a:schemeClr val="dk1"/>
                </a:solidFill>
                <a:latin typeface="+mj-lt"/>
                <a:cs typeface="Arial" pitchFamily="34" charset="0"/>
              </a:rPr>
              <a:t>masyarakat</a:t>
            </a:r>
            <a:r>
              <a:rPr lang="en-US" sz="2100" dirty="0" smtClean="0">
                <a:solidFill>
                  <a:schemeClr val="dk1"/>
                </a:solidFill>
                <a:latin typeface="+mj-lt"/>
                <a:cs typeface="Arial" pitchFamily="34" charset="0"/>
              </a:rPr>
              <a:t>.</a:t>
            </a:r>
            <a:r>
              <a:rPr lang="en-ID" sz="2100" dirty="0" smtClean="0">
                <a:latin typeface="+mj-lt"/>
                <a:cs typeface="Arial" pitchFamily="34" charset="0"/>
              </a:rPr>
              <a:t> </a:t>
            </a:r>
            <a:endParaRPr lang="en-US" sz="2100" dirty="0" smtClean="0">
              <a:latin typeface="+mj-lt"/>
              <a:cs typeface="Arial" pitchFamily="34" charset="0"/>
            </a:endParaRPr>
          </a:p>
          <a:p>
            <a:pPr marL="457200" indent="-457200">
              <a:buFont typeface="Arial" panose="020B0604020202020204" pitchFamily="34" charset="0"/>
              <a:buAutoNum type="arabicPeriod"/>
            </a:pPr>
            <a:r>
              <a:rPr lang="en-US" sz="2100" dirty="0" err="1" smtClean="0">
                <a:solidFill>
                  <a:srgbClr val="000000"/>
                </a:solidFill>
                <a:latin typeface="+mj-lt"/>
                <a:cs typeface="Arial"/>
              </a:rPr>
              <a:t>Mengembangkan</a:t>
            </a:r>
            <a:r>
              <a:rPr lang="en-US" sz="2100" dirty="0" smtClean="0">
                <a:solidFill>
                  <a:srgbClr val="000000"/>
                </a:solidFill>
                <a:latin typeface="+mj-lt"/>
                <a:cs typeface="Arial"/>
              </a:rPr>
              <a:t> </a:t>
            </a:r>
            <a:r>
              <a:rPr lang="en-US" sz="2100" dirty="0" err="1" smtClean="0">
                <a:solidFill>
                  <a:srgbClr val="000000"/>
                </a:solidFill>
                <a:latin typeface="+mj-lt"/>
                <a:cs typeface="Arial"/>
              </a:rPr>
              <a:t>kemitraan</a:t>
            </a:r>
            <a:r>
              <a:rPr lang="en-US" sz="2100" dirty="0" smtClean="0">
                <a:solidFill>
                  <a:srgbClr val="000000"/>
                </a:solidFill>
                <a:latin typeface="+mj-lt"/>
                <a:cs typeface="Arial"/>
              </a:rPr>
              <a:t> </a:t>
            </a:r>
            <a:r>
              <a:rPr lang="en-US" sz="2100" dirty="0" err="1" smtClean="0">
                <a:solidFill>
                  <a:srgbClr val="000000"/>
                </a:solidFill>
                <a:latin typeface="+mj-lt"/>
                <a:cs typeface="Arial"/>
              </a:rPr>
              <a:t>strategis</a:t>
            </a:r>
            <a:r>
              <a:rPr lang="en-US" sz="2100" dirty="0" smtClean="0">
                <a:solidFill>
                  <a:srgbClr val="000000"/>
                </a:solidFill>
                <a:latin typeface="+mj-lt"/>
                <a:cs typeface="Arial"/>
              </a:rPr>
              <a:t> </a:t>
            </a:r>
            <a:r>
              <a:rPr lang="en-US" sz="2100" dirty="0" err="1" smtClean="0">
                <a:solidFill>
                  <a:srgbClr val="000000"/>
                </a:solidFill>
                <a:latin typeface="+mj-lt"/>
                <a:cs typeface="Arial"/>
              </a:rPr>
              <a:t>dengan</a:t>
            </a:r>
            <a:r>
              <a:rPr lang="en-US" sz="2100" dirty="0" smtClean="0">
                <a:solidFill>
                  <a:srgbClr val="000000"/>
                </a:solidFill>
                <a:latin typeface="+mj-lt"/>
                <a:cs typeface="Arial"/>
              </a:rPr>
              <a:t> alumni </a:t>
            </a:r>
            <a:r>
              <a:rPr lang="en-US" sz="2100" dirty="0" err="1" smtClean="0">
                <a:solidFill>
                  <a:srgbClr val="000000"/>
                </a:solidFill>
                <a:latin typeface="+mj-lt"/>
                <a:cs typeface="Arial"/>
              </a:rPr>
              <a:t>untuk</a:t>
            </a:r>
            <a:r>
              <a:rPr lang="en-US" sz="2100" dirty="0" smtClean="0">
                <a:solidFill>
                  <a:srgbClr val="000000"/>
                </a:solidFill>
                <a:latin typeface="+mj-lt"/>
                <a:cs typeface="Arial"/>
              </a:rPr>
              <a:t> </a:t>
            </a:r>
            <a:r>
              <a:rPr lang="en-US" sz="2100" dirty="0" err="1" smtClean="0">
                <a:solidFill>
                  <a:srgbClr val="000000"/>
                </a:solidFill>
                <a:latin typeface="+mj-lt"/>
                <a:cs typeface="Arial"/>
              </a:rPr>
              <a:t>meningkatkan</a:t>
            </a:r>
            <a:r>
              <a:rPr lang="en-US" sz="2100" dirty="0" smtClean="0">
                <a:solidFill>
                  <a:srgbClr val="000000"/>
                </a:solidFill>
                <a:latin typeface="+mj-lt"/>
                <a:cs typeface="Arial"/>
              </a:rPr>
              <a:t> </a:t>
            </a:r>
            <a:r>
              <a:rPr lang="en-US" sz="2100" dirty="0" err="1" smtClean="0">
                <a:solidFill>
                  <a:srgbClr val="000000"/>
                </a:solidFill>
                <a:latin typeface="+mj-lt"/>
                <a:cs typeface="Arial"/>
              </a:rPr>
              <a:t>produktivitas</a:t>
            </a:r>
            <a:r>
              <a:rPr lang="en-US" sz="2100" dirty="0" smtClean="0">
                <a:solidFill>
                  <a:srgbClr val="000000"/>
                </a:solidFill>
                <a:latin typeface="+mj-lt"/>
                <a:cs typeface="Arial"/>
              </a:rPr>
              <a:t> Tri </a:t>
            </a:r>
            <a:r>
              <a:rPr lang="en-US" sz="2100" dirty="0" err="1" smtClean="0">
                <a:solidFill>
                  <a:srgbClr val="000000"/>
                </a:solidFill>
                <a:latin typeface="+mj-lt"/>
                <a:cs typeface="Arial"/>
              </a:rPr>
              <a:t>Darma</a:t>
            </a:r>
            <a:r>
              <a:rPr lang="en-US" sz="2100" dirty="0" smtClean="0">
                <a:solidFill>
                  <a:srgbClr val="000000"/>
                </a:solidFill>
                <a:latin typeface="+mj-lt"/>
                <a:cs typeface="Arial"/>
              </a:rPr>
              <a:t>.</a:t>
            </a:r>
            <a:r>
              <a:rPr lang="en-ID" sz="2100" dirty="0" smtClean="0">
                <a:solidFill>
                  <a:srgbClr val="000000"/>
                </a:solidFill>
                <a:latin typeface="+mj-lt"/>
                <a:cs typeface="Arial"/>
              </a:rPr>
              <a:t> </a:t>
            </a:r>
            <a:endParaRPr lang="en-US" sz="2100" dirty="0" smtClean="0">
              <a:latin typeface="+mj-lt"/>
              <a:cs typeface="Arial" pitchFamily="34" charset="0"/>
            </a:endParaRPr>
          </a:p>
          <a:p>
            <a:pPr marL="457200" indent="-457200">
              <a:buAutoNum type="arabicPeriod"/>
            </a:pPr>
            <a:endParaRPr lang="en-US" sz="2100" dirty="0" smtClean="0">
              <a:latin typeface="+mj-lt"/>
              <a:cs typeface="Arial" pitchFamily="34" charset="0"/>
            </a:endParaRPr>
          </a:p>
          <a:p>
            <a:pPr>
              <a:buNone/>
            </a:pPr>
            <a:r>
              <a:rPr lang="id-ID" sz="2100" dirty="0" smtClean="0">
                <a:latin typeface="+mj-lt"/>
                <a:cs typeface="Arial" pitchFamily="34" charset="0"/>
              </a:rPr>
              <a:t> </a:t>
            </a:r>
            <a:endParaRPr lang="en-US" sz="2100" dirty="0">
              <a:latin typeface="+mj-lt"/>
              <a:cs typeface="Arial" pitchFamily="34" charset="0"/>
            </a:endParaRPr>
          </a:p>
        </p:txBody>
      </p:sp>
    </p:spTree>
    <p:extLst>
      <p:ext uri="{BB962C8B-B14F-4D97-AF65-F5344CB8AC3E}">
        <p14:creationId xmlns:p14="http://schemas.microsoft.com/office/powerpoint/2010/main" xmlns="" val="18146863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US" dirty="0" err="1" smtClean="0"/>
              <a:t>Tujuan</a:t>
            </a:r>
            <a:endParaRPr lang="en-US" dirty="0"/>
          </a:p>
        </p:txBody>
      </p:sp>
      <p:sp>
        <p:nvSpPr>
          <p:cNvPr id="3" name="Content Placeholder 2"/>
          <p:cNvSpPr>
            <a:spLocks noGrp="1"/>
          </p:cNvSpPr>
          <p:nvPr>
            <p:ph idx="1"/>
          </p:nvPr>
        </p:nvSpPr>
        <p:spPr>
          <a:xfrm>
            <a:off x="347730" y="1143000"/>
            <a:ext cx="11234670" cy="5309315"/>
          </a:xfrm>
          <a:solidFill>
            <a:schemeClr val="bg1"/>
          </a:solidFill>
        </p:spPr>
        <p:txBody>
          <a:bodyPr/>
          <a:lstStyle/>
          <a:p>
            <a:pPr marL="514350" lvl="0" indent="-514350" eaLnBrk="1" fontAlgn="auto" hangingPunct="1">
              <a:spcAft>
                <a:spcPts val="0"/>
              </a:spcAft>
              <a:buFont typeface="+mj-lt"/>
              <a:buAutoNum type="arabicPeriod"/>
              <a:defRPr/>
            </a:pPr>
            <a:r>
              <a:rPr lang="id-ID" sz="3200" dirty="0" smtClean="0">
                <a:solidFill>
                  <a:prstClr val="black"/>
                </a:solidFill>
                <a:latin typeface="+mj-lt"/>
                <a:cs typeface="Arial"/>
              </a:rPr>
              <a:t>Menjadi Departemen Kardiologi dan Kedokteran Vaskular FK UGM yang berkelas internasional yang berbudaya lokal dalam menghadapi isu lokal dan global</a:t>
            </a:r>
          </a:p>
          <a:p>
            <a:pPr marL="514350" lvl="0" indent="-514350" eaLnBrk="1" fontAlgn="auto" hangingPunct="1">
              <a:spcAft>
                <a:spcPts val="0"/>
              </a:spcAft>
              <a:buFont typeface="+mj-lt"/>
              <a:buAutoNum type="arabicPeriod"/>
              <a:defRPr/>
            </a:pPr>
            <a:r>
              <a:rPr lang="id-ID" sz="3200" dirty="0" smtClean="0">
                <a:solidFill>
                  <a:prstClr val="black"/>
                </a:solidFill>
                <a:latin typeface="+mj-lt"/>
                <a:cs typeface="Arial"/>
              </a:rPr>
              <a:t>Mengembangkan kinerja yang berdasar keterbukaan, kejujuran dan kebersamaan untuk mencapai tatakelola yang baik</a:t>
            </a:r>
          </a:p>
          <a:p>
            <a:pPr marL="514350" lvl="0" indent="-514350" eaLnBrk="1" fontAlgn="auto" hangingPunct="1">
              <a:spcAft>
                <a:spcPts val="0"/>
              </a:spcAft>
              <a:buFont typeface="+mj-lt"/>
              <a:buAutoNum type="arabicPeriod"/>
              <a:defRPr/>
            </a:pPr>
            <a:r>
              <a:rPr lang="id-ID" sz="3200" dirty="0" smtClean="0">
                <a:solidFill>
                  <a:prstClr val="black"/>
                </a:solidFill>
                <a:latin typeface="+mj-lt"/>
                <a:cs typeface="Arial"/>
              </a:rPr>
              <a:t>Meningkatkan kesejahteraan karyawan secara adil dan  proporsional</a:t>
            </a:r>
          </a:p>
        </p:txBody>
      </p:sp>
    </p:spTree>
    <p:extLst>
      <p:ext uri="{BB962C8B-B14F-4D97-AF65-F5344CB8AC3E}">
        <p14:creationId xmlns:p14="http://schemas.microsoft.com/office/powerpoint/2010/main" xmlns="" val="28252894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US" dirty="0" smtClean="0"/>
              <a:t>Milestones 2018-2022</a:t>
            </a:r>
            <a:endParaRPr lang="en-US" dirty="0"/>
          </a:p>
        </p:txBody>
      </p:sp>
      <p:sp>
        <p:nvSpPr>
          <p:cNvPr id="3" name="Content Placeholder 2"/>
          <p:cNvSpPr>
            <a:spLocks noGrp="1"/>
          </p:cNvSpPr>
          <p:nvPr>
            <p:ph idx="1"/>
          </p:nvPr>
        </p:nvSpPr>
        <p:spPr>
          <a:xfrm>
            <a:off x="336544" y="1168672"/>
            <a:ext cx="11221792" cy="5280259"/>
          </a:xfrm>
          <a:solidFill>
            <a:schemeClr val="bg1"/>
          </a:solidFill>
        </p:spPr>
        <p:txBody>
          <a:bodyPr/>
          <a:lstStyle/>
          <a:p>
            <a:r>
              <a:rPr lang="id-ID" sz="2100" dirty="0" smtClean="0"/>
              <a:t>Mendukung k</a:t>
            </a:r>
            <a:r>
              <a:rPr lang="en-US" sz="2100" dirty="0" err="1" smtClean="0"/>
              <a:t>ampus</a:t>
            </a:r>
            <a:r>
              <a:rPr lang="en-US" sz="2100" dirty="0" smtClean="0"/>
              <a:t> </a:t>
            </a:r>
            <a:r>
              <a:rPr lang="en-US" sz="2100" dirty="0" err="1" smtClean="0"/>
              <a:t>sehat</a:t>
            </a:r>
            <a:r>
              <a:rPr lang="en-US" sz="2100" dirty="0" smtClean="0"/>
              <a:t> (</a:t>
            </a:r>
            <a:r>
              <a:rPr lang="en-US" sz="2100" i="1" dirty="0" smtClean="0"/>
              <a:t>health promoting campus</a:t>
            </a:r>
            <a:r>
              <a:rPr lang="en-US" sz="2100" dirty="0" smtClean="0"/>
              <a:t>) </a:t>
            </a:r>
          </a:p>
          <a:p>
            <a:r>
              <a:rPr lang="en-US" sz="2100" dirty="0" err="1" smtClean="0"/>
              <a:t>Bahan</a:t>
            </a:r>
            <a:r>
              <a:rPr lang="en-US" sz="2100" dirty="0" smtClean="0"/>
              <a:t> ajar/</a:t>
            </a:r>
            <a:r>
              <a:rPr lang="en-US" sz="2100" dirty="0" err="1" smtClean="0"/>
              <a:t>teknologi</a:t>
            </a:r>
            <a:r>
              <a:rPr lang="en-US" sz="2100" dirty="0" smtClean="0"/>
              <a:t> </a:t>
            </a:r>
            <a:r>
              <a:rPr lang="en-US" sz="2100" dirty="0" err="1" smtClean="0"/>
              <a:t>pendidikan</a:t>
            </a:r>
            <a:r>
              <a:rPr lang="en-US" sz="2100" dirty="0" smtClean="0"/>
              <a:t> </a:t>
            </a:r>
            <a:r>
              <a:rPr lang="en-US" sz="2100" dirty="0" err="1" smtClean="0"/>
              <a:t>dikembangkan</a:t>
            </a:r>
            <a:r>
              <a:rPr lang="en-US" sz="2100" dirty="0" smtClean="0"/>
              <a:t> </a:t>
            </a:r>
            <a:r>
              <a:rPr lang="en-US" sz="2100" dirty="0" err="1" smtClean="0"/>
              <a:t>tiap</a:t>
            </a:r>
            <a:r>
              <a:rPr lang="en-US" sz="2100" dirty="0" smtClean="0"/>
              <a:t> </a:t>
            </a:r>
            <a:r>
              <a:rPr lang="id-ID" sz="2100" dirty="0" smtClean="0"/>
              <a:t>Divisi</a:t>
            </a:r>
            <a:r>
              <a:rPr lang="en-US" sz="2100" dirty="0" smtClean="0"/>
              <a:t> </a:t>
            </a:r>
            <a:r>
              <a:rPr lang="en-US" sz="2100" dirty="0" err="1" smtClean="0"/>
              <a:t>sesuai</a:t>
            </a:r>
            <a:r>
              <a:rPr lang="en-US" sz="2100" dirty="0" smtClean="0"/>
              <a:t> area </a:t>
            </a:r>
            <a:r>
              <a:rPr lang="en-US" sz="2100" dirty="0" err="1" smtClean="0"/>
              <a:t>unggulan</a:t>
            </a:r>
            <a:r>
              <a:rPr lang="en-US" sz="2100" dirty="0" smtClean="0"/>
              <a:t> </a:t>
            </a:r>
            <a:r>
              <a:rPr lang="en-US" sz="2100" dirty="0" err="1" smtClean="0"/>
              <a:t>masing-masing</a:t>
            </a:r>
            <a:endParaRPr lang="en-US" sz="2100" dirty="0" smtClean="0"/>
          </a:p>
          <a:p>
            <a:r>
              <a:rPr lang="en-US" sz="2100" i="1" dirty="0" smtClean="0"/>
              <a:t>Communities of Practices </a:t>
            </a:r>
            <a:r>
              <a:rPr lang="en-US" sz="2100" dirty="0" err="1" smtClean="0"/>
              <a:t>dikembangkan</a:t>
            </a:r>
            <a:r>
              <a:rPr lang="en-US" sz="2100" dirty="0" smtClean="0"/>
              <a:t> </a:t>
            </a:r>
            <a:r>
              <a:rPr lang="en-US" sz="2100" dirty="0" err="1" smtClean="0"/>
              <a:t>dan</a:t>
            </a:r>
            <a:r>
              <a:rPr lang="en-US" sz="2100" dirty="0" smtClean="0"/>
              <a:t> </a:t>
            </a:r>
            <a:r>
              <a:rPr lang="en-US" sz="2100" dirty="0" err="1" smtClean="0"/>
              <a:t>dikelola</a:t>
            </a:r>
            <a:r>
              <a:rPr lang="en-US" sz="2100" dirty="0" smtClean="0"/>
              <a:t> </a:t>
            </a:r>
            <a:r>
              <a:rPr lang="id-ID" sz="2100" dirty="0" smtClean="0"/>
              <a:t>di </a:t>
            </a:r>
            <a:r>
              <a:rPr lang="en-US" sz="2100" dirty="0" err="1" smtClean="0"/>
              <a:t>departemen</a:t>
            </a:r>
            <a:endParaRPr lang="en-US" sz="2100" i="1" dirty="0" smtClean="0"/>
          </a:p>
          <a:p>
            <a:r>
              <a:rPr lang="en-US" sz="2100" dirty="0" err="1" smtClean="0"/>
              <a:t>Pelayanan</a:t>
            </a:r>
            <a:r>
              <a:rPr lang="id-ID" sz="2100" dirty="0" smtClean="0"/>
              <a:t> </a:t>
            </a:r>
            <a:r>
              <a:rPr lang="en-US" sz="2100" dirty="0" err="1" smtClean="0"/>
              <a:t>unggulan</a:t>
            </a:r>
            <a:r>
              <a:rPr lang="en-US" sz="2100" dirty="0" smtClean="0"/>
              <a:t> </a:t>
            </a:r>
            <a:r>
              <a:rPr lang="en-US" sz="2100" dirty="0" err="1" smtClean="0"/>
              <a:t>dikembangkan</a:t>
            </a:r>
            <a:r>
              <a:rPr lang="en-US" sz="2100" dirty="0" smtClean="0"/>
              <a:t> </a:t>
            </a:r>
            <a:r>
              <a:rPr lang="en-US" sz="2100" dirty="0" err="1" smtClean="0"/>
              <a:t>berbasis</a:t>
            </a:r>
            <a:r>
              <a:rPr lang="en-US" sz="2100" dirty="0" smtClean="0"/>
              <a:t> </a:t>
            </a:r>
            <a:r>
              <a:rPr lang="en-US" sz="2100" dirty="0" err="1" smtClean="0"/>
              <a:t>riset</a:t>
            </a:r>
            <a:r>
              <a:rPr lang="id-ID" sz="2100" dirty="0" smtClean="0"/>
              <a:t> (</a:t>
            </a:r>
            <a:r>
              <a:rPr lang="id-ID" sz="2100" i="1" dirty="0" smtClean="0"/>
              <a:t>ACHD-PH, ACS registry, HF registry, Vascular registry</a:t>
            </a:r>
            <a:r>
              <a:rPr lang="id-ID" sz="2100" dirty="0" smtClean="0"/>
              <a:t>)</a:t>
            </a:r>
            <a:endParaRPr lang="en-US" sz="2100" dirty="0" smtClean="0"/>
          </a:p>
          <a:p>
            <a:r>
              <a:rPr lang="en-US" sz="2100" dirty="0" err="1" smtClean="0"/>
              <a:t>Kebijakan-kebi</a:t>
            </a:r>
            <a:r>
              <a:rPr lang="id-ID" sz="2100" dirty="0" smtClean="0"/>
              <a:t>j</a:t>
            </a:r>
            <a:r>
              <a:rPr lang="en-US" sz="2100" dirty="0" err="1" smtClean="0"/>
              <a:t>akan</a:t>
            </a:r>
            <a:r>
              <a:rPr lang="en-US" sz="2100" dirty="0" smtClean="0"/>
              <a:t> </a:t>
            </a:r>
            <a:r>
              <a:rPr lang="en-US" sz="2100" dirty="0" err="1" smtClean="0"/>
              <a:t>kesehatan</a:t>
            </a:r>
            <a:r>
              <a:rPr lang="en-US" sz="2100" dirty="0" smtClean="0"/>
              <a:t> </a:t>
            </a:r>
            <a:r>
              <a:rPr lang="en-US" sz="2100" dirty="0" err="1" smtClean="0"/>
              <a:t>berbasis</a:t>
            </a:r>
            <a:r>
              <a:rPr lang="en-US" sz="2100" dirty="0" smtClean="0"/>
              <a:t> </a:t>
            </a:r>
            <a:r>
              <a:rPr lang="en-US" sz="2100" dirty="0" err="1" smtClean="0"/>
              <a:t>riset</a:t>
            </a:r>
            <a:r>
              <a:rPr lang="en-US" sz="2100" dirty="0" smtClean="0"/>
              <a:t> </a:t>
            </a:r>
            <a:r>
              <a:rPr lang="en-US" sz="2100" dirty="0" err="1" smtClean="0"/>
              <a:t>diinisasi</a:t>
            </a:r>
            <a:r>
              <a:rPr lang="id-ID" sz="2100" dirty="0" smtClean="0"/>
              <a:t> (skrining CHD pada usia dini, iSTEMI)</a:t>
            </a:r>
            <a:endParaRPr lang="en-US" sz="2100" dirty="0" smtClean="0"/>
          </a:p>
          <a:p>
            <a:r>
              <a:rPr lang="en-US" sz="2100" dirty="0" err="1" smtClean="0"/>
              <a:t>Kemitraan-kemitraan</a:t>
            </a:r>
            <a:r>
              <a:rPr lang="en-US" sz="2100" dirty="0" smtClean="0"/>
              <a:t> </a:t>
            </a:r>
            <a:r>
              <a:rPr lang="en-US" sz="2100" dirty="0" err="1" smtClean="0"/>
              <a:t>strategis</a:t>
            </a:r>
            <a:r>
              <a:rPr lang="en-US" sz="2100" dirty="0" smtClean="0"/>
              <a:t> </a:t>
            </a:r>
            <a:r>
              <a:rPr lang="en-US" sz="2100" dirty="0" err="1" smtClean="0"/>
              <a:t>sebagai</a:t>
            </a:r>
            <a:r>
              <a:rPr lang="en-US" sz="2100" dirty="0" smtClean="0"/>
              <a:t> platform </a:t>
            </a:r>
            <a:r>
              <a:rPr lang="en-US" sz="2100" dirty="0" err="1" smtClean="0"/>
              <a:t>pengembangan</a:t>
            </a:r>
            <a:r>
              <a:rPr lang="en-US" sz="2100" dirty="0" smtClean="0"/>
              <a:t> </a:t>
            </a:r>
            <a:r>
              <a:rPr lang="en-US" sz="2100" dirty="0" err="1" smtClean="0"/>
              <a:t>dan</a:t>
            </a:r>
            <a:r>
              <a:rPr lang="en-US" sz="2100" dirty="0" smtClean="0"/>
              <a:t> </a:t>
            </a:r>
            <a:r>
              <a:rPr lang="en-US" sz="2100" dirty="0" err="1" smtClean="0"/>
              <a:t>hilirisasi</a:t>
            </a:r>
            <a:r>
              <a:rPr lang="en-US" sz="2100" dirty="0" smtClean="0"/>
              <a:t> </a:t>
            </a:r>
            <a:r>
              <a:rPr lang="en-US" sz="2100" dirty="0" err="1" smtClean="0"/>
              <a:t>produk</a:t>
            </a:r>
            <a:r>
              <a:rPr lang="en-US" sz="2100" dirty="0" smtClean="0"/>
              <a:t> </a:t>
            </a:r>
            <a:r>
              <a:rPr lang="en-US" sz="2100" dirty="0" err="1" smtClean="0"/>
              <a:t>riset</a:t>
            </a:r>
            <a:r>
              <a:rPr lang="id-ID" sz="2100" dirty="0" smtClean="0"/>
              <a:t> kardiologi dan kedokteran vaskular </a:t>
            </a:r>
            <a:r>
              <a:rPr lang="id-ID" sz="2100" dirty="0" smtClean="0"/>
              <a:t>(</a:t>
            </a:r>
            <a:r>
              <a:rPr lang="id-ID" sz="2100" i="1" dirty="0" smtClean="0"/>
              <a:t>stent</a:t>
            </a:r>
            <a:r>
              <a:rPr lang="id-ID" sz="2100" dirty="0" smtClean="0"/>
              <a:t> koroner, </a:t>
            </a:r>
            <a:r>
              <a:rPr lang="id-ID" sz="2100" i="1" dirty="0" smtClean="0"/>
              <a:t>stem cell</a:t>
            </a:r>
            <a:r>
              <a:rPr lang="id-ID" sz="2100" dirty="0" smtClean="0"/>
              <a:t>)</a:t>
            </a:r>
            <a:endParaRPr lang="en-US" sz="2100" dirty="0" smtClean="0"/>
          </a:p>
          <a:p>
            <a:r>
              <a:rPr lang="id-ID" sz="2100" dirty="0" smtClean="0"/>
              <a:t>Pengembangan </a:t>
            </a:r>
            <a:r>
              <a:rPr lang="id-ID" sz="2100" i="1" dirty="0" smtClean="0"/>
              <a:t>Cardiology Research Office (CRO</a:t>
            </a:r>
            <a:r>
              <a:rPr lang="id-ID" sz="2100" dirty="0" smtClean="0"/>
              <a:t>) </a:t>
            </a:r>
            <a:r>
              <a:rPr lang="id-ID" sz="2100" dirty="0" smtClean="0"/>
              <a:t>beserta kelengkapannya</a:t>
            </a:r>
            <a:endParaRPr lang="en-US" sz="2100" dirty="0" smtClean="0"/>
          </a:p>
          <a:p>
            <a:r>
              <a:rPr lang="en-US" sz="2100" dirty="0" err="1" smtClean="0"/>
              <a:t>Pe</a:t>
            </a:r>
            <a:r>
              <a:rPr lang="id-ID" sz="2100" dirty="0" smtClean="0"/>
              <a:t>ngembangan</a:t>
            </a:r>
            <a:r>
              <a:rPr lang="en-US" sz="2100" dirty="0" smtClean="0"/>
              <a:t> </a:t>
            </a:r>
            <a:r>
              <a:rPr lang="id-ID" sz="2100" i="1" dirty="0" smtClean="0"/>
              <a:t>hospital-based</a:t>
            </a:r>
            <a:r>
              <a:rPr lang="id-ID" sz="2100" dirty="0" smtClean="0"/>
              <a:t> dan </a:t>
            </a:r>
            <a:r>
              <a:rPr lang="id-ID" sz="2100" i="1" dirty="0" smtClean="0"/>
              <a:t>community-based registry </a:t>
            </a:r>
            <a:r>
              <a:rPr lang="id-ID" sz="2100" dirty="0" smtClean="0"/>
              <a:t>dan </a:t>
            </a:r>
            <a:r>
              <a:rPr lang="en-US" sz="2100" dirty="0" err="1" smtClean="0"/>
              <a:t>didukung</a:t>
            </a:r>
            <a:r>
              <a:rPr lang="en-US" sz="2100" dirty="0" smtClean="0"/>
              <a:t> </a:t>
            </a:r>
            <a:r>
              <a:rPr lang="en-US" sz="2100" dirty="0" err="1" smtClean="0"/>
              <a:t>pendanaan</a:t>
            </a:r>
            <a:r>
              <a:rPr lang="en-US" sz="2100" dirty="0" smtClean="0"/>
              <a:t> </a:t>
            </a:r>
            <a:r>
              <a:rPr lang="en-US" sz="2100" dirty="0" err="1" smtClean="0"/>
              <a:t>kreatif</a:t>
            </a:r>
            <a:endParaRPr lang="en-US" sz="2100" dirty="0" smtClean="0"/>
          </a:p>
          <a:p>
            <a:r>
              <a:rPr lang="id-ID" sz="2100" dirty="0" smtClean="0"/>
              <a:t>Mendukung </a:t>
            </a:r>
            <a:r>
              <a:rPr lang="en-US" sz="2100" i="1" dirty="0" smtClean="0"/>
              <a:t>INA-Health TV</a:t>
            </a:r>
          </a:p>
          <a:p>
            <a:r>
              <a:rPr lang="en-US" sz="2100" dirty="0" err="1" smtClean="0"/>
              <a:t>Pengabdian</a:t>
            </a:r>
            <a:r>
              <a:rPr lang="en-US" sz="2100" dirty="0" smtClean="0"/>
              <a:t> </a:t>
            </a:r>
            <a:r>
              <a:rPr lang="en-US" sz="2100" dirty="0" err="1" smtClean="0"/>
              <a:t>masyarakat</a:t>
            </a:r>
            <a:r>
              <a:rPr lang="en-US" sz="2100" dirty="0" smtClean="0"/>
              <a:t> </a:t>
            </a:r>
            <a:r>
              <a:rPr lang="en-US" sz="2100" dirty="0" err="1" smtClean="0"/>
              <a:t>berbasis</a:t>
            </a:r>
            <a:r>
              <a:rPr lang="en-US" sz="2100" dirty="0" smtClean="0"/>
              <a:t> </a:t>
            </a:r>
            <a:r>
              <a:rPr lang="en-US" sz="2100" dirty="0" err="1" smtClean="0"/>
              <a:t>riset</a:t>
            </a:r>
            <a:r>
              <a:rPr lang="en-US" sz="2100" dirty="0" smtClean="0"/>
              <a:t> </a:t>
            </a:r>
            <a:r>
              <a:rPr lang="en-US" sz="2100" dirty="0" err="1" smtClean="0"/>
              <a:t>unggulan</a:t>
            </a:r>
            <a:r>
              <a:rPr lang="en-US" sz="2100" dirty="0" smtClean="0"/>
              <a:t> (e.g. </a:t>
            </a:r>
            <a:r>
              <a:rPr lang="en-US" sz="2100" dirty="0" err="1" smtClean="0"/>
              <a:t>HDSS</a:t>
            </a:r>
            <a:r>
              <a:rPr lang="id-ID" sz="2100" dirty="0" smtClean="0"/>
              <a:t>, </a:t>
            </a:r>
            <a:r>
              <a:rPr lang="id-ID" sz="2100" i="1" dirty="0" smtClean="0"/>
              <a:t>registry</a:t>
            </a:r>
            <a:r>
              <a:rPr lang="id-ID" sz="2100" dirty="0" smtClean="0"/>
              <a:t>)</a:t>
            </a:r>
          </a:p>
          <a:p>
            <a:r>
              <a:rPr lang="id-ID" sz="2100" dirty="0" smtClean="0"/>
              <a:t>Pengembangan ilmiah  yaitu jurnal Acta Cardiologia Indonesiana sampai ke terakreditasi dan terindeks Scopus, dan Seminar Internasional Tahunan (JINCARTOS)</a:t>
            </a:r>
          </a:p>
        </p:txBody>
      </p:sp>
    </p:spTree>
    <p:extLst>
      <p:ext uri="{BB962C8B-B14F-4D97-AF65-F5344CB8AC3E}">
        <p14:creationId xmlns:p14="http://schemas.microsoft.com/office/powerpoint/2010/main" xmlns="" val="19670164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17519</TotalTime>
  <Words>1836</Words>
  <Application>Microsoft Office PowerPoint</Application>
  <PresentationFormat>Custom</PresentationFormat>
  <Paragraphs>170</Paragraphs>
  <Slides>22</Slides>
  <Notes>0</Notes>
  <HiddenSlides>0</HiddenSlides>
  <MMClips>0</MMClips>
  <ScaleCrop>false</ScaleCrop>
  <HeadingPairs>
    <vt:vector size="4" baseType="variant">
      <vt:variant>
        <vt:lpstr>Theme</vt:lpstr>
      </vt:variant>
      <vt:variant>
        <vt:i4>2</vt:i4>
      </vt:variant>
      <vt:variant>
        <vt:lpstr>Slide Titles</vt:lpstr>
      </vt:variant>
      <vt:variant>
        <vt:i4>22</vt:i4>
      </vt:variant>
    </vt:vector>
  </HeadingPairs>
  <TitlesOfParts>
    <vt:vector size="24" baseType="lpstr">
      <vt:lpstr>Office Theme</vt:lpstr>
      <vt:lpstr>2_Office Theme</vt:lpstr>
      <vt:lpstr>Slide 1</vt:lpstr>
      <vt:lpstr>Struktur Dokumen Renstra</vt:lpstr>
      <vt:lpstr>Bab 1. Kebijakan Umum</vt:lpstr>
      <vt:lpstr>Nilai-nilai dasar</vt:lpstr>
      <vt:lpstr>Visi</vt:lpstr>
      <vt:lpstr>Misi</vt:lpstr>
      <vt:lpstr>Komitmen</vt:lpstr>
      <vt:lpstr>Tujuan</vt:lpstr>
      <vt:lpstr>Milestones 2018-2022</vt:lpstr>
      <vt:lpstr>BAB 2. ANALISIS SITUASI &amp; BAB 3. KEBIJAKAN STRATEGIS</vt:lpstr>
      <vt:lpstr>KEKUATAN (strength)</vt:lpstr>
      <vt:lpstr>Slide 12</vt:lpstr>
      <vt:lpstr>Slide 13</vt:lpstr>
      <vt:lpstr>Slide 14</vt:lpstr>
      <vt:lpstr>KELEMAHAN (weakness)</vt:lpstr>
      <vt:lpstr>Slide 16</vt:lpstr>
      <vt:lpstr>PELUANG (OPPORTUNITY)</vt:lpstr>
      <vt:lpstr>Slide 18</vt:lpstr>
      <vt:lpstr>Slide 19</vt:lpstr>
      <vt:lpstr>ANCAMAN (THREAT)</vt:lpstr>
      <vt:lpstr>ANCAMAN (THREAT)</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Yodi Mahendradhata</dc:creator>
  <cp:lastModifiedBy>Fujitsu</cp:lastModifiedBy>
  <cp:revision>205</cp:revision>
  <dcterms:created xsi:type="dcterms:W3CDTF">2016-10-06T12:46:54Z</dcterms:created>
  <dcterms:modified xsi:type="dcterms:W3CDTF">2017-12-11T20:07:00Z</dcterms:modified>
</cp:coreProperties>
</file>