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6" r:id="rId2"/>
  </p:sldMasterIdLst>
  <p:notesMasterIdLst>
    <p:notesMasterId r:id="rId10"/>
  </p:notesMasterIdLst>
  <p:sldIdLst>
    <p:sldId id="257" r:id="rId3"/>
    <p:sldId id="398" r:id="rId4"/>
    <p:sldId id="399" r:id="rId5"/>
    <p:sldId id="402" r:id="rId6"/>
    <p:sldId id="403" r:id="rId7"/>
    <p:sldId id="405" r:id="rId8"/>
    <p:sldId id="40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8"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23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E3BE28-7E3A-4098-B510-C6557A3ACE7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d-ID"/>
        </a:p>
      </dgm:t>
    </dgm:pt>
    <dgm:pt modelId="{8CE68149-BB6D-442E-84EE-61CD86A42B25}">
      <dgm:prSet phldrT="[Text]"/>
      <dgm:spPr/>
      <dgm:t>
        <a:bodyPr/>
        <a:lstStyle/>
        <a:p>
          <a:pPr algn="ctr"/>
          <a:r>
            <a:rPr lang="id-ID" dirty="0" smtClean="0"/>
            <a:t>Kekuatan</a:t>
          </a:r>
        </a:p>
        <a:p>
          <a:pPr algn="just"/>
          <a:r>
            <a:rPr lang="id-ID" dirty="0" smtClean="0"/>
            <a:t>- Mempunyai jumlah dan regenerasi SDM yang cukup baik, </a:t>
          </a:r>
        </a:p>
        <a:p>
          <a:pPr algn="just"/>
          <a:r>
            <a:rPr lang="id-ID" dirty="0" smtClean="0"/>
            <a:t>- Pusat center pendidikan PPDS</a:t>
          </a:r>
          <a:endParaRPr lang="id-ID" dirty="0"/>
        </a:p>
      </dgm:t>
    </dgm:pt>
    <dgm:pt modelId="{389414F5-79B4-432F-B4C0-4436B698EAC5}" type="parTrans" cxnId="{CADE4D49-892B-4B4D-BCEB-866F0E7D9ABC}">
      <dgm:prSet/>
      <dgm:spPr/>
      <dgm:t>
        <a:bodyPr/>
        <a:lstStyle/>
        <a:p>
          <a:endParaRPr lang="id-ID"/>
        </a:p>
      </dgm:t>
    </dgm:pt>
    <dgm:pt modelId="{4DB119E1-76EC-4145-BB74-D0FD69D502F9}" type="sibTrans" cxnId="{CADE4D49-892B-4B4D-BCEB-866F0E7D9ABC}">
      <dgm:prSet/>
      <dgm:spPr/>
      <dgm:t>
        <a:bodyPr/>
        <a:lstStyle/>
        <a:p>
          <a:endParaRPr lang="id-ID"/>
        </a:p>
      </dgm:t>
    </dgm:pt>
    <dgm:pt modelId="{4FF87464-1A2A-4D81-9698-5DCD9AE1F7A3}">
      <dgm:prSet phldrT="[Text]"/>
      <dgm:spPr/>
      <dgm:t>
        <a:bodyPr/>
        <a:lstStyle/>
        <a:p>
          <a:pPr algn="ctr"/>
          <a:r>
            <a:rPr lang="id-ID" dirty="0" smtClean="0"/>
            <a:t>Kelemahan</a:t>
          </a:r>
        </a:p>
        <a:p>
          <a:pPr algn="just"/>
          <a:r>
            <a:rPr lang="id-ID" dirty="0" smtClean="0"/>
            <a:t>-Program Ilmu kedokteran forensik kurang menarik</a:t>
          </a:r>
        </a:p>
        <a:p>
          <a:pPr algn="just"/>
          <a:r>
            <a:rPr lang="id-ID" dirty="0" smtClean="0"/>
            <a:t>- Kolegium ilmu kedokteran forensik dan medikolegal belum membuka pendidikan konsultan.</a:t>
          </a:r>
        </a:p>
        <a:p>
          <a:pPr algn="just"/>
          <a:r>
            <a:rPr lang="id-ID" dirty="0" smtClean="0"/>
            <a:t>- SDM tenaga kependidikan kurang (sekarang 2), 1 PNS, 1 SK Dekan</a:t>
          </a:r>
          <a:endParaRPr lang="id-ID" dirty="0"/>
        </a:p>
      </dgm:t>
    </dgm:pt>
    <dgm:pt modelId="{7D1ABB2D-B66D-4585-B0D8-46C398C695E1}" type="parTrans" cxnId="{41B33693-E25F-4237-9104-04498C6B9920}">
      <dgm:prSet/>
      <dgm:spPr/>
      <dgm:t>
        <a:bodyPr/>
        <a:lstStyle/>
        <a:p>
          <a:endParaRPr lang="id-ID"/>
        </a:p>
      </dgm:t>
    </dgm:pt>
    <dgm:pt modelId="{CB40E5A7-9CD8-4284-BEE9-00F67CA2A45E}" type="sibTrans" cxnId="{41B33693-E25F-4237-9104-04498C6B9920}">
      <dgm:prSet/>
      <dgm:spPr/>
      <dgm:t>
        <a:bodyPr/>
        <a:lstStyle/>
        <a:p>
          <a:endParaRPr lang="id-ID"/>
        </a:p>
      </dgm:t>
    </dgm:pt>
    <dgm:pt modelId="{F06AD428-DDCE-470D-A9A9-8F0CD312AF65}">
      <dgm:prSet phldrT="[Text]"/>
      <dgm:spPr/>
      <dgm:t>
        <a:bodyPr/>
        <a:lstStyle/>
        <a:p>
          <a:pPr algn="ctr"/>
          <a:r>
            <a:rPr lang="id-ID" dirty="0" smtClean="0"/>
            <a:t>Peluang</a:t>
          </a:r>
        </a:p>
        <a:p>
          <a:pPr algn="just"/>
          <a:r>
            <a:rPr lang="id-ID" dirty="0" smtClean="0"/>
            <a:t>- Dukungan FK UGM dan RSUP Dr. Sardjito</a:t>
          </a:r>
        </a:p>
        <a:p>
          <a:pPr algn="just"/>
          <a:r>
            <a:rPr lang="id-ID" dirty="0" smtClean="0"/>
            <a:t>-  Kerjasama dengan RS Bhayangkara dan RSUD</a:t>
          </a:r>
          <a:endParaRPr lang="id-ID" dirty="0" smtClean="0"/>
        </a:p>
        <a:p>
          <a:pPr algn="just"/>
          <a:endParaRPr lang="id-ID" dirty="0"/>
        </a:p>
      </dgm:t>
    </dgm:pt>
    <dgm:pt modelId="{25CC14C8-CD15-4093-AF16-D9242A42F0B6}" type="parTrans" cxnId="{4052252F-2547-4D9A-927F-FABF91AAE5F1}">
      <dgm:prSet/>
      <dgm:spPr/>
      <dgm:t>
        <a:bodyPr/>
        <a:lstStyle/>
        <a:p>
          <a:endParaRPr lang="id-ID"/>
        </a:p>
      </dgm:t>
    </dgm:pt>
    <dgm:pt modelId="{E20E75E2-7162-491B-819B-0EAB2F6AFAC5}" type="sibTrans" cxnId="{4052252F-2547-4D9A-927F-FABF91AAE5F1}">
      <dgm:prSet/>
      <dgm:spPr/>
      <dgm:t>
        <a:bodyPr/>
        <a:lstStyle/>
        <a:p>
          <a:endParaRPr lang="id-ID"/>
        </a:p>
      </dgm:t>
    </dgm:pt>
    <dgm:pt modelId="{4D6D90A0-E167-4F60-9D3F-EC95C07E66DF}">
      <dgm:prSet phldrT="[Text]"/>
      <dgm:spPr/>
      <dgm:t>
        <a:bodyPr/>
        <a:lstStyle/>
        <a:p>
          <a:pPr algn="ctr"/>
          <a:r>
            <a:rPr lang="id-ID" dirty="0" smtClean="0"/>
            <a:t>Ancaman</a:t>
          </a:r>
        </a:p>
        <a:p>
          <a:pPr algn="just"/>
          <a:r>
            <a:rPr lang="id-ID" dirty="0" smtClean="0"/>
            <a:t>- Ada RS lain sebagai kompetitor</a:t>
          </a:r>
          <a:endParaRPr lang="id-ID" dirty="0"/>
        </a:p>
      </dgm:t>
    </dgm:pt>
    <dgm:pt modelId="{41222FD6-C744-49B0-8CA2-4882EAC1C1E2}" type="parTrans" cxnId="{DE2819BA-15E3-4AE2-BF77-245512292ED3}">
      <dgm:prSet/>
      <dgm:spPr/>
      <dgm:t>
        <a:bodyPr/>
        <a:lstStyle/>
        <a:p>
          <a:endParaRPr lang="id-ID"/>
        </a:p>
      </dgm:t>
    </dgm:pt>
    <dgm:pt modelId="{C0549780-BAB3-4EDD-AA38-96B36591C601}" type="sibTrans" cxnId="{DE2819BA-15E3-4AE2-BF77-245512292ED3}">
      <dgm:prSet/>
      <dgm:spPr/>
      <dgm:t>
        <a:bodyPr/>
        <a:lstStyle/>
        <a:p>
          <a:endParaRPr lang="id-ID"/>
        </a:p>
      </dgm:t>
    </dgm:pt>
    <dgm:pt modelId="{86718B72-2E99-4C13-9F1F-15C2E99739D9}" type="pres">
      <dgm:prSet presAssocID="{12E3BE28-7E3A-4098-B510-C6557A3ACE7A}" presName="diagram" presStyleCnt="0">
        <dgm:presLayoutVars>
          <dgm:dir/>
          <dgm:resizeHandles val="exact"/>
        </dgm:presLayoutVars>
      </dgm:prSet>
      <dgm:spPr/>
    </dgm:pt>
    <dgm:pt modelId="{56A6FAF7-7438-4663-9EEE-4A5CAE78DBCC}" type="pres">
      <dgm:prSet presAssocID="{8CE68149-BB6D-442E-84EE-61CD86A42B25}" presName="node" presStyleLbl="node1" presStyleIdx="0" presStyleCnt="4">
        <dgm:presLayoutVars>
          <dgm:bulletEnabled val="1"/>
        </dgm:presLayoutVars>
      </dgm:prSet>
      <dgm:spPr/>
      <dgm:t>
        <a:bodyPr/>
        <a:lstStyle/>
        <a:p>
          <a:endParaRPr lang="id-ID"/>
        </a:p>
      </dgm:t>
    </dgm:pt>
    <dgm:pt modelId="{D5B013BC-D771-4128-AFD7-57D6DFE215F2}" type="pres">
      <dgm:prSet presAssocID="{4DB119E1-76EC-4145-BB74-D0FD69D502F9}" presName="sibTrans" presStyleCnt="0"/>
      <dgm:spPr/>
    </dgm:pt>
    <dgm:pt modelId="{1F85A495-2ACA-445E-A4C0-844BE9ACB831}" type="pres">
      <dgm:prSet presAssocID="{4FF87464-1A2A-4D81-9698-5DCD9AE1F7A3}" presName="node" presStyleLbl="node1" presStyleIdx="1" presStyleCnt="4">
        <dgm:presLayoutVars>
          <dgm:bulletEnabled val="1"/>
        </dgm:presLayoutVars>
      </dgm:prSet>
      <dgm:spPr/>
      <dgm:t>
        <a:bodyPr/>
        <a:lstStyle/>
        <a:p>
          <a:endParaRPr lang="id-ID"/>
        </a:p>
      </dgm:t>
    </dgm:pt>
    <dgm:pt modelId="{10D1E400-E64F-4E22-B551-031B2BBE1671}" type="pres">
      <dgm:prSet presAssocID="{CB40E5A7-9CD8-4284-BEE9-00F67CA2A45E}" presName="sibTrans" presStyleCnt="0"/>
      <dgm:spPr/>
    </dgm:pt>
    <dgm:pt modelId="{0939EE69-D3B9-4EF7-B676-2B7FED4D1F95}" type="pres">
      <dgm:prSet presAssocID="{F06AD428-DDCE-470D-A9A9-8F0CD312AF65}" presName="node" presStyleLbl="node1" presStyleIdx="2" presStyleCnt="4">
        <dgm:presLayoutVars>
          <dgm:bulletEnabled val="1"/>
        </dgm:presLayoutVars>
      </dgm:prSet>
      <dgm:spPr/>
      <dgm:t>
        <a:bodyPr/>
        <a:lstStyle/>
        <a:p>
          <a:endParaRPr lang="id-ID"/>
        </a:p>
      </dgm:t>
    </dgm:pt>
    <dgm:pt modelId="{F1FBCA7A-DEF7-43E0-9AED-5B1A856A7376}" type="pres">
      <dgm:prSet presAssocID="{E20E75E2-7162-491B-819B-0EAB2F6AFAC5}" presName="sibTrans" presStyleCnt="0"/>
      <dgm:spPr/>
    </dgm:pt>
    <dgm:pt modelId="{73F2E05B-AD86-46C6-A35E-60F3C9898B8A}" type="pres">
      <dgm:prSet presAssocID="{4D6D90A0-E167-4F60-9D3F-EC95C07E66DF}" presName="node" presStyleLbl="node1" presStyleIdx="3" presStyleCnt="4">
        <dgm:presLayoutVars>
          <dgm:bulletEnabled val="1"/>
        </dgm:presLayoutVars>
      </dgm:prSet>
      <dgm:spPr/>
    </dgm:pt>
  </dgm:ptLst>
  <dgm:cxnLst>
    <dgm:cxn modelId="{132CBFF4-D9A2-4EE5-9787-35E7C522E114}" type="presOf" srcId="{8CE68149-BB6D-442E-84EE-61CD86A42B25}" destId="{56A6FAF7-7438-4663-9EEE-4A5CAE78DBCC}" srcOrd="0" destOrd="0" presId="urn:microsoft.com/office/officeart/2005/8/layout/default"/>
    <dgm:cxn modelId="{4052252F-2547-4D9A-927F-FABF91AAE5F1}" srcId="{12E3BE28-7E3A-4098-B510-C6557A3ACE7A}" destId="{F06AD428-DDCE-470D-A9A9-8F0CD312AF65}" srcOrd="2" destOrd="0" parTransId="{25CC14C8-CD15-4093-AF16-D9242A42F0B6}" sibTransId="{E20E75E2-7162-491B-819B-0EAB2F6AFAC5}"/>
    <dgm:cxn modelId="{CADE4D49-892B-4B4D-BCEB-866F0E7D9ABC}" srcId="{12E3BE28-7E3A-4098-B510-C6557A3ACE7A}" destId="{8CE68149-BB6D-442E-84EE-61CD86A42B25}" srcOrd="0" destOrd="0" parTransId="{389414F5-79B4-432F-B4C0-4436B698EAC5}" sibTransId="{4DB119E1-76EC-4145-BB74-D0FD69D502F9}"/>
    <dgm:cxn modelId="{D4324430-D6D3-4018-AAB8-F1893EA3934B}" type="presOf" srcId="{4D6D90A0-E167-4F60-9D3F-EC95C07E66DF}" destId="{73F2E05B-AD86-46C6-A35E-60F3C9898B8A}" srcOrd="0" destOrd="0" presId="urn:microsoft.com/office/officeart/2005/8/layout/default"/>
    <dgm:cxn modelId="{7B5B71E1-4C63-4766-94E1-D20063FC02F0}" type="presOf" srcId="{4FF87464-1A2A-4D81-9698-5DCD9AE1F7A3}" destId="{1F85A495-2ACA-445E-A4C0-844BE9ACB831}" srcOrd="0" destOrd="0" presId="urn:microsoft.com/office/officeart/2005/8/layout/default"/>
    <dgm:cxn modelId="{63E518DC-3EE7-473C-A875-F9DA84652BD5}" type="presOf" srcId="{12E3BE28-7E3A-4098-B510-C6557A3ACE7A}" destId="{86718B72-2E99-4C13-9F1F-15C2E99739D9}" srcOrd="0" destOrd="0" presId="urn:microsoft.com/office/officeart/2005/8/layout/default"/>
    <dgm:cxn modelId="{DE2819BA-15E3-4AE2-BF77-245512292ED3}" srcId="{12E3BE28-7E3A-4098-B510-C6557A3ACE7A}" destId="{4D6D90A0-E167-4F60-9D3F-EC95C07E66DF}" srcOrd="3" destOrd="0" parTransId="{41222FD6-C744-49B0-8CA2-4882EAC1C1E2}" sibTransId="{C0549780-BAB3-4EDD-AA38-96B36591C601}"/>
    <dgm:cxn modelId="{41B33693-E25F-4237-9104-04498C6B9920}" srcId="{12E3BE28-7E3A-4098-B510-C6557A3ACE7A}" destId="{4FF87464-1A2A-4D81-9698-5DCD9AE1F7A3}" srcOrd="1" destOrd="0" parTransId="{7D1ABB2D-B66D-4585-B0D8-46C398C695E1}" sibTransId="{CB40E5A7-9CD8-4284-BEE9-00F67CA2A45E}"/>
    <dgm:cxn modelId="{EDAE67BB-BD4F-4474-BBFC-82B948AD11B6}" type="presOf" srcId="{F06AD428-DDCE-470D-A9A9-8F0CD312AF65}" destId="{0939EE69-D3B9-4EF7-B676-2B7FED4D1F95}" srcOrd="0" destOrd="0" presId="urn:microsoft.com/office/officeart/2005/8/layout/default"/>
    <dgm:cxn modelId="{72544CA6-6C7B-4AA6-8D0D-474D64BA0861}" type="presParOf" srcId="{86718B72-2E99-4C13-9F1F-15C2E99739D9}" destId="{56A6FAF7-7438-4663-9EEE-4A5CAE78DBCC}" srcOrd="0" destOrd="0" presId="urn:microsoft.com/office/officeart/2005/8/layout/default"/>
    <dgm:cxn modelId="{5CFC5C30-5EAC-42E9-A517-99B92FB2A824}" type="presParOf" srcId="{86718B72-2E99-4C13-9F1F-15C2E99739D9}" destId="{D5B013BC-D771-4128-AFD7-57D6DFE215F2}" srcOrd="1" destOrd="0" presId="urn:microsoft.com/office/officeart/2005/8/layout/default"/>
    <dgm:cxn modelId="{2010DCDC-91FD-4B24-9629-1DBA8F0C21FC}" type="presParOf" srcId="{86718B72-2E99-4C13-9F1F-15C2E99739D9}" destId="{1F85A495-2ACA-445E-A4C0-844BE9ACB831}" srcOrd="2" destOrd="0" presId="urn:microsoft.com/office/officeart/2005/8/layout/default"/>
    <dgm:cxn modelId="{CE86A413-D935-4D36-A7D9-29E5BDB81FCE}" type="presParOf" srcId="{86718B72-2E99-4C13-9F1F-15C2E99739D9}" destId="{10D1E400-E64F-4E22-B551-031B2BBE1671}" srcOrd="3" destOrd="0" presId="urn:microsoft.com/office/officeart/2005/8/layout/default"/>
    <dgm:cxn modelId="{1B8A5010-AECF-46D4-8295-DE71D4EC77AB}" type="presParOf" srcId="{86718B72-2E99-4C13-9F1F-15C2E99739D9}" destId="{0939EE69-D3B9-4EF7-B676-2B7FED4D1F95}" srcOrd="4" destOrd="0" presId="urn:microsoft.com/office/officeart/2005/8/layout/default"/>
    <dgm:cxn modelId="{3D5DF1D9-1F13-4F15-997E-357237E183C6}" type="presParOf" srcId="{86718B72-2E99-4C13-9F1F-15C2E99739D9}" destId="{F1FBCA7A-DEF7-43E0-9AED-5B1A856A7376}" srcOrd="5" destOrd="0" presId="urn:microsoft.com/office/officeart/2005/8/layout/default"/>
    <dgm:cxn modelId="{CF6345A0-BCD6-4567-83B2-F9DEC66AC89F}" type="presParOf" srcId="{86718B72-2E99-4C13-9F1F-15C2E99739D9}" destId="{73F2E05B-AD86-46C6-A35E-60F3C9898B8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6FAF7-7438-4663-9EEE-4A5CAE78DBCC}">
      <dsp:nvSpPr>
        <dsp:cNvPr id="0" name=""/>
        <dsp:cNvSpPr/>
      </dsp:nvSpPr>
      <dsp:spPr>
        <a:xfrm>
          <a:off x="992" y="194138"/>
          <a:ext cx="3869531" cy="23217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d-ID" sz="1700" kern="1200" dirty="0" smtClean="0"/>
            <a:t>Kekuatan</a:t>
          </a:r>
        </a:p>
        <a:p>
          <a:pPr lvl="0" algn="just" defTabSz="755650">
            <a:lnSpc>
              <a:spcPct val="90000"/>
            </a:lnSpc>
            <a:spcBef>
              <a:spcPct val="0"/>
            </a:spcBef>
            <a:spcAft>
              <a:spcPct val="35000"/>
            </a:spcAft>
          </a:pPr>
          <a:r>
            <a:rPr lang="id-ID" sz="1700" kern="1200" dirty="0" smtClean="0"/>
            <a:t>- Mempunyai jumlah dan regenerasi SDM yang cukup baik, </a:t>
          </a:r>
        </a:p>
        <a:p>
          <a:pPr lvl="0" algn="just" defTabSz="755650">
            <a:lnSpc>
              <a:spcPct val="90000"/>
            </a:lnSpc>
            <a:spcBef>
              <a:spcPct val="0"/>
            </a:spcBef>
            <a:spcAft>
              <a:spcPct val="35000"/>
            </a:spcAft>
          </a:pPr>
          <a:r>
            <a:rPr lang="id-ID" sz="1700" kern="1200" dirty="0" smtClean="0"/>
            <a:t>- Pusat center pendidikan PPDS</a:t>
          </a:r>
          <a:endParaRPr lang="id-ID" sz="1700" kern="1200" dirty="0"/>
        </a:p>
      </dsp:txBody>
      <dsp:txXfrm>
        <a:off x="992" y="194138"/>
        <a:ext cx="3869531" cy="2321718"/>
      </dsp:txXfrm>
    </dsp:sp>
    <dsp:sp modelId="{1F85A495-2ACA-445E-A4C0-844BE9ACB831}">
      <dsp:nvSpPr>
        <dsp:cNvPr id="0" name=""/>
        <dsp:cNvSpPr/>
      </dsp:nvSpPr>
      <dsp:spPr>
        <a:xfrm>
          <a:off x="4257476" y="194138"/>
          <a:ext cx="3869531" cy="23217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d-ID" sz="1700" kern="1200" dirty="0" smtClean="0"/>
            <a:t>Kelemahan</a:t>
          </a:r>
        </a:p>
        <a:p>
          <a:pPr lvl="0" algn="just" defTabSz="755650">
            <a:lnSpc>
              <a:spcPct val="90000"/>
            </a:lnSpc>
            <a:spcBef>
              <a:spcPct val="0"/>
            </a:spcBef>
            <a:spcAft>
              <a:spcPct val="35000"/>
            </a:spcAft>
          </a:pPr>
          <a:r>
            <a:rPr lang="id-ID" sz="1700" kern="1200" dirty="0" smtClean="0"/>
            <a:t>-Program Ilmu kedokteran forensik kurang menarik</a:t>
          </a:r>
        </a:p>
        <a:p>
          <a:pPr lvl="0" algn="just" defTabSz="755650">
            <a:lnSpc>
              <a:spcPct val="90000"/>
            </a:lnSpc>
            <a:spcBef>
              <a:spcPct val="0"/>
            </a:spcBef>
            <a:spcAft>
              <a:spcPct val="35000"/>
            </a:spcAft>
          </a:pPr>
          <a:r>
            <a:rPr lang="id-ID" sz="1700" kern="1200" dirty="0" smtClean="0"/>
            <a:t>- Kolegium ilmu kedokteran forensik dan medikolegal belum membuka pendidikan konsultan.</a:t>
          </a:r>
        </a:p>
        <a:p>
          <a:pPr lvl="0" algn="just" defTabSz="755650">
            <a:lnSpc>
              <a:spcPct val="90000"/>
            </a:lnSpc>
            <a:spcBef>
              <a:spcPct val="0"/>
            </a:spcBef>
            <a:spcAft>
              <a:spcPct val="35000"/>
            </a:spcAft>
          </a:pPr>
          <a:r>
            <a:rPr lang="id-ID" sz="1700" kern="1200" dirty="0" smtClean="0"/>
            <a:t>- SDM tenaga kependidikan kurang (sekarang 2), 1 PNS, 1 SK Dekan</a:t>
          </a:r>
          <a:endParaRPr lang="id-ID" sz="1700" kern="1200" dirty="0"/>
        </a:p>
      </dsp:txBody>
      <dsp:txXfrm>
        <a:off x="4257476" y="194138"/>
        <a:ext cx="3869531" cy="2321718"/>
      </dsp:txXfrm>
    </dsp:sp>
    <dsp:sp modelId="{0939EE69-D3B9-4EF7-B676-2B7FED4D1F95}">
      <dsp:nvSpPr>
        <dsp:cNvPr id="0" name=""/>
        <dsp:cNvSpPr/>
      </dsp:nvSpPr>
      <dsp:spPr>
        <a:xfrm>
          <a:off x="992" y="2902810"/>
          <a:ext cx="3869531" cy="23217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d-ID" sz="1700" kern="1200" dirty="0" smtClean="0"/>
            <a:t>Peluang</a:t>
          </a:r>
        </a:p>
        <a:p>
          <a:pPr lvl="0" algn="just" defTabSz="755650">
            <a:lnSpc>
              <a:spcPct val="90000"/>
            </a:lnSpc>
            <a:spcBef>
              <a:spcPct val="0"/>
            </a:spcBef>
            <a:spcAft>
              <a:spcPct val="35000"/>
            </a:spcAft>
          </a:pPr>
          <a:r>
            <a:rPr lang="id-ID" sz="1700" kern="1200" dirty="0" smtClean="0"/>
            <a:t>- Dukungan FK UGM dan RSUP Dr. Sardjito</a:t>
          </a:r>
        </a:p>
        <a:p>
          <a:pPr lvl="0" algn="just" defTabSz="755650">
            <a:lnSpc>
              <a:spcPct val="90000"/>
            </a:lnSpc>
            <a:spcBef>
              <a:spcPct val="0"/>
            </a:spcBef>
            <a:spcAft>
              <a:spcPct val="35000"/>
            </a:spcAft>
          </a:pPr>
          <a:r>
            <a:rPr lang="id-ID" sz="1700" kern="1200" dirty="0" smtClean="0"/>
            <a:t>-  Kerjasama dengan RS Bhayangkara dan RSUD</a:t>
          </a:r>
          <a:endParaRPr lang="id-ID" sz="1700" kern="1200" dirty="0" smtClean="0"/>
        </a:p>
        <a:p>
          <a:pPr lvl="0" algn="just" defTabSz="755650">
            <a:lnSpc>
              <a:spcPct val="90000"/>
            </a:lnSpc>
            <a:spcBef>
              <a:spcPct val="0"/>
            </a:spcBef>
            <a:spcAft>
              <a:spcPct val="35000"/>
            </a:spcAft>
          </a:pPr>
          <a:endParaRPr lang="id-ID" sz="1700" kern="1200" dirty="0"/>
        </a:p>
      </dsp:txBody>
      <dsp:txXfrm>
        <a:off x="992" y="2902810"/>
        <a:ext cx="3869531" cy="2321718"/>
      </dsp:txXfrm>
    </dsp:sp>
    <dsp:sp modelId="{73F2E05B-AD86-46C6-A35E-60F3C9898B8A}">
      <dsp:nvSpPr>
        <dsp:cNvPr id="0" name=""/>
        <dsp:cNvSpPr/>
      </dsp:nvSpPr>
      <dsp:spPr>
        <a:xfrm>
          <a:off x="4257476" y="2902810"/>
          <a:ext cx="3869531" cy="23217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d-ID" sz="1700" kern="1200" dirty="0" smtClean="0"/>
            <a:t>Ancaman</a:t>
          </a:r>
        </a:p>
        <a:p>
          <a:pPr lvl="0" algn="just" defTabSz="755650">
            <a:lnSpc>
              <a:spcPct val="90000"/>
            </a:lnSpc>
            <a:spcBef>
              <a:spcPct val="0"/>
            </a:spcBef>
            <a:spcAft>
              <a:spcPct val="35000"/>
            </a:spcAft>
          </a:pPr>
          <a:r>
            <a:rPr lang="id-ID" sz="1700" kern="1200" dirty="0" smtClean="0"/>
            <a:t>- Ada RS lain sebagai kompetitor</a:t>
          </a:r>
          <a:endParaRPr lang="id-ID" sz="1700" kern="1200" dirty="0"/>
        </a:p>
      </dsp:txBody>
      <dsp:txXfrm>
        <a:off x="4257476" y="2902810"/>
        <a:ext cx="3869531" cy="232171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49543-1F72-412E-8355-3F406ADA689B}" type="datetimeFigureOut">
              <a:rPr lang="en-US" smtClean="0"/>
              <a:t>12/7/2017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696B5A-93A6-46D1-ADB4-EBAD3ED30233}" type="slidenum">
              <a:rPr lang="en-US" smtClean="0"/>
              <a:t>‹#›</a:t>
            </a:fld>
            <a:endParaRPr lang="en-US"/>
          </a:p>
        </p:txBody>
      </p:sp>
    </p:spTree>
    <p:extLst>
      <p:ext uri="{BB962C8B-B14F-4D97-AF65-F5344CB8AC3E}">
        <p14:creationId xmlns:p14="http://schemas.microsoft.com/office/powerpoint/2010/main" val="192857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83223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86713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1585322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01B050-42D9-400F-9E1D-0DD0238CE288}"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D852C38-36DA-4C2C-BD18-00F32CF8E000}" type="slidenum">
              <a:rPr lang="en-US" altLang="en-US"/>
              <a:pPr>
                <a:defRPr/>
              </a:pPr>
              <a:t>‹#›</a:t>
            </a:fld>
            <a:endParaRPr lang="en-US" altLang="en-US"/>
          </a:p>
        </p:txBody>
      </p:sp>
    </p:spTree>
    <p:extLst>
      <p:ext uri="{BB962C8B-B14F-4D97-AF65-F5344CB8AC3E}">
        <p14:creationId xmlns:p14="http://schemas.microsoft.com/office/powerpoint/2010/main" val="1172764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2DAE3-B61E-453D-83A8-B55B0960B32B}"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F0D00CCA-1E0C-485F-BD39-FB68C41BE43E}" type="slidenum">
              <a:rPr lang="en-US" altLang="en-US"/>
              <a:pPr>
                <a:defRPr/>
              </a:pPr>
              <a:t>‹#›</a:t>
            </a:fld>
            <a:endParaRPr lang="en-US" altLang="en-US"/>
          </a:p>
        </p:txBody>
      </p:sp>
    </p:spTree>
    <p:extLst>
      <p:ext uri="{BB962C8B-B14F-4D97-AF65-F5344CB8AC3E}">
        <p14:creationId xmlns:p14="http://schemas.microsoft.com/office/powerpoint/2010/main" val="2893094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9EC270-2F35-40B4-9E2B-AE8B2E117FDC}"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561B66DE-0E78-460B-B3CB-D6D2B6161F48}" type="slidenum">
              <a:rPr lang="en-US" altLang="en-US"/>
              <a:pPr>
                <a:defRPr/>
              </a:pPr>
              <a:t>‹#›</a:t>
            </a:fld>
            <a:endParaRPr lang="en-US" altLang="en-US"/>
          </a:p>
        </p:txBody>
      </p:sp>
    </p:spTree>
    <p:extLst>
      <p:ext uri="{BB962C8B-B14F-4D97-AF65-F5344CB8AC3E}">
        <p14:creationId xmlns:p14="http://schemas.microsoft.com/office/powerpoint/2010/main" val="4115542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C3A59CF-CA1E-40F3-8E61-0FC8AEDDC5CE}"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3ACE14D-BF46-4CC3-82A0-DFF1A0F49CD2}" type="slidenum">
              <a:rPr lang="en-US" altLang="en-US"/>
              <a:pPr>
                <a:defRPr/>
              </a:pPr>
              <a:t>‹#›</a:t>
            </a:fld>
            <a:endParaRPr lang="en-US" altLang="en-US"/>
          </a:p>
        </p:txBody>
      </p:sp>
    </p:spTree>
    <p:extLst>
      <p:ext uri="{BB962C8B-B14F-4D97-AF65-F5344CB8AC3E}">
        <p14:creationId xmlns:p14="http://schemas.microsoft.com/office/powerpoint/2010/main" val="4115624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E6A4058-D143-449A-8076-5321F5C7E4ED}" type="datetimeFigureOut">
              <a:rPr lang="en-US"/>
              <a:pPr>
                <a:defRPr/>
              </a:pPr>
              <a:t>12/7/2017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1F0FA9C5-E381-4E47-BB20-FF7125928283}" type="slidenum">
              <a:rPr lang="en-US" altLang="en-US"/>
              <a:pPr>
                <a:defRPr/>
              </a:pPr>
              <a:t>‹#›</a:t>
            </a:fld>
            <a:endParaRPr lang="en-US" altLang="en-US"/>
          </a:p>
        </p:txBody>
      </p:sp>
    </p:spTree>
    <p:extLst>
      <p:ext uri="{BB962C8B-B14F-4D97-AF65-F5344CB8AC3E}">
        <p14:creationId xmlns:p14="http://schemas.microsoft.com/office/powerpoint/2010/main" val="3446229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3132C3-C106-43A3-B3B5-B7B4CAECC859}" type="datetimeFigureOut">
              <a:rPr lang="en-US"/>
              <a:pPr>
                <a:defRPr/>
              </a:pPr>
              <a:t>12/7/2017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A4EC7D3E-205D-401B-9FA8-A1E35750B1AF}" type="slidenum">
              <a:rPr lang="en-US" altLang="en-US"/>
              <a:pPr>
                <a:defRPr/>
              </a:pPr>
              <a:t>‹#›</a:t>
            </a:fld>
            <a:endParaRPr lang="en-US" altLang="en-US"/>
          </a:p>
        </p:txBody>
      </p:sp>
    </p:spTree>
    <p:extLst>
      <p:ext uri="{BB962C8B-B14F-4D97-AF65-F5344CB8AC3E}">
        <p14:creationId xmlns:p14="http://schemas.microsoft.com/office/powerpoint/2010/main" val="3428883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9A1CE2-5545-41E6-AB6C-72E5E476ABED}" type="datetimeFigureOut">
              <a:rPr lang="en-US"/>
              <a:pPr>
                <a:defRPr/>
              </a:pPr>
              <a:t>12/7/2017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CD70912F-3DA2-4E8C-91B1-E785C4DE7AA7}" type="slidenum">
              <a:rPr lang="en-US" altLang="en-US"/>
              <a:pPr>
                <a:defRPr/>
              </a:pPr>
              <a:t>‹#›</a:t>
            </a:fld>
            <a:endParaRPr lang="en-US" altLang="en-US"/>
          </a:p>
        </p:txBody>
      </p:sp>
    </p:spTree>
    <p:extLst>
      <p:ext uri="{BB962C8B-B14F-4D97-AF65-F5344CB8AC3E}">
        <p14:creationId xmlns:p14="http://schemas.microsoft.com/office/powerpoint/2010/main" val="745457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24A3A9-71DC-423B-90FD-FE6CB31EADF9}"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063C0AB2-085C-4ECE-93B0-E894B287C162}" type="slidenum">
              <a:rPr lang="en-US" altLang="en-US"/>
              <a:pPr>
                <a:defRPr/>
              </a:pPr>
              <a:t>‹#›</a:t>
            </a:fld>
            <a:endParaRPr lang="en-US" altLang="en-US"/>
          </a:p>
        </p:txBody>
      </p:sp>
    </p:spTree>
    <p:extLst>
      <p:ext uri="{BB962C8B-B14F-4D97-AF65-F5344CB8AC3E}">
        <p14:creationId xmlns:p14="http://schemas.microsoft.com/office/powerpoint/2010/main" val="286488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21387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5F79B5-D172-4120-8323-DFF519184A7C}"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B55C9F38-210F-48DA-9866-AF77E110443B}" type="slidenum">
              <a:rPr lang="en-US" altLang="en-US"/>
              <a:pPr>
                <a:defRPr/>
              </a:pPr>
              <a:t>‹#›</a:t>
            </a:fld>
            <a:endParaRPr lang="en-US" altLang="en-US"/>
          </a:p>
        </p:txBody>
      </p:sp>
    </p:spTree>
    <p:extLst>
      <p:ext uri="{BB962C8B-B14F-4D97-AF65-F5344CB8AC3E}">
        <p14:creationId xmlns:p14="http://schemas.microsoft.com/office/powerpoint/2010/main" val="3438277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FBA31E-FA85-4286-9475-64CA8451A6E5}"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D1533CA2-28EA-40BE-866C-C658918DD1DB}" type="slidenum">
              <a:rPr lang="en-US" altLang="en-US"/>
              <a:pPr>
                <a:defRPr/>
              </a:pPr>
              <a:t>‹#›</a:t>
            </a:fld>
            <a:endParaRPr lang="en-US" altLang="en-US"/>
          </a:p>
        </p:txBody>
      </p:sp>
    </p:spTree>
    <p:extLst>
      <p:ext uri="{BB962C8B-B14F-4D97-AF65-F5344CB8AC3E}">
        <p14:creationId xmlns:p14="http://schemas.microsoft.com/office/powerpoint/2010/main" val="3276655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520640-05E5-4A79-B8FD-AC0FAAD37269}"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65A36014-CB78-4B26-811C-71CC6B743670}" type="slidenum">
              <a:rPr lang="en-US" altLang="en-US"/>
              <a:pPr>
                <a:defRPr/>
              </a:pPr>
              <a:t>‹#›</a:t>
            </a:fld>
            <a:endParaRPr lang="en-US" altLang="en-US"/>
          </a:p>
        </p:txBody>
      </p:sp>
    </p:spTree>
    <p:extLst>
      <p:ext uri="{BB962C8B-B14F-4D97-AF65-F5344CB8AC3E}">
        <p14:creationId xmlns:p14="http://schemas.microsoft.com/office/powerpoint/2010/main" val="99831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0D0A4-0FFF-4BF9-B349-9E7E0140B806}"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5356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30D0A4-0FFF-4BF9-B349-9E7E0140B806}"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05563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30D0A4-0FFF-4BF9-B349-9E7E0140B806}" type="datetimeFigureOut">
              <a:rPr lang="en-US" smtClean="0"/>
              <a:t>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4295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30D0A4-0FFF-4BF9-B349-9E7E0140B806}" type="datetimeFigureOut">
              <a:rPr lang="en-US" smtClean="0"/>
              <a:t>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44712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0D0A4-0FFF-4BF9-B349-9E7E0140B806}" type="datetimeFigureOut">
              <a:rPr lang="en-US" smtClean="0"/>
              <a:t>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7963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321530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935225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0D0A4-0FFF-4BF9-B349-9E7E0140B806}" type="datetimeFigureOut">
              <a:rPr lang="en-US" smtClean="0"/>
              <a:t>12/7/2017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86D95-F956-42E3-84CB-F8A84E250BB3}" type="slidenum">
              <a:rPr lang="en-US" smtClean="0"/>
              <a:t>‹#›</a:t>
            </a:fld>
            <a:endParaRPr lang="en-US"/>
          </a:p>
        </p:txBody>
      </p:sp>
    </p:spTree>
    <p:extLst>
      <p:ext uri="{BB962C8B-B14F-4D97-AF65-F5344CB8AC3E}">
        <p14:creationId xmlns:p14="http://schemas.microsoft.com/office/powerpoint/2010/main" val="73275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lgn="l" eaLnBrk="1" fontAlgn="auto" hangingPunct="1">
              <a:spcBef>
                <a:spcPts val="0"/>
              </a:spcBef>
              <a:spcAft>
                <a:spcPts val="0"/>
              </a:spcAft>
              <a:defRPr sz="1600">
                <a:solidFill>
                  <a:prstClr val="black">
                    <a:tint val="75000"/>
                  </a:prstClr>
                </a:solidFill>
                <a:latin typeface="+mn-lt"/>
                <a:cs typeface="+mn-cs"/>
              </a:defRPr>
            </a:lvl1pPr>
          </a:lstStyle>
          <a:p>
            <a:pPr>
              <a:defRPr/>
            </a:pPr>
            <a:fld id="{63B30F5E-F813-4738-BB94-A479D09E0BF7}" type="datetimeFigureOut">
              <a:rPr lang="en-US"/>
              <a:pPr>
                <a:defRPr/>
              </a:pPr>
              <a:t>12/7/2017</a:t>
            </a:fld>
            <a:endParaRPr lang="en-US"/>
          </a:p>
        </p:txBody>
      </p:sp>
      <p:sp>
        <p:nvSpPr>
          <p:cNvPr id="5"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600">
                <a:solidFill>
                  <a:srgbClr val="898989"/>
                </a:solidFill>
                <a:latin typeface="Calibri" panose="020F0502020204030204" pitchFamily="34" charset="0"/>
                <a:cs typeface="Arial" panose="020B0604020202020204" pitchFamily="34" charset="0"/>
              </a:defRPr>
            </a:lvl1pPr>
          </a:lstStyle>
          <a:p>
            <a:pPr fontAlgn="base">
              <a:spcBef>
                <a:spcPct val="0"/>
              </a:spcBef>
              <a:spcAft>
                <a:spcPct val="0"/>
              </a:spcAft>
              <a:defRPr/>
            </a:pPr>
            <a:fld id="{39EAE6E1-CBE2-4E39-8AAF-368F1FA169BD}"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1232734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0" fontAlgn="base" hangingPunct="0">
        <a:spcBef>
          <a:spcPct val="0"/>
        </a:spcBef>
        <a:spcAft>
          <a:spcPct val="0"/>
        </a:spcAft>
        <a:defRPr sz="5800" kern="1200">
          <a:solidFill>
            <a:schemeClr val="tx1"/>
          </a:solidFill>
          <a:latin typeface="+mj-lt"/>
          <a:ea typeface="+mj-ea"/>
          <a:cs typeface="+mj-cs"/>
        </a:defRPr>
      </a:lvl1pPr>
      <a:lvl2pPr algn="ctr" rtl="0" eaLnBrk="0" fontAlgn="base" hangingPunct="0">
        <a:spcBef>
          <a:spcPct val="0"/>
        </a:spcBef>
        <a:spcAft>
          <a:spcPct val="0"/>
        </a:spcAft>
        <a:defRPr sz="5800">
          <a:solidFill>
            <a:schemeClr val="tx1"/>
          </a:solidFill>
          <a:latin typeface="Calibri" pitchFamily="34" charset="0"/>
        </a:defRPr>
      </a:lvl2pPr>
      <a:lvl3pPr algn="ctr" rtl="0" eaLnBrk="0" fontAlgn="base" hangingPunct="0">
        <a:spcBef>
          <a:spcPct val="0"/>
        </a:spcBef>
        <a:spcAft>
          <a:spcPct val="0"/>
        </a:spcAft>
        <a:defRPr sz="5800">
          <a:solidFill>
            <a:schemeClr val="tx1"/>
          </a:solidFill>
          <a:latin typeface="Calibri" pitchFamily="34" charset="0"/>
        </a:defRPr>
      </a:lvl3pPr>
      <a:lvl4pPr algn="ctr" rtl="0" eaLnBrk="0" fontAlgn="base" hangingPunct="0">
        <a:spcBef>
          <a:spcPct val="0"/>
        </a:spcBef>
        <a:spcAft>
          <a:spcPct val="0"/>
        </a:spcAft>
        <a:defRPr sz="5800">
          <a:solidFill>
            <a:schemeClr val="tx1"/>
          </a:solidFill>
          <a:latin typeface="Calibri" pitchFamily="34" charset="0"/>
        </a:defRPr>
      </a:lvl4pPr>
      <a:lvl5pPr algn="ctr" rtl="0" eaLnBrk="0" fontAlgn="base" hangingPunct="0">
        <a:spcBef>
          <a:spcPct val="0"/>
        </a:spcBef>
        <a:spcAft>
          <a:spcPct val="0"/>
        </a:spcAft>
        <a:defRPr sz="5800">
          <a:solidFill>
            <a:schemeClr val="tx1"/>
          </a:solidFill>
          <a:latin typeface="Calibri" pitchFamily="34" charset="0"/>
        </a:defRPr>
      </a:lvl5pPr>
      <a:lvl6pPr marL="609585" algn="ctr" rtl="0" fontAlgn="base">
        <a:spcBef>
          <a:spcPct val="0"/>
        </a:spcBef>
        <a:spcAft>
          <a:spcPct val="0"/>
        </a:spcAft>
        <a:defRPr sz="5867">
          <a:solidFill>
            <a:schemeClr val="tx1"/>
          </a:solidFill>
          <a:latin typeface="Calibri" pitchFamily="34" charset="0"/>
        </a:defRPr>
      </a:lvl6pPr>
      <a:lvl7pPr marL="1219170" algn="ctr" rtl="0" fontAlgn="base">
        <a:spcBef>
          <a:spcPct val="0"/>
        </a:spcBef>
        <a:spcAft>
          <a:spcPct val="0"/>
        </a:spcAft>
        <a:defRPr sz="5867">
          <a:solidFill>
            <a:schemeClr val="tx1"/>
          </a:solidFill>
          <a:latin typeface="Calibri" pitchFamily="34" charset="0"/>
        </a:defRPr>
      </a:lvl7pPr>
      <a:lvl8pPr marL="1828754" algn="ctr" rtl="0" fontAlgn="base">
        <a:spcBef>
          <a:spcPct val="0"/>
        </a:spcBef>
        <a:spcAft>
          <a:spcPct val="0"/>
        </a:spcAft>
        <a:defRPr sz="5867">
          <a:solidFill>
            <a:schemeClr val="tx1"/>
          </a:solidFill>
          <a:latin typeface="Calibri" pitchFamily="34" charset="0"/>
        </a:defRPr>
      </a:lvl8pPr>
      <a:lvl9pPr marL="2438339" algn="ctr" rtl="0" fontAlgn="base">
        <a:spcBef>
          <a:spcPct val="0"/>
        </a:spcBef>
        <a:spcAft>
          <a:spcPct val="0"/>
        </a:spcAft>
        <a:defRPr sz="5867">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9013" indent="-379413" algn="l"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22413" indent="-3032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20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416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p:nvPr/>
        </p:nvSpPr>
        <p:spPr>
          <a:xfrm>
            <a:off x="0" y="0"/>
            <a:ext cx="12192000" cy="6858000"/>
          </a:xfrm>
          <a:prstGeom prst="rect">
            <a:avLst/>
          </a:prstGeom>
          <a:blipFill>
            <a:blip r:embed="rId2" cstate="print"/>
            <a:stretch>
              <a:fillRect/>
            </a:stretch>
          </a:blipFill>
        </p:spPr>
        <p:txBody>
          <a:bodyPr wrap="square" lIns="0" tIns="0" rIns="0" bIns="0" rtlCol="0">
            <a:noAutofit/>
          </a:bodyPr>
          <a:lstStyle/>
          <a:p>
            <a:endParaRPr sz="1400" dirty="0"/>
          </a:p>
        </p:txBody>
      </p:sp>
      <p:sp>
        <p:nvSpPr>
          <p:cNvPr id="12" name="TextBox 11"/>
          <p:cNvSpPr txBox="1"/>
          <p:nvPr/>
        </p:nvSpPr>
        <p:spPr>
          <a:xfrm>
            <a:off x="2743201" y="2040475"/>
            <a:ext cx="8899302" cy="2923877"/>
          </a:xfrm>
          <a:prstGeom prst="rect">
            <a:avLst/>
          </a:prstGeom>
          <a:noFill/>
        </p:spPr>
        <p:txBody>
          <a:bodyPr wrap="square" rtlCol="0">
            <a:spAutoFit/>
          </a:bodyPr>
          <a:lstStyle/>
          <a:p>
            <a:pPr algn="ctr"/>
            <a:r>
              <a:rPr lang="id-ID" sz="4000" b="1" dirty="0" smtClean="0"/>
              <a:t>DEPARTEMEN </a:t>
            </a:r>
          </a:p>
          <a:p>
            <a:pPr algn="ctr"/>
            <a:r>
              <a:rPr lang="id-ID" sz="4000" b="1" dirty="0" smtClean="0"/>
              <a:t>ILMU KEDOKTERAN FORENSIK DAN MEDIKOLEGAL</a:t>
            </a:r>
            <a:r>
              <a:rPr lang="en-US" sz="4000" b="1" dirty="0" smtClean="0"/>
              <a:t> </a:t>
            </a:r>
            <a:endParaRPr lang="en-US" sz="4000" b="1" i="1" dirty="0" smtClean="0"/>
          </a:p>
          <a:p>
            <a:pPr algn="r"/>
            <a:endParaRPr lang="en-US" sz="3200" dirty="0">
              <a:cs typeface="Arial" pitchFamily="34" charset="0"/>
            </a:endParaRPr>
          </a:p>
          <a:p>
            <a:pPr algn="r"/>
            <a:r>
              <a:rPr lang="en-US" sz="3200" dirty="0" smtClean="0">
                <a:cs typeface="Arial" pitchFamily="34" charset="0"/>
              </a:rPr>
              <a:t>Bab II. </a:t>
            </a:r>
            <a:r>
              <a:rPr lang="en-US" sz="3200" dirty="0" err="1" smtClean="0">
                <a:cs typeface="Arial" pitchFamily="34" charset="0"/>
              </a:rPr>
              <a:t>Analisis</a:t>
            </a:r>
            <a:r>
              <a:rPr lang="en-US" sz="3200" dirty="0" smtClean="0">
                <a:cs typeface="Arial" pitchFamily="34" charset="0"/>
              </a:rPr>
              <a:t> </a:t>
            </a:r>
            <a:r>
              <a:rPr lang="en-US" sz="3200" dirty="0" err="1" smtClean="0">
                <a:cs typeface="Arial" pitchFamily="34" charset="0"/>
              </a:rPr>
              <a:t>Situasi</a:t>
            </a:r>
            <a:endParaRPr lang="id-ID" sz="3200" dirty="0" smtClean="0">
              <a:cs typeface="Arial" pitchFamily="34" charset="0"/>
            </a:endParaRPr>
          </a:p>
        </p:txBody>
      </p:sp>
    </p:spTree>
    <p:extLst>
      <p:ext uri="{BB962C8B-B14F-4D97-AF65-F5344CB8AC3E}">
        <p14:creationId xmlns:p14="http://schemas.microsoft.com/office/powerpoint/2010/main" val="27993073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 </a:t>
            </a:r>
            <a:r>
              <a:rPr lang="en-US" dirty="0" smtClean="0"/>
              <a:t>II. </a:t>
            </a:r>
            <a:r>
              <a:rPr lang="en-US" dirty="0" err="1" smtClean="0"/>
              <a:t>Analisis</a:t>
            </a:r>
            <a:r>
              <a:rPr lang="en-US" dirty="0" smtClean="0"/>
              <a:t> </a:t>
            </a:r>
            <a:r>
              <a:rPr lang="en-US" dirty="0" err="1" smtClean="0"/>
              <a:t>Situasi</a:t>
            </a:r>
            <a:endParaRPr lang="en-US" dirty="0"/>
          </a:p>
        </p:txBody>
      </p:sp>
      <p:sp>
        <p:nvSpPr>
          <p:cNvPr id="3" name="Content Placeholder 2"/>
          <p:cNvSpPr>
            <a:spLocks noGrp="1"/>
          </p:cNvSpPr>
          <p:nvPr>
            <p:ph idx="1"/>
          </p:nvPr>
        </p:nvSpPr>
        <p:spPr>
          <a:solidFill>
            <a:schemeClr val="bg1"/>
          </a:solidFill>
        </p:spPr>
        <p:txBody>
          <a:bodyPr/>
          <a:lstStyle/>
          <a:p>
            <a:r>
              <a:rPr lang="fi-FI" dirty="0" smtClean="0"/>
              <a:t>Kondisi internal</a:t>
            </a:r>
          </a:p>
          <a:p>
            <a:pPr lvl="1"/>
            <a:r>
              <a:rPr lang="fi-FI" dirty="0" smtClean="0"/>
              <a:t>Kekuatan</a:t>
            </a:r>
          </a:p>
          <a:p>
            <a:pPr lvl="1"/>
            <a:r>
              <a:rPr lang="fi-FI" dirty="0" smtClean="0"/>
              <a:t>Kelemahan</a:t>
            </a:r>
          </a:p>
          <a:p>
            <a:r>
              <a:rPr lang="fi-FI" dirty="0" smtClean="0"/>
              <a:t>Kondisi eksternal</a:t>
            </a:r>
          </a:p>
          <a:p>
            <a:pPr lvl="1"/>
            <a:r>
              <a:rPr lang="fi-FI" dirty="0" smtClean="0"/>
              <a:t>Peluang </a:t>
            </a:r>
          </a:p>
          <a:p>
            <a:pPr lvl="1"/>
            <a:r>
              <a:rPr lang="fi-FI" dirty="0" smtClean="0"/>
              <a:t>Ancaman</a:t>
            </a:r>
            <a:endParaRPr lang="fi-FI" dirty="0"/>
          </a:p>
          <a:p>
            <a:endParaRPr lang="en-US" dirty="0"/>
          </a:p>
        </p:txBody>
      </p:sp>
    </p:spTree>
    <p:extLst>
      <p:ext uri="{BB962C8B-B14F-4D97-AF65-F5344CB8AC3E}">
        <p14:creationId xmlns:p14="http://schemas.microsoft.com/office/powerpoint/2010/main" val="268314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Kondisi</a:t>
            </a:r>
            <a:r>
              <a:rPr lang="en-US" dirty="0" smtClean="0"/>
              <a:t> internal: </a:t>
            </a:r>
            <a:r>
              <a:rPr lang="en-US" dirty="0" err="1" smtClean="0"/>
              <a:t>Kekuatan</a:t>
            </a:r>
            <a:endParaRPr lang="en-US" dirty="0"/>
          </a:p>
        </p:txBody>
      </p:sp>
      <p:sp>
        <p:nvSpPr>
          <p:cNvPr id="3" name="Content Placeholder 2"/>
          <p:cNvSpPr>
            <a:spLocks noGrp="1"/>
          </p:cNvSpPr>
          <p:nvPr>
            <p:ph idx="1"/>
          </p:nvPr>
        </p:nvSpPr>
        <p:spPr>
          <a:solidFill>
            <a:schemeClr val="bg1"/>
          </a:solidFill>
        </p:spPr>
        <p:txBody>
          <a:bodyPr/>
          <a:lstStyle/>
          <a:p>
            <a:pPr algn="just"/>
            <a:r>
              <a:rPr lang="id-ID" dirty="0" smtClean="0"/>
              <a:t>Mempunyai jumlah dan regenerasi SDM yang cukup baik, tahun 2017 ada 12, jumlah SDM Spesialis Forensik ada : 9, expert toksikologi 1, expert odontologi : 1, S3 ada 2, dalam pendidikan S3 ada 1, calon staf dalam pendidikan MS PPDS ada 1.</a:t>
            </a:r>
          </a:p>
          <a:p>
            <a:pPr algn="just"/>
            <a:r>
              <a:rPr lang="id-ID" dirty="0" smtClean="0"/>
              <a:t>Pusat center pendidikan PPDS</a:t>
            </a:r>
            <a:endParaRPr lang="en-US" dirty="0"/>
          </a:p>
        </p:txBody>
      </p:sp>
    </p:spTree>
    <p:extLst>
      <p:ext uri="{BB962C8B-B14F-4D97-AF65-F5344CB8AC3E}">
        <p14:creationId xmlns:p14="http://schemas.microsoft.com/office/powerpoint/2010/main" val="388833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err="1" smtClean="0"/>
              <a:t>Kondisi</a:t>
            </a:r>
            <a:r>
              <a:rPr lang="en-US" dirty="0" smtClean="0"/>
              <a:t> internal: </a:t>
            </a:r>
            <a:r>
              <a:rPr lang="en-US" dirty="0" err="1" smtClean="0"/>
              <a:t>Kelemahan</a:t>
            </a:r>
            <a:endParaRPr lang="en-US" dirty="0"/>
          </a:p>
        </p:txBody>
      </p:sp>
      <p:sp>
        <p:nvSpPr>
          <p:cNvPr id="3" name="Content Placeholder 2"/>
          <p:cNvSpPr>
            <a:spLocks noGrp="1"/>
          </p:cNvSpPr>
          <p:nvPr>
            <p:ph idx="1"/>
          </p:nvPr>
        </p:nvSpPr>
        <p:spPr>
          <a:xfrm>
            <a:off x="218941" y="1455313"/>
            <a:ext cx="11732653" cy="4670850"/>
          </a:xfrm>
          <a:solidFill>
            <a:schemeClr val="bg1"/>
          </a:solidFill>
        </p:spPr>
        <p:txBody>
          <a:bodyPr/>
          <a:lstStyle/>
          <a:p>
            <a:r>
              <a:rPr lang="id-ID" sz="3600" dirty="0" smtClean="0"/>
              <a:t>Program Ilmu kedokteran forensik kurang menarik</a:t>
            </a:r>
          </a:p>
          <a:p>
            <a:r>
              <a:rPr lang="id-ID" sz="3600" dirty="0" smtClean="0"/>
              <a:t>Kolegium ilmu kedokteran forensik dan medikolegal belum membuka pendidikan konsultan</a:t>
            </a:r>
            <a:r>
              <a:rPr lang="id-ID" sz="2300" dirty="0" smtClean="0"/>
              <a:t>.</a:t>
            </a:r>
          </a:p>
          <a:p>
            <a:r>
              <a:rPr lang="id-ID" sz="3600" dirty="0" smtClean="0"/>
              <a:t>SDM tenaga kependidikan kurang (sekarang 2), 1 PNS, 1 SK Dekan</a:t>
            </a:r>
            <a:endParaRPr lang="en-US" sz="3600" dirty="0"/>
          </a:p>
        </p:txBody>
      </p:sp>
    </p:spTree>
    <p:extLst>
      <p:ext uri="{BB962C8B-B14F-4D97-AF65-F5344CB8AC3E}">
        <p14:creationId xmlns:p14="http://schemas.microsoft.com/office/powerpoint/2010/main" val="1814686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err="1" smtClean="0"/>
              <a:t>Kondisi</a:t>
            </a:r>
            <a:r>
              <a:rPr lang="en-US" dirty="0" smtClean="0"/>
              <a:t> </a:t>
            </a:r>
            <a:r>
              <a:rPr lang="en-US" dirty="0" err="1" smtClean="0"/>
              <a:t>eskternal</a:t>
            </a:r>
            <a:r>
              <a:rPr lang="en-US" dirty="0" smtClean="0"/>
              <a:t>: </a:t>
            </a:r>
            <a:r>
              <a:rPr lang="en-US" dirty="0" err="1" smtClean="0"/>
              <a:t>Peluang</a:t>
            </a:r>
            <a:endParaRPr lang="en-US" dirty="0"/>
          </a:p>
        </p:txBody>
      </p:sp>
      <p:sp>
        <p:nvSpPr>
          <p:cNvPr id="3" name="Content Placeholder 2"/>
          <p:cNvSpPr>
            <a:spLocks noGrp="1"/>
          </p:cNvSpPr>
          <p:nvPr>
            <p:ph idx="1"/>
          </p:nvPr>
        </p:nvSpPr>
        <p:spPr>
          <a:xfrm>
            <a:off x="347730" y="1143000"/>
            <a:ext cx="11234670" cy="5309315"/>
          </a:xfrm>
          <a:solidFill>
            <a:schemeClr val="bg1"/>
          </a:solidFill>
        </p:spPr>
        <p:txBody>
          <a:bodyPr/>
          <a:lstStyle/>
          <a:p>
            <a:pPr algn="just"/>
            <a:r>
              <a:rPr lang="id-ID" sz="3600" dirty="0" smtClean="0"/>
              <a:t>Dukungan FK UGM dan RSUP Dr. Sardjito untuk membuka kerjasama baik dalam negeri maupun luar negeri.</a:t>
            </a:r>
          </a:p>
          <a:p>
            <a:pPr algn="just"/>
            <a:r>
              <a:rPr lang="id-ID" sz="3600" dirty="0" smtClean="0"/>
              <a:t>Membagi BKO antara RSUP Dr. Sardjito dengan RS Bhayangkara, RS UGM dan RSUD Kodya</a:t>
            </a:r>
          </a:p>
          <a:p>
            <a:pPr algn="just"/>
            <a:r>
              <a:rPr lang="id-ID" sz="3600" dirty="0" smtClean="0"/>
              <a:t>Kerjasama </a:t>
            </a:r>
            <a:r>
              <a:rPr lang="id-ID" sz="3600" dirty="0" smtClean="0"/>
              <a:t>dengan lembaga eickman dalam pengembangan pelayanan DNA.</a:t>
            </a:r>
          </a:p>
          <a:p>
            <a:endParaRPr lang="en-US" dirty="0"/>
          </a:p>
        </p:txBody>
      </p:sp>
    </p:spTree>
    <p:extLst>
      <p:ext uri="{BB962C8B-B14F-4D97-AF65-F5344CB8AC3E}">
        <p14:creationId xmlns:p14="http://schemas.microsoft.com/office/powerpoint/2010/main" val="2825289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err="1" smtClean="0"/>
              <a:t>Kondisi</a:t>
            </a:r>
            <a:r>
              <a:rPr lang="en-US" dirty="0" smtClean="0"/>
              <a:t> </a:t>
            </a:r>
            <a:r>
              <a:rPr lang="en-US" dirty="0" err="1" smtClean="0"/>
              <a:t>eksternal</a:t>
            </a:r>
            <a:r>
              <a:rPr lang="en-US" smtClean="0"/>
              <a:t>: Ancaman</a:t>
            </a:r>
            <a:endParaRPr lang="en-US" dirty="0"/>
          </a:p>
        </p:txBody>
      </p:sp>
      <p:sp>
        <p:nvSpPr>
          <p:cNvPr id="3" name="Content Placeholder 2"/>
          <p:cNvSpPr>
            <a:spLocks noGrp="1"/>
          </p:cNvSpPr>
          <p:nvPr>
            <p:ph idx="1"/>
          </p:nvPr>
        </p:nvSpPr>
        <p:spPr>
          <a:xfrm>
            <a:off x="347730" y="1143000"/>
            <a:ext cx="11234670" cy="5309315"/>
          </a:xfrm>
          <a:solidFill>
            <a:schemeClr val="bg1"/>
          </a:solidFill>
        </p:spPr>
        <p:txBody>
          <a:bodyPr/>
          <a:lstStyle/>
          <a:p>
            <a:pPr algn="just"/>
            <a:r>
              <a:rPr lang="id-ID" dirty="0" smtClean="0"/>
              <a:t>Adanya kompetitor, seperti RS Bhayangkara tahun 2017 sudah membuka pelayanan forensik sehingga akan mengurangi jumlah pencapaian kasus jenasah forensik untuk peserta didik spesialis kedokteran forensik yaitu dalam satu tahun 150 kasus.</a:t>
            </a:r>
            <a:endParaRPr lang="en-US" dirty="0"/>
          </a:p>
        </p:txBody>
      </p:sp>
    </p:spTree>
    <p:extLst>
      <p:ext uri="{BB962C8B-B14F-4D97-AF65-F5344CB8AC3E}">
        <p14:creationId xmlns:p14="http://schemas.microsoft.com/office/powerpoint/2010/main" val="208704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06310257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3807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17391</TotalTime>
  <Words>276</Words>
  <Application>Microsoft Office PowerPoint</Application>
  <PresentationFormat>Custom</PresentationFormat>
  <Paragraphs>36</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2_Office Theme</vt:lpstr>
      <vt:lpstr>PowerPoint Presentation</vt:lpstr>
      <vt:lpstr>Bab II. Analisis Situasi</vt:lpstr>
      <vt:lpstr>Kondisi internal: Kekuatan</vt:lpstr>
      <vt:lpstr>Kondisi internal: Kelemahan</vt:lpstr>
      <vt:lpstr>Kondisi eskternal: Peluang</vt:lpstr>
      <vt:lpstr>Kondisi eksternal: Ancaman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Yodi Mahendradhata</dc:creator>
  <cp:lastModifiedBy>forensik2</cp:lastModifiedBy>
  <cp:revision>157</cp:revision>
  <dcterms:created xsi:type="dcterms:W3CDTF">2016-10-06T12:46:54Z</dcterms:created>
  <dcterms:modified xsi:type="dcterms:W3CDTF">2017-12-07T05:09:24Z</dcterms:modified>
</cp:coreProperties>
</file>