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</p:sldMasterIdLst>
  <p:notesMasterIdLst>
    <p:notesMasterId r:id="rId34"/>
  </p:notesMasterIdLst>
  <p:sldIdLst>
    <p:sldId id="257" r:id="rId3"/>
    <p:sldId id="410" r:id="rId4"/>
    <p:sldId id="409" r:id="rId5"/>
    <p:sldId id="406" r:id="rId6"/>
    <p:sldId id="407" r:id="rId7"/>
    <p:sldId id="408" r:id="rId8"/>
    <p:sldId id="411" r:id="rId9"/>
    <p:sldId id="412" r:id="rId10"/>
    <p:sldId id="413" r:id="rId11"/>
    <p:sldId id="414" r:id="rId12"/>
    <p:sldId id="415" r:id="rId13"/>
    <p:sldId id="416" r:id="rId14"/>
    <p:sldId id="419" r:id="rId15"/>
    <p:sldId id="421" r:id="rId16"/>
    <p:sldId id="423" r:id="rId17"/>
    <p:sldId id="429" r:id="rId18"/>
    <p:sldId id="425" r:id="rId19"/>
    <p:sldId id="426" r:id="rId20"/>
    <p:sldId id="420" r:id="rId21"/>
    <p:sldId id="428" r:id="rId22"/>
    <p:sldId id="427" r:id="rId23"/>
    <p:sldId id="430" r:id="rId24"/>
    <p:sldId id="431" r:id="rId25"/>
    <p:sldId id="432" r:id="rId26"/>
    <p:sldId id="433" r:id="rId27"/>
    <p:sldId id="434" r:id="rId28"/>
    <p:sldId id="436" r:id="rId29"/>
    <p:sldId id="437" r:id="rId30"/>
    <p:sldId id="438" r:id="rId31"/>
    <p:sldId id="439" r:id="rId32"/>
    <p:sldId id="44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49543-1F72-412E-8355-3F406ADA689B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96B5A-93A6-46D1-ADB4-EBAD3ED302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3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3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22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1B050-42D9-400F-9E1D-0DD0238CE288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D852C38-36DA-4C2C-BD18-00F32CF8E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764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2DAE3-B61E-453D-83A8-B55B0960B32B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F0D00CCA-1E0C-485F-BD39-FB68C41BE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094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C270-2F35-40B4-9E2B-AE8B2E117FDC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61B66DE-0E78-460B-B3CB-D6D2B6161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54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59CF-CA1E-40F3-8E61-0FC8AEDDC5CE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ACE14D-BF46-4CC3-82A0-DFF1A0F49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62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4058-D143-449A-8076-5321F5C7E4ED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1F0FA9C5-E381-4E47-BB20-FF7125928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22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32C3-C106-43A3-B3B5-B7B4CAECC859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4EC7D3E-205D-401B-9FA8-A1E35750B1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883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1CE2-5545-41E6-AB6C-72E5E476ABED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D70912F-3DA2-4E8C-91B1-E785C4DE7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457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A3A9-71DC-423B-90FD-FE6CB31EADF9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63C0AB2-085C-4ECE-93B0-E894B287C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88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71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79B5-D172-4120-8323-DFF519184A7C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B55C9F38-210F-48DA-9866-AF77E1104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277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A31E-FA85-4286-9475-64CA8451A6E5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D1533CA2-28EA-40BE-866C-C658918DD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65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0640-05E5-4A79-B8FD-AC0FAAD37269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5A36014-CB78-4B26-811C-71CC6B743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1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1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4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0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D0A4-0FFF-4BF9-B349-9E7E0140B806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86D95-F956-42E3-84CB-F8A84E250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B30F5E-F813-4738-BB94-A479D09E0BF7}" type="datetimeFigureOut">
              <a:rPr lang="en-US"/>
              <a:pPr>
                <a:defRPr/>
              </a:pPr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AE6E1-CBE2-4E39-8AAF-368F1FA169B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32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43201" y="2040475"/>
            <a:ext cx="889930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5400" b="1" dirty="0"/>
              <a:t>Strategic Planning</a:t>
            </a:r>
          </a:p>
          <a:p>
            <a:pPr algn="r"/>
            <a:r>
              <a:rPr lang="id-ID" sz="3600" b="1" i="1" dirty="0"/>
              <a:t>Clinical Epidemiology &amp; Biostatistic Unit</a:t>
            </a:r>
            <a:endParaRPr lang="en-US" sz="3600" b="1" i="1" dirty="0"/>
          </a:p>
          <a:p>
            <a:pPr algn="r"/>
            <a:endParaRPr 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61" y="2163097"/>
            <a:ext cx="10972800" cy="2861187"/>
          </a:xfrm>
          <a:prstGeom prst="roundRect">
            <a:avLst/>
          </a:prstGeo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id-ID" sz="3200" dirty="0"/>
              <a:t>Increasing the needs of professionals, researchers and health workers for training in clinical research, health technology assessment and evidence based medicine.</a:t>
            </a:r>
          </a:p>
          <a:p>
            <a:pPr algn="ctr">
              <a:buNone/>
            </a:pPr>
            <a:r>
              <a:rPr lang="id-ID" sz="3200" dirty="0"/>
              <a:t>Increasing the need of clinical studies, clinical trials and research data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753" y="1405701"/>
            <a:ext cx="2238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d-ID" sz="3200" dirty="0"/>
              <a:t>Opportunity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61" y="2163098"/>
            <a:ext cx="10972800" cy="2074606"/>
          </a:xfrm>
          <a:prstGeom prst="roundRect">
            <a:avLst/>
          </a:prstGeo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id-ID" sz="3200" dirty="0"/>
              <a:t>Support staff has limited management skill </a:t>
            </a:r>
          </a:p>
          <a:p>
            <a:pPr algn="ctr">
              <a:buNone/>
            </a:pPr>
            <a:r>
              <a:rPr lang="id-ID" sz="3200" dirty="0"/>
              <a:t>Faculty members have limited time to support activities within the centre</a:t>
            </a:r>
          </a:p>
          <a:p>
            <a:pPr algn="ctr">
              <a:buNone/>
            </a:pPr>
            <a:endParaRPr lang="id-ID" sz="3200" dirty="0"/>
          </a:p>
        </p:txBody>
      </p:sp>
      <p:sp>
        <p:nvSpPr>
          <p:cNvPr id="4" name="Rectangle 3"/>
          <p:cNvSpPr/>
          <p:nvPr/>
        </p:nvSpPr>
        <p:spPr>
          <a:xfrm>
            <a:off x="5029753" y="1405701"/>
            <a:ext cx="1465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d-ID" sz="3200" dirty="0"/>
              <a:t>THREAT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Strategic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915696"/>
          </a:xfrm>
          <a:solidFill>
            <a:srgbClr val="002060"/>
          </a:solidFill>
        </p:spPr>
        <p:txBody>
          <a:bodyPr/>
          <a:lstStyle/>
          <a:p>
            <a:r>
              <a:rPr lang="id-ID" sz="3200" dirty="0">
                <a:solidFill>
                  <a:schemeClr val="bg1"/>
                </a:solidFill>
              </a:rPr>
              <a:t>Involving human resources from inter-department within Faculty of Medicine and Hospitals in research and education</a:t>
            </a:r>
          </a:p>
          <a:p>
            <a:r>
              <a:rPr lang="id-ID" sz="3200" dirty="0">
                <a:solidFill>
                  <a:schemeClr val="bg1"/>
                </a:solidFill>
              </a:rPr>
              <a:t>Optimizing research and education/training activities related to clinical epidemiology, evidence based medicine, HTA, systematic review, CDM, and data management</a:t>
            </a:r>
          </a:p>
          <a:p>
            <a:r>
              <a:rPr lang="id-ID" sz="3200" dirty="0">
                <a:solidFill>
                  <a:schemeClr val="bg1"/>
                </a:solidFill>
              </a:rPr>
              <a:t>Conducting research collaboration (local, national or international)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Activities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892" y="1374066"/>
            <a:ext cx="10972800" cy="484232"/>
          </a:xfrm>
        </p:spPr>
        <p:txBody>
          <a:bodyPr/>
          <a:lstStyle/>
          <a:p>
            <a:pPr>
              <a:buNone/>
            </a:pPr>
            <a:r>
              <a:rPr lang="id-ID" sz="2400" dirty="0"/>
              <a:t>Research methodology &amp; biostatistics training for residents &amp; Dept Anesthesiology </a:t>
            </a:r>
          </a:p>
        </p:txBody>
      </p:sp>
      <p:sp>
        <p:nvSpPr>
          <p:cNvPr id="1026" name="AutoShape 2" descr="https://mail.google.com/mail/u/0/?ui=2&amp;ik=911952d53e&amp;view=fimg&amp;th=1604d24a689c7658&amp;attid=0.1&amp;disp=emb&amp;attbid=ANGjdJ9o_bSrYUUUFZL2HZTH5S1XB1Y_VSs4SwPlesDyYep02mM_AzpLeOZ0bC7wNL-14HjVIw2TJWl7ZSL7XWd9aYb8YYIszkwBI5ZwYAZ0vPo-fUrE_AAyPGxXgLM&amp;sz=s0-l75-ft&amp;ats=1513125376439&amp;rm=1604d24a689c7658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" name="Picture 6" descr="training metop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4967" y="2922448"/>
            <a:ext cx="2664070" cy="3552093"/>
          </a:xfrm>
          <a:prstGeom prst="rect">
            <a:avLst/>
          </a:prstGeom>
        </p:spPr>
      </p:pic>
      <p:pic>
        <p:nvPicPr>
          <p:cNvPr id="8" name="Picture 7" descr="training metop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4643" y="3926667"/>
            <a:ext cx="4320905" cy="2432603"/>
          </a:xfrm>
          <a:prstGeom prst="rect">
            <a:avLst/>
          </a:prstGeom>
        </p:spPr>
      </p:pic>
      <p:pic>
        <p:nvPicPr>
          <p:cNvPr id="9" name="Picture 8" descr="training meto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7428" y="1985887"/>
            <a:ext cx="4656276" cy="2621411"/>
          </a:xfrm>
          <a:prstGeom prst="rect">
            <a:avLst/>
          </a:prstGeom>
        </p:spPr>
      </p:pic>
      <p:pic>
        <p:nvPicPr>
          <p:cNvPr id="6" name="Picture 5" descr="training metopen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3020" y="1967789"/>
            <a:ext cx="4432147" cy="2495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Activities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401"/>
            <a:ext cx="10972800" cy="484232"/>
          </a:xfrm>
        </p:spPr>
        <p:txBody>
          <a:bodyPr/>
          <a:lstStyle/>
          <a:p>
            <a:pPr>
              <a:buNone/>
            </a:pPr>
            <a:r>
              <a:rPr lang="id-ID" sz="2400" dirty="0"/>
              <a:t>Clinical Study : Cost Effectiveness Ticagrelor in Acute Coronary Syndrome</a:t>
            </a:r>
          </a:p>
        </p:txBody>
      </p:sp>
      <p:sp>
        <p:nvSpPr>
          <p:cNvPr id="1026" name="AutoShape 2" descr="https://mail.google.com/mail/u/0/?ui=2&amp;ik=911952d53e&amp;view=fimg&amp;th=1604d24a689c7658&amp;attid=0.1&amp;disp=emb&amp;attbid=ANGjdJ9o_bSrYUUUFZL2HZTH5S1XB1Y_VSs4SwPlesDyYep02mM_AzpLeOZ0bC7wNL-14HjVIw2TJWl7ZSL7XWd9aYb8YYIszkwBI5ZwYAZ0vPo-fUrE_AAyPGxXgLM&amp;sz=s0-l75-ft&amp;ats=1513125376439&amp;rm=1604d24a689c7658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" name="Picture 9" descr="Tica Sardj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655" y="2025445"/>
            <a:ext cx="3882513" cy="21857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2490" y="4178709"/>
            <a:ext cx="1724959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Sardjito Hospital</a:t>
            </a:r>
          </a:p>
        </p:txBody>
      </p:sp>
      <p:pic>
        <p:nvPicPr>
          <p:cNvPr id="12" name="Content Placeholder 3" descr="C:\Users\Hp\AppData\Local\Microsoft\Windows\Temporary Internet Files\Content.Word\IMG-20170914-WA00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317" y="2851354"/>
            <a:ext cx="3274141" cy="285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314339" y="2492477"/>
            <a:ext cx="221169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Harapan Kita Hospital</a:t>
            </a:r>
          </a:p>
        </p:txBody>
      </p:sp>
      <p:pic>
        <p:nvPicPr>
          <p:cNvPr id="14" name="Content Placeholder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04" y="1829415"/>
            <a:ext cx="3512574" cy="31850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35845" y="5004620"/>
            <a:ext cx="2162900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</a:rPr>
              <a:t>Bina Waluya Hospital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Activities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401"/>
            <a:ext cx="10972800" cy="484232"/>
          </a:xfrm>
        </p:spPr>
        <p:txBody>
          <a:bodyPr/>
          <a:lstStyle/>
          <a:p>
            <a:pPr>
              <a:buNone/>
            </a:pPr>
            <a:r>
              <a:rPr lang="id-ID" sz="2800" dirty="0"/>
              <a:t>Clinical Study : Post Marketing Surveillance (PMS) Pethidin &amp; levosol</a:t>
            </a:r>
          </a:p>
        </p:txBody>
      </p:sp>
      <p:sp>
        <p:nvSpPr>
          <p:cNvPr id="1026" name="AutoShape 2" descr="https://mail.google.com/mail/u/0/?ui=2&amp;ik=911952d53e&amp;view=fimg&amp;th=1604d24a689c7658&amp;attid=0.1&amp;disp=emb&amp;attbid=ANGjdJ9o_bSrYUUUFZL2HZTH5S1XB1Y_VSs4SwPlesDyYep02mM_AzpLeOZ0bC7wNL-14HjVIw2TJWl7ZSL7XWd9aYb8YYIszkwBI5ZwYAZ0vPo-fUrE_AAyPGxXgLM&amp;sz=s0-l75-ft&amp;ats=1513125376439&amp;rm=1604d24a689c7658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" name="Picture 6" descr="PMS K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9417" y="1986114"/>
            <a:ext cx="5774816" cy="43311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Activities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53065"/>
          </a:xfrm>
        </p:spPr>
        <p:txBody>
          <a:bodyPr/>
          <a:lstStyle/>
          <a:p>
            <a:pPr>
              <a:buNone/>
            </a:pPr>
            <a:r>
              <a:rPr lang="id-ID" sz="2400" dirty="0"/>
              <a:t>Health Technology Assessment – International Training &amp; Workshop – collaboration with KPMAK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03" y="2248340"/>
            <a:ext cx="5943600" cy="212534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55" y="2263806"/>
            <a:ext cx="4623619" cy="281947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95" y="4444180"/>
            <a:ext cx="3620729" cy="1749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Activities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401"/>
            <a:ext cx="10972800" cy="484232"/>
          </a:xfrm>
        </p:spPr>
        <p:txBody>
          <a:bodyPr/>
          <a:lstStyle/>
          <a:p>
            <a:pPr>
              <a:buNone/>
            </a:pPr>
            <a:r>
              <a:rPr lang="id-ID" sz="2400" dirty="0"/>
              <a:t>International Clinical Epidemiology Conference – collaboration with ICE-EBM</a:t>
            </a:r>
          </a:p>
        </p:txBody>
      </p:sp>
      <p:sp>
        <p:nvSpPr>
          <p:cNvPr id="1026" name="AutoShape 2" descr="https://mail.google.com/mail/u/0/?ui=2&amp;ik=911952d53e&amp;view=fimg&amp;th=1604d24a689c7658&amp;attid=0.1&amp;disp=emb&amp;attbid=ANGjdJ9o_bSrYUUUFZL2HZTH5S1XB1Y_VSs4SwPlesDyYep02mM_AzpLeOZ0bC7wNL-14HjVIw2TJWl7ZSL7XWd9aYb8YYIszkwBI5ZwYAZ0vPo-fUrE_AAyPGxXgLM&amp;sz=s0-l75-ft&amp;ats=1513125376439&amp;rm=1604d24a689c7658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5" descr="Clinical epidemiology confere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76" y="1868561"/>
            <a:ext cx="5289755" cy="3967316"/>
          </a:xfrm>
          <a:prstGeom prst="rect">
            <a:avLst/>
          </a:prstGeom>
        </p:spPr>
      </p:pic>
      <p:sp>
        <p:nvSpPr>
          <p:cNvPr id="44034" name="AutoShape 2" descr="https://mail.google.com/mail/u/0/?ui=2&amp;ik=911952d53e&amp;view=fimg&amp;th=1604d24a689c7658&amp;attid=0.17&amp;disp=emb&amp;attbid=ANGjdJ8kubFhydZev0QDyDBpK4rvI-SstBHVAtvnr7iajxFioqxMMTdcKMTTPTxdqYNq-hJb_kTT5_KYEtn1_IH_uGp7OFTUHLWJucxKeF6esqYz2BsFC8kqjq3LGK8&amp;sz=s0-l75-ft&amp;ats=1513125960473&amp;rm=1604d24a689c7658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Picture 7" descr="Clinical epidemiology conferenc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40" y="1848637"/>
            <a:ext cx="1695449" cy="2260599"/>
          </a:xfrm>
          <a:prstGeom prst="rect">
            <a:avLst/>
          </a:prstGeom>
        </p:spPr>
      </p:pic>
      <p:pic>
        <p:nvPicPr>
          <p:cNvPr id="9" name="Picture 8" descr="Clinical epidemiology conferenc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2749" y="1837986"/>
            <a:ext cx="1710813" cy="2281084"/>
          </a:xfrm>
          <a:prstGeom prst="rect">
            <a:avLst/>
          </a:prstGeom>
        </p:spPr>
      </p:pic>
      <p:pic>
        <p:nvPicPr>
          <p:cNvPr id="10" name="Picture 9" descr="Clinical epidemiology conferenc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0640" y="4219930"/>
            <a:ext cx="3591475" cy="2020205"/>
          </a:xfrm>
          <a:prstGeom prst="rect">
            <a:avLst/>
          </a:prstGeom>
        </p:spPr>
      </p:pic>
      <p:pic>
        <p:nvPicPr>
          <p:cNvPr id="11" name="Picture 10" descr="Clinical epidemiology conference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26258" y="1868992"/>
            <a:ext cx="2813823" cy="37517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Activities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4401"/>
            <a:ext cx="10972800" cy="484232"/>
          </a:xfrm>
        </p:spPr>
        <p:txBody>
          <a:bodyPr/>
          <a:lstStyle/>
          <a:p>
            <a:pPr>
              <a:buNone/>
            </a:pPr>
            <a:r>
              <a:rPr lang="id-ID" sz="2000" dirty="0"/>
              <a:t>International Training of Cochrane Systematic Review (CSR) – Support by Fac. Medicine &amp; ICE-EBM </a:t>
            </a:r>
          </a:p>
        </p:txBody>
      </p:sp>
      <p:sp>
        <p:nvSpPr>
          <p:cNvPr id="1026" name="AutoShape 2" descr="https://mail.google.com/mail/u/0/?ui=2&amp;ik=911952d53e&amp;view=fimg&amp;th=1604d24a689c7658&amp;attid=0.1&amp;disp=emb&amp;attbid=ANGjdJ9o_bSrYUUUFZL2HZTH5S1XB1Y_VSs4SwPlesDyYep02mM_AzpLeOZ0bC7wNL-14HjVIw2TJWl7ZSL7XWd9aYb8YYIszkwBI5ZwYAZ0vPo-fUrE_AAyPGxXgLM&amp;sz=s0-l75-ft&amp;ats=1513125376439&amp;rm=1604d24a689c7658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7" name="Picture 6" descr="C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786" y="1923527"/>
            <a:ext cx="7108723" cy="3793625"/>
          </a:xfrm>
          <a:prstGeom prst="rect">
            <a:avLst/>
          </a:prstGeom>
        </p:spPr>
      </p:pic>
      <p:pic>
        <p:nvPicPr>
          <p:cNvPr id="8" name="Picture 7" descr="CS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7483" y="1868130"/>
            <a:ext cx="3175819" cy="2381864"/>
          </a:xfrm>
          <a:prstGeom prst="rect">
            <a:avLst/>
          </a:prstGeom>
        </p:spPr>
      </p:pic>
      <p:pic>
        <p:nvPicPr>
          <p:cNvPr id="9" name="Picture 8" descr="CS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9188" y="4165905"/>
            <a:ext cx="3421658" cy="197547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8" y="245141"/>
            <a:ext cx="10972800" cy="915065"/>
          </a:xfrm>
        </p:spPr>
        <p:txBody>
          <a:bodyPr/>
          <a:lstStyle/>
          <a:p>
            <a:r>
              <a:rPr lang="id-ID" dirty="0"/>
              <a:t>Activities 2017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68" y="1747684"/>
            <a:ext cx="6034617" cy="452596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9936" y="1173964"/>
            <a:ext cx="10972800" cy="5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5613" lvl="0" indent="-455613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EB-Clinical Practice Guideline - </a:t>
            </a:r>
            <a:r>
              <a:rPr lang="id-ID" sz="2400" dirty="0"/>
              <a:t>Support by ICE-EBM &amp; FK UGM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existence of </a:t>
            </a:r>
            <a:r>
              <a:rPr lang="id-ID" sz="2000" dirty="0"/>
              <a:t>CE&amp;BU </a:t>
            </a:r>
            <a:r>
              <a:rPr lang="en-US" sz="2000" dirty="0"/>
              <a:t>is based on the assignment letter issued jointly by the </a:t>
            </a:r>
            <a:r>
              <a:rPr lang="id-ID" sz="2000" dirty="0"/>
              <a:t>Dean Faculty of Medicine, UGM</a:t>
            </a:r>
            <a:r>
              <a:rPr lang="en-US" sz="2000" dirty="0"/>
              <a:t> and the </a:t>
            </a:r>
            <a:r>
              <a:rPr lang="id-ID" sz="2000" dirty="0"/>
              <a:t>Director </a:t>
            </a:r>
            <a:r>
              <a:rPr lang="en-US" sz="2000" dirty="0"/>
              <a:t>of Dr. Sardjito hospital. Both </a:t>
            </a:r>
            <a:r>
              <a:rPr lang="id-ID" sz="2000" dirty="0"/>
              <a:t>Faculty of Medicine, UGM</a:t>
            </a:r>
            <a:r>
              <a:rPr lang="en-US" sz="2000" dirty="0"/>
              <a:t> and Dr. Sardjito hospital </a:t>
            </a:r>
            <a:r>
              <a:rPr lang="id-ID" sz="2000" dirty="0"/>
              <a:t>have constantly</a:t>
            </a:r>
            <a:r>
              <a:rPr lang="en-US" sz="2000" dirty="0"/>
              <a:t> give full support to CE &amp; BU </a:t>
            </a:r>
            <a:r>
              <a:rPr lang="id-ID" sz="2000" dirty="0"/>
              <a:t>in</a:t>
            </a:r>
            <a:r>
              <a:rPr lang="en-US" sz="2000" dirty="0"/>
              <a:t> conducting its educational and research activities</a:t>
            </a:r>
            <a:endParaRPr lang="id-ID" sz="2000" dirty="0"/>
          </a:p>
          <a:p>
            <a:r>
              <a:rPr lang="en-US" sz="2000" dirty="0"/>
              <a:t>The CE&amp;BU</a:t>
            </a:r>
            <a:r>
              <a:rPr lang="id-ID" sz="2000" dirty="0"/>
              <a:t> </a:t>
            </a:r>
            <a:r>
              <a:rPr lang="en-US" sz="2000" dirty="0"/>
              <a:t>was established in the early 1980s to improve the quality of health care, medical education and research, and public health policy in developing countries. </a:t>
            </a:r>
            <a:r>
              <a:rPr lang="id-ID" sz="2000" dirty="0"/>
              <a:t>CE&amp;BU </a:t>
            </a:r>
            <a:r>
              <a:rPr lang="en-US" sz="2000" dirty="0"/>
              <a:t>became a member of the International Clinical Epidemiology Network (INCLEN), of which the CE&amp;BU </a:t>
            </a:r>
            <a:r>
              <a:rPr lang="id-ID" sz="2000" dirty="0"/>
              <a:t>Faculty of Medicine UGM </a:t>
            </a:r>
            <a:r>
              <a:rPr lang="en-US" sz="2000" dirty="0"/>
              <a:t>is the sole Indonesian member of INCLEN at that time</a:t>
            </a:r>
            <a:r>
              <a:rPr lang="id-ID" sz="2000" dirty="0"/>
              <a:t>. </a:t>
            </a:r>
          </a:p>
          <a:p>
            <a:r>
              <a:rPr lang="id-ID" sz="2000" dirty="0"/>
              <a:t>CE&amp;BU </a:t>
            </a:r>
            <a:r>
              <a:rPr lang="en-US" sz="2000" dirty="0"/>
              <a:t>has achieved an outstanding level in education and research activities. </a:t>
            </a:r>
            <a:r>
              <a:rPr lang="id-ID" sz="2000" dirty="0"/>
              <a:t>The CE&amp;BU </a:t>
            </a:r>
            <a:r>
              <a:rPr lang="en-US" sz="2000" dirty="0"/>
              <a:t>has been conducting master degree for clinical epidemiology since 1992 with the students from Indonesia and abroad</a:t>
            </a:r>
            <a:r>
              <a:rPr lang="id-ID" sz="2000" dirty="0"/>
              <a:t> (China, Philippine, Thailand, Vietnam, Irak)</a:t>
            </a:r>
            <a:r>
              <a:rPr lang="en-US" sz="2000" dirty="0"/>
              <a:t>. The recognition in research activities can be shown by the large </a:t>
            </a:r>
            <a:r>
              <a:rPr lang="id-ID" sz="2000" dirty="0"/>
              <a:t>number</a:t>
            </a:r>
            <a:r>
              <a:rPr lang="en-US" sz="2000" dirty="0"/>
              <a:t> of research studies from CE&amp;BU, and the appointment of CE&amp;BU as the only Clinical Epidemiology Research and Training Center (CERTC) in Indonesia for ASEAN.</a:t>
            </a:r>
            <a:endParaRPr lang="id-ID" sz="2000" dirty="0"/>
          </a:p>
          <a:p>
            <a:endParaRPr lang="id-ID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8" y="245141"/>
            <a:ext cx="10972800" cy="915065"/>
          </a:xfrm>
        </p:spPr>
        <p:txBody>
          <a:bodyPr/>
          <a:lstStyle/>
          <a:p>
            <a:r>
              <a:rPr lang="id-ID" dirty="0"/>
              <a:t>Activities 2017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9936" y="1173964"/>
            <a:ext cx="10972800" cy="5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5613" lvl="0" indent="-455613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d-ID" sz="2400" dirty="0"/>
              <a:t>Board Meeting &amp;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Serah Terima Kepengurusan ICE-EBM</a:t>
            </a:r>
          </a:p>
        </p:txBody>
      </p:sp>
      <p:pic>
        <p:nvPicPr>
          <p:cNvPr id="7" name="Content Placeholder 6" descr="Serah terima ICE-EB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3090" y="1708355"/>
            <a:ext cx="8046156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68" y="245141"/>
            <a:ext cx="10972800" cy="915065"/>
          </a:xfrm>
        </p:spPr>
        <p:txBody>
          <a:bodyPr/>
          <a:lstStyle/>
          <a:p>
            <a:r>
              <a:rPr lang="id-ID" dirty="0"/>
              <a:t>Activities 2017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9936" y="1173964"/>
            <a:ext cx="10972800" cy="55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5613" lvl="0" indent="-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Workshop Clinical Decision Making (CDM) &amp;</a:t>
            </a:r>
            <a:r>
              <a:rPr kumimoji="0" lang="id-ID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Proposal Development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id-ID" sz="2000" dirty="0"/>
              <a:t>Support by FK UGM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Content Placeholder 6" descr="CDM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8948" y="1708355"/>
            <a:ext cx="6034617" cy="4525963"/>
          </a:xfrm>
        </p:spPr>
      </p:pic>
      <p:pic>
        <p:nvPicPr>
          <p:cNvPr id="8" name="Picture 7" descr="proposal develop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2696" y="1718269"/>
            <a:ext cx="5265120" cy="39488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Activities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9432"/>
            <a:ext cx="10972800" cy="553065"/>
          </a:xfrm>
        </p:spPr>
        <p:txBody>
          <a:bodyPr/>
          <a:lstStyle/>
          <a:p>
            <a:pPr>
              <a:buNone/>
            </a:pPr>
            <a:r>
              <a:rPr lang="id-ID" sz="2800" dirty="0"/>
              <a:t>Ramah Tamah BoD                                                        Syawalan CEBU</a:t>
            </a:r>
          </a:p>
        </p:txBody>
      </p:sp>
      <p:pic>
        <p:nvPicPr>
          <p:cNvPr id="4" name="Picture 3" descr="Ramah Tamah B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1" y="2072769"/>
            <a:ext cx="6361796" cy="423954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6" y="2074174"/>
            <a:ext cx="5801034" cy="43163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Target, program and Indicator 2018-2022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870" y="1771776"/>
          <a:ext cx="9542917" cy="3445386"/>
        </p:xfrm>
        <a:graphic>
          <a:graphicData uri="http://schemas.openxmlformats.org/drawingml/2006/table">
            <a:tbl>
              <a:tblPr/>
              <a:tblGrid>
                <a:gridCol w="283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718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latin typeface="Calibri"/>
                          <a:ea typeface="Calibri"/>
                          <a:cs typeface="Calibri"/>
                        </a:rPr>
                        <a:t>Objectives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Calibri"/>
                        </a:rPr>
                        <a:t>:</a:t>
                      </a:r>
                      <a:r>
                        <a:rPr lang="id-ID" sz="2000" dirty="0"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Organize and conduct research in clinical, community and policy settings</a:t>
                      </a: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Sasaran</a:t>
                      </a:r>
                      <a:endParaRPr lang="id-ID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Program</a:t>
                      </a:r>
                      <a:endParaRPr lang="id-ID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Inter-Departement, Hospitals, Industries, Policy Maker</a:t>
                      </a:r>
                      <a:endParaRPr lang="id-ID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Clinical research interdepartment and</a:t>
                      </a:r>
                      <a:r>
                        <a:rPr lang="id-ID" sz="2000" b="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interhospital within AHS including </a:t>
                      </a:r>
                      <a:r>
                        <a:rPr lang="id-ID" sz="20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research on HTA, Post Marketing Surveillance, Drug utilization study, Development disease registry &amp;</a:t>
                      </a:r>
                      <a:r>
                        <a:rPr lang="id-ID" sz="1800" b="1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</a:t>
                      </a: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ata management center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id-ID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62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INDIKATOR</a:t>
                      </a:r>
                      <a:r>
                        <a:rPr lang="id-ID" sz="2000" b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: number</a:t>
                      </a:r>
                      <a:r>
                        <a:rPr lang="id-ID" sz="2000" b="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 of registry, number of collaborative study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b="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&amp; number of </a:t>
                      </a:r>
                      <a:r>
                        <a:rPr lang="id-ID" sz="2000" b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publication</a:t>
                      </a:r>
                      <a:endParaRPr lang="id-ID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Target, program and Indicator 2018-2022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20878" y="1568400"/>
          <a:ext cx="9989574" cy="3505200"/>
        </p:xfrm>
        <a:graphic>
          <a:graphicData uri="http://schemas.openxmlformats.org/drawingml/2006/table">
            <a:tbl>
              <a:tblPr/>
              <a:tblGrid>
                <a:gridCol w="47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43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Calibri"/>
                        </a:rPr>
                        <a:t>Tujuan :</a:t>
                      </a:r>
                      <a:r>
                        <a:rPr lang="id-ID" sz="2000" b="1" dirty="0"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2000" dirty="0">
                          <a:latin typeface="Calibri"/>
                          <a:ea typeface="Times New Roman"/>
                          <a:cs typeface="Times New Roman"/>
                        </a:rPr>
                        <a:t>Organizing and conducting seminars, trainings and workshops in clinical epidemiology, EBM, research methodology and biostatistics, and health technology assessment.</a:t>
                      </a:r>
                      <a:endParaRPr lang="id-ID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Sasaran</a:t>
                      </a: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Program</a:t>
                      </a: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Academic staff, researchers, students, clinicians, industries,  policy makers</a:t>
                      </a: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Training/workshop/seminar on research methodology, biostatistics, HTA, clinical decision making, EBM, systematic review, clinical practice guideline, data management etc. 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457200" marR="0" indent="0" algn="ctr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INDIKATOR</a:t>
                      </a:r>
                      <a:r>
                        <a:rPr lang="id-ID" sz="2000" b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: </a:t>
                      </a:r>
                      <a:r>
                        <a:rPr lang="id-ID" sz="2000" b="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Calibri"/>
                        </a:rPr>
                        <a:t>Number of training/workshop/seminar</a:t>
                      </a:r>
                      <a:endParaRPr lang="id-ID" sz="2000" b="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Target, program and Indicator 2018-2022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199" y="1853067"/>
          <a:ext cx="10186220" cy="3954082"/>
        </p:xfrm>
        <a:graphic>
          <a:graphicData uri="http://schemas.openxmlformats.org/drawingml/2006/table">
            <a:tbl>
              <a:tblPr/>
              <a:tblGrid>
                <a:gridCol w="503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5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Tujuan :</a:t>
                      </a:r>
                      <a:r>
                        <a:rPr lang="id-ID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id-ID" sz="1800" b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Conducting</a:t>
                      </a:r>
                      <a:r>
                        <a:rPr lang="id-ID" sz="1800" b="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 r</a:t>
                      </a:r>
                      <a:r>
                        <a:rPr lang="id-ID" sz="18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esearch 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&amp; training on research methodology,</a:t>
                      </a:r>
                      <a:r>
                        <a:rPr lang="id-ID" sz="180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evidence based medicine and its implementation, </a:t>
                      </a:r>
                      <a:r>
                        <a:rPr lang="id-ID" sz="18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collaboration with National &amp; International Research Institutes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Sasaran</a:t>
                      </a:r>
                      <a:endParaRPr lang="id-ID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Program</a:t>
                      </a:r>
                      <a:endParaRPr lang="id-ID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Academic staff, researchers, students, clinicians, industries,  policy makers</a:t>
                      </a:r>
                      <a:endParaRPr lang="id-ID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Collaboration in training and research with National &amp; International Institutions and with other International Centre</a:t>
                      </a:r>
                      <a:r>
                        <a:rPr lang="id-ID" sz="1800" b="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id-ID" sz="18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Clinical Epidemiology 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Indonesia Cochrane Center (ICC)</a:t>
                      </a: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d-ID" sz="18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</a:t>
                      </a:r>
                      <a:r>
                        <a:rPr lang="id-ID" sz="1800" b="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International Clinical Epidemiology Conference</a:t>
                      </a:r>
                      <a:endParaRPr lang="id-ID" sz="18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id-ID" sz="16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457200" marR="0" indent="0" algn="ctr" defTabSz="121917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INDIKATOR</a:t>
                      </a:r>
                      <a:r>
                        <a:rPr lang="id-ID" sz="1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: </a:t>
                      </a:r>
                      <a:r>
                        <a:rPr lang="id-ID" sz="1600" dirty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Number of international collaboration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Target, program and Indicator 2018-2022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43895" y="1462285"/>
          <a:ext cx="10569678" cy="4848352"/>
        </p:xfrm>
        <a:graphic>
          <a:graphicData uri="http://schemas.openxmlformats.org/drawingml/2006/table">
            <a:tbl>
              <a:tblPr/>
              <a:tblGrid>
                <a:gridCol w="3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9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Tujuan :</a:t>
                      </a:r>
                      <a:r>
                        <a:rPr lang="id-ID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 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Supports </a:t>
                      </a: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undergraduate and postgraduate programs on training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evidence-based medicine and </a:t>
                      </a: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research,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and provides assistance and consultancy for health research</a:t>
                      </a: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Sasaran</a:t>
                      </a:r>
                      <a:endParaRPr lang="id-ID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Program</a:t>
                      </a:r>
                      <a:endParaRPr lang="id-ID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Undergraduate and Postgraduate Students </a:t>
                      </a: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Undergraduate</a:t>
                      </a:r>
                      <a:r>
                        <a:rPr lang="id-ID" sz="2000" b="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d-ID" sz="20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–block B5 (EBM) &amp; Block B6 (Research), Postgraduate - clinical epidemiology, training research metodhology</a:t>
                      </a:r>
                      <a:r>
                        <a:rPr lang="id-ID" sz="2000" b="0" baseline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for residents.</a:t>
                      </a:r>
                      <a:endParaRPr lang="id-ID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Data Analysis &amp;</a:t>
                      </a:r>
                      <a:r>
                        <a:rPr lang="id-ID" sz="20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 Research Methods concultation</a:t>
                      </a: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Publishing</a:t>
                      </a:r>
                      <a:r>
                        <a:rPr lang="id-ID" sz="20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 Textbook of </a:t>
                      </a:r>
                      <a:r>
                        <a:rPr lang="id-ID" sz="20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Clinical Epidemiology, Textbook of Evidence Based Medicine (EBM), Module of CDM &amp; Buku Sejarah CEBU</a:t>
                      </a: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INDIKATOR</a:t>
                      </a:r>
                      <a:endParaRPr lang="id-ID" sz="20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The implementation of teaching and learning process </a:t>
                      </a:r>
                      <a:endParaRPr lang="id-ID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Number of consultation students </a:t>
                      </a:r>
                      <a:endParaRPr lang="id-ID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Textbooks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4"/>
          <p:cNvSpPr>
            <a:spLocks noChangeShapeType="1"/>
          </p:cNvSpPr>
          <p:nvPr/>
        </p:nvSpPr>
        <p:spPr bwMode="auto">
          <a:xfrm>
            <a:off x="6392333" y="801688"/>
            <a:ext cx="0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051" name="Line 35"/>
          <p:cNvSpPr>
            <a:spLocks noChangeShapeType="1"/>
          </p:cNvSpPr>
          <p:nvPr/>
        </p:nvSpPr>
        <p:spPr bwMode="auto">
          <a:xfrm rot="-5400000">
            <a:off x="7147984" y="137001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052" name="Line 36"/>
          <p:cNvSpPr>
            <a:spLocks noChangeShapeType="1"/>
          </p:cNvSpPr>
          <p:nvPr/>
        </p:nvSpPr>
        <p:spPr bwMode="auto">
          <a:xfrm rot="-5400000">
            <a:off x="6607176" y="-11642"/>
            <a:ext cx="0" cy="78210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053" name="Line 38"/>
          <p:cNvSpPr>
            <a:spLocks noChangeShapeType="1"/>
          </p:cNvSpPr>
          <p:nvPr/>
        </p:nvSpPr>
        <p:spPr bwMode="auto">
          <a:xfrm>
            <a:off x="4972051" y="3898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054" name="Line 39"/>
          <p:cNvSpPr>
            <a:spLocks noChangeShapeType="1"/>
          </p:cNvSpPr>
          <p:nvPr/>
        </p:nvSpPr>
        <p:spPr bwMode="auto">
          <a:xfrm>
            <a:off x="7791451" y="3898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055" name="Line 40"/>
          <p:cNvSpPr>
            <a:spLocks noChangeShapeType="1"/>
          </p:cNvSpPr>
          <p:nvPr/>
        </p:nvSpPr>
        <p:spPr bwMode="auto">
          <a:xfrm>
            <a:off x="10517717" y="3898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056" name="Text Box 41"/>
          <p:cNvSpPr txBox="1">
            <a:spLocks noChangeArrowheads="1"/>
          </p:cNvSpPr>
          <p:nvPr/>
        </p:nvSpPr>
        <p:spPr bwMode="auto">
          <a:xfrm>
            <a:off x="9290700" y="4279900"/>
            <a:ext cx="2635251" cy="95408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Indonesia </a:t>
            </a:r>
            <a:r>
              <a:rPr lang="en-US" sz="1400" b="1" dirty="0">
                <a:solidFill>
                  <a:schemeClr val="bg1"/>
                </a:solidFill>
              </a:rPr>
              <a:t>Co</a:t>
            </a:r>
            <a:r>
              <a:rPr lang="id-ID" sz="1400" b="1" dirty="0">
                <a:solidFill>
                  <a:schemeClr val="bg1"/>
                </a:solidFill>
              </a:rPr>
              <a:t>chrane </a:t>
            </a:r>
          </a:p>
          <a:p>
            <a:pPr algn="ctr"/>
            <a:r>
              <a:rPr lang="id-ID" sz="1400" b="1" dirty="0">
                <a:solidFill>
                  <a:schemeClr val="bg1"/>
                </a:solidFill>
              </a:rPr>
              <a:t>Centre</a:t>
            </a: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Dr. Detty N</a:t>
            </a: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Dr. Dama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57" name="Text Box 42"/>
          <p:cNvSpPr txBox="1">
            <a:spLocks noChangeArrowheads="1"/>
          </p:cNvSpPr>
          <p:nvPr/>
        </p:nvSpPr>
        <p:spPr bwMode="auto">
          <a:xfrm>
            <a:off x="4029472" y="4279900"/>
            <a:ext cx="1567609" cy="1169551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Pelatihan Internal</a:t>
            </a:r>
          </a:p>
          <a:p>
            <a:pPr algn="ctr"/>
            <a:r>
              <a:rPr lang="id-ID" sz="1400" b="1" dirty="0">
                <a:solidFill>
                  <a:schemeClr val="bg1"/>
                </a:solidFill>
              </a:rPr>
              <a:t>(S1/S2/Sp/S3)</a:t>
            </a: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Dr. Osman Sianipar</a:t>
            </a: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Dr. Andaru</a:t>
            </a: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Dr. Bayu</a:t>
            </a:r>
          </a:p>
        </p:txBody>
      </p:sp>
      <p:sp>
        <p:nvSpPr>
          <p:cNvPr id="2058" name="Text Box 47"/>
          <p:cNvSpPr txBox="1">
            <a:spLocks noChangeArrowheads="1"/>
          </p:cNvSpPr>
          <p:nvPr/>
        </p:nvSpPr>
        <p:spPr bwMode="auto">
          <a:xfrm>
            <a:off x="7903634" y="1868489"/>
            <a:ext cx="1598084" cy="73818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400" b="1">
                <a:solidFill>
                  <a:schemeClr val="bg1"/>
                </a:solidFill>
              </a:rPr>
              <a:t>Sekretariat</a:t>
            </a:r>
          </a:p>
          <a:p>
            <a:pPr algn="ctr"/>
            <a:r>
              <a:rPr lang="id-ID" sz="1400">
                <a:solidFill>
                  <a:schemeClr val="bg1"/>
                </a:solidFill>
              </a:rPr>
              <a:t>Indah</a:t>
            </a:r>
          </a:p>
          <a:p>
            <a:pPr algn="ctr"/>
            <a:r>
              <a:rPr lang="id-ID" sz="1400">
                <a:solidFill>
                  <a:schemeClr val="bg1"/>
                </a:solidFill>
              </a:rPr>
              <a:t>Sutikno</a:t>
            </a:r>
          </a:p>
        </p:txBody>
      </p:sp>
      <p:sp>
        <p:nvSpPr>
          <p:cNvPr id="2059" name="Text Box 48"/>
          <p:cNvSpPr txBox="1">
            <a:spLocks noChangeArrowheads="1"/>
          </p:cNvSpPr>
          <p:nvPr/>
        </p:nvSpPr>
        <p:spPr bwMode="auto">
          <a:xfrm>
            <a:off x="5621246" y="2413000"/>
            <a:ext cx="1441420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 b="1">
                <a:solidFill>
                  <a:schemeClr val="bg1"/>
                </a:solidFill>
              </a:rPr>
              <a:t>Sekretaris Pusat</a:t>
            </a:r>
          </a:p>
          <a:p>
            <a:r>
              <a:rPr lang="id-ID" sz="1400">
                <a:solidFill>
                  <a:schemeClr val="bg1"/>
                </a:solidFill>
              </a:rPr>
              <a:t>............................</a:t>
            </a:r>
          </a:p>
        </p:txBody>
      </p:sp>
      <p:sp>
        <p:nvSpPr>
          <p:cNvPr id="2060" name="Text Box 50"/>
          <p:cNvSpPr txBox="1">
            <a:spLocks noChangeArrowheads="1"/>
          </p:cNvSpPr>
          <p:nvPr/>
        </p:nvSpPr>
        <p:spPr bwMode="auto">
          <a:xfrm>
            <a:off x="1526342" y="4279901"/>
            <a:ext cx="1540485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1400" b="1">
                <a:solidFill>
                  <a:schemeClr val="bg1"/>
                </a:solidFill>
              </a:rPr>
              <a:t>Pelatihan External</a:t>
            </a:r>
          </a:p>
          <a:p>
            <a:pPr algn="ctr"/>
            <a:r>
              <a:rPr lang="id-ID" sz="1400">
                <a:solidFill>
                  <a:schemeClr val="bg1"/>
                </a:solidFill>
              </a:rPr>
              <a:t>Dr. Pinson 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061" name="Text Box 51"/>
          <p:cNvSpPr txBox="1">
            <a:spLocks noChangeArrowheads="1"/>
          </p:cNvSpPr>
          <p:nvPr/>
        </p:nvSpPr>
        <p:spPr bwMode="auto">
          <a:xfrm>
            <a:off x="6630111" y="4279901"/>
            <a:ext cx="2012859" cy="95410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Penelitian</a:t>
            </a:r>
            <a:r>
              <a:rPr lang="id-ID" sz="1400" b="1" dirty="0">
                <a:solidFill>
                  <a:schemeClr val="bg1"/>
                </a:solidFill>
              </a:rPr>
              <a:t> &amp; Pengabdian</a:t>
            </a: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Dr. Rina Triasih</a:t>
            </a: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Dr. Awalia</a:t>
            </a:r>
          </a:p>
          <a:p>
            <a:pPr algn="ctr"/>
            <a:r>
              <a:rPr lang="id-ID" sz="1400" dirty="0">
                <a:solidFill>
                  <a:schemeClr val="bg1"/>
                </a:solidFill>
              </a:rPr>
              <a:t>Christantie PhD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62" name="Line 55"/>
          <p:cNvSpPr>
            <a:spLocks noChangeShapeType="1"/>
          </p:cNvSpPr>
          <p:nvPr/>
        </p:nvSpPr>
        <p:spPr bwMode="auto">
          <a:xfrm>
            <a:off x="2696633" y="38989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063" name="Text Box 48"/>
          <p:cNvSpPr txBox="1">
            <a:spLocks noChangeArrowheads="1"/>
          </p:cNvSpPr>
          <p:nvPr/>
        </p:nvSpPr>
        <p:spPr bwMode="auto">
          <a:xfrm>
            <a:off x="5579059" y="3194051"/>
            <a:ext cx="1579983" cy="52322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1400" b="1">
                <a:solidFill>
                  <a:schemeClr val="bg1"/>
                </a:solidFill>
              </a:rPr>
              <a:t>Project Manager</a:t>
            </a:r>
          </a:p>
          <a:p>
            <a:pPr algn="ctr"/>
            <a:r>
              <a:rPr lang="id-ID" sz="1400">
                <a:solidFill>
                  <a:schemeClr val="bg1"/>
                </a:solidFill>
              </a:rPr>
              <a:t>Dewi Ismimasithoh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064" name="Line 35"/>
          <p:cNvSpPr>
            <a:spLocks noChangeShapeType="1"/>
          </p:cNvSpPr>
          <p:nvPr/>
        </p:nvSpPr>
        <p:spPr bwMode="auto">
          <a:xfrm rot="-5400000">
            <a:off x="5604935" y="1370013"/>
            <a:ext cx="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>
              <a:solidFill>
                <a:schemeClr val="bg1"/>
              </a:solidFill>
            </a:endParaRPr>
          </a:p>
        </p:txBody>
      </p:sp>
      <p:sp>
        <p:nvSpPr>
          <p:cNvPr id="2065" name="Text Box 47"/>
          <p:cNvSpPr txBox="1">
            <a:spLocks noChangeArrowheads="1"/>
          </p:cNvSpPr>
          <p:nvPr/>
        </p:nvSpPr>
        <p:spPr bwMode="auto">
          <a:xfrm>
            <a:off x="3876567" y="1868489"/>
            <a:ext cx="915700" cy="738664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1400" b="1">
                <a:solidFill>
                  <a:schemeClr val="bg1"/>
                </a:solidFill>
              </a:rPr>
              <a:t>Keuangan</a:t>
            </a:r>
          </a:p>
          <a:p>
            <a:pPr algn="ctr"/>
            <a:r>
              <a:rPr lang="id-ID" sz="1400">
                <a:solidFill>
                  <a:schemeClr val="bg1"/>
                </a:solidFill>
              </a:rPr>
              <a:t>Awang</a:t>
            </a:r>
          </a:p>
          <a:p>
            <a:pPr algn="ctr"/>
            <a:r>
              <a:rPr lang="id-ID" sz="1400">
                <a:solidFill>
                  <a:schemeClr val="bg1"/>
                </a:solidFill>
              </a:rPr>
              <a:t>Ipung</a:t>
            </a:r>
          </a:p>
        </p:txBody>
      </p:sp>
      <p:sp>
        <p:nvSpPr>
          <p:cNvPr id="2066" name="Text Box 47"/>
          <p:cNvSpPr txBox="1">
            <a:spLocks noChangeArrowheads="1"/>
          </p:cNvSpPr>
          <p:nvPr/>
        </p:nvSpPr>
        <p:spPr bwMode="auto">
          <a:xfrm>
            <a:off x="4682067" y="493714"/>
            <a:ext cx="3221567" cy="307975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 sz="1400" b="1">
                <a:solidFill>
                  <a:schemeClr val="bg1"/>
                </a:solidFill>
              </a:rPr>
              <a:t>Board of Director</a:t>
            </a:r>
            <a:endParaRPr lang="id-ID" sz="1400">
              <a:solidFill>
                <a:schemeClr val="bg1"/>
              </a:solidFill>
            </a:endParaRPr>
          </a:p>
        </p:txBody>
      </p:sp>
      <p:sp>
        <p:nvSpPr>
          <p:cNvPr id="2067" name="Text Box 31"/>
          <p:cNvSpPr txBox="1">
            <a:spLocks noChangeArrowheads="1"/>
          </p:cNvSpPr>
          <p:nvPr/>
        </p:nvSpPr>
        <p:spPr bwMode="auto">
          <a:xfrm>
            <a:off x="5667279" y="1017588"/>
            <a:ext cx="1539011" cy="800219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CE&amp;BU</a:t>
            </a:r>
          </a:p>
          <a:p>
            <a:pPr algn="ctr"/>
            <a:r>
              <a:rPr lang="id-ID" sz="1400" b="1">
                <a:solidFill>
                  <a:schemeClr val="bg1"/>
                </a:solidFill>
              </a:rPr>
              <a:t>Ketua</a:t>
            </a:r>
          </a:p>
          <a:p>
            <a:pPr algn="ctr"/>
            <a:r>
              <a:rPr lang="id-ID" sz="1400">
                <a:solidFill>
                  <a:schemeClr val="bg1"/>
                </a:solidFill>
              </a:rPr>
              <a:t>Dr. Jarir At Thobari</a:t>
            </a:r>
            <a:endParaRPr 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Thank you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28" y="1858295"/>
            <a:ext cx="5063613" cy="3126657"/>
          </a:xfrm>
          <a:prstGeom prst="rect">
            <a:avLst/>
          </a:prstGeom>
        </p:spPr>
      </p:pic>
      <p:pic>
        <p:nvPicPr>
          <p:cNvPr id="5" name="Picture 4" descr="ti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697" y="1838631"/>
            <a:ext cx="6414677" cy="311713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Opportunity: CEBU mempunyai jaringan untuk penelitian di setiap departemen, menjadi pusat data (yang professional) penelitian di RS Sardjito. Lebih eksplisit menjadi pusat penelitian RS Sardjito. </a:t>
            </a:r>
          </a:p>
          <a:p>
            <a:r>
              <a:rPr lang="en-US" sz="2800"/>
              <a:t>Publikasi: jurnal </a:t>
            </a:r>
          </a:p>
          <a:p>
            <a:r>
              <a:rPr lang="en-US" sz="2800"/>
              <a:t>CEEBM: in house training dilakukan setiap enam bulan sekali, staff CEEBM merupakan full staff (PNS) RS Cipto, dan membuat PPK. </a:t>
            </a:r>
          </a:p>
          <a:p>
            <a:r>
              <a:rPr lang="en-US" sz="2800"/>
              <a:t>Melakukan kegiatan penelitian dan training terkait kebutuhan RS Sardjito dan AHS, kerjasama dengan Diklit dan Unit Rekam Medik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89131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Basic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025013"/>
          </a:xfrm>
        </p:spPr>
        <p:txBody>
          <a:bodyPr/>
          <a:lstStyle/>
          <a:p>
            <a:pPr>
              <a:buNone/>
            </a:pPr>
            <a:r>
              <a:rPr lang="en-US" sz="3200" dirty="0"/>
              <a:t>Clinical Epidemiology and Biostatistics Unit</a:t>
            </a:r>
            <a:r>
              <a:rPr lang="id-ID" sz="3200" dirty="0"/>
              <a:t>, Faculty of Medicine, </a:t>
            </a:r>
            <a:r>
              <a:rPr lang="en-US" sz="3200" dirty="0"/>
              <a:t>Gadjah Mada University </a:t>
            </a:r>
            <a:r>
              <a:rPr lang="id-ID" sz="3200" dirty="0"/>
              <a:t>has </a:t>
            </a:r>
            <a:r>
              <a:rPr lang="en-US" sz="3200" dirty="0"/>
              <a:t>core values include: </a:t>
            </a:r>
            <a:endParaRPr lang="id-ID" sz="3200" dirty="0"/>
          </a:p>
          <a:p>
            <a:pPr>
              <a:buNone/>
            </a:pPr>
            <a:endParaRPr lang="id-ID" sz="3200" dirty="0"/>
          </a:p>
          <a:p>
            <a:pPr>
              <a:buNone/>
            </a:pPr>
            <a:r>
              <a:rPr lang="id-ID" sz="3200" dirty="0"/>
              <a:t>	</a:t>
            </a:r>
          </a:p>
          <a:p>
            <a:endParaRPr lang="id-ID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99533" y="3126659"/>
            <a:ext cx="9370143" cy="1191816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</a:rPr>
              <a:t>Integrity, </a:t>
            </a:r>
            <a:r>
              <a:rPr lang="en-US" sz="3200" dirty="0">
                <a:solidFill>
                  <a:schemeClr val="bg1"/>
                </a:solidFill>
              </a:rPr>
              <a:t>excellence, leadership, diversity, inclusion, collaboration, respect, innovation and mentoring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RS membutuhkan banyak data untuk melihat indikator mutu </a:t>
            </a:r>
          </a:p>
          <a:p>
            <a:r>
              <a:rPr lang="en-US" sz="3200"/>
              <a:t>RS akan membuat unit penelitian dan road map penelitian, anggaran 4% dari pendapatan RS Sardjito untuk penelitian dan pengembangan SDM</a:t>
            </a:r>
          </a:p>
          <a:p>
            <a:r>
              <a:rPr lang="en-US" sz="3200"/>
              <a:t>Urgensi tersedia nya database untuk penelitian</a:t>
            </a:r>
          </a:p>
          <a:p>
            <a:r>
              <a:rPr lang="en-US" sz="3200"/>
              <a:t>Kebutuhan kerjasama dengan klinisi dan data registry untuk kegiatan/penelitian mutu klinis (PKMK), memfasilitasi ke tim klinis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04065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Tata Kelola: pemberdayaan staff dari departemen klinik melalui kelembagaan (support Kepala Departemen), terutama dari Departemen epidemiologi dan kesehatan populasi </a:t>
            </a:r>
          </a:p>
          <a:p>
            <a:r>
              <a:rPr lang="en-US" sz="3200"/>
              <a:t>Database pasien kesehatan jiwa </a:t>
            </a:r>
          </a:p>
          <a:p>
            <a:r>
              <a:rPr lang="en-US" sz="3200"/>
              <a:t>Konsultasi penelitian epidemiologi dan biostatistik bagi departemen</a:t>
            </a:r>
          </a:p>
          <a:p>
            <a:r>
              <a:rPr lang="en-US" sz="3200"/>
              <a:t>Website CEBU</a:t>
            </a:r>
          </a:p>
          <a:p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99116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162665"/>
          </a:xfrm>
        </p:spPr>
        <p:txBody>
          <a:bodyPr/>
          <a:lstStyle/>
          <a:p>
            <a:pPr>
              <a:buNone/>
            </a:pPr>
            <a:r>
              <a:rPr lang="en-US" sz="3200" dirty="0"/>
              <a:t>Clinical Epidemiology and Biostatistics Unit</a:t>
            </a:r>
            <a:r>
              <a:rPr lang="id-ID" sz="3200" dirty="0"/>
              <a:t>, Faculty of Medicine, </a:t>
            </a:r>
            <a:r>
              <a:rPr lang="en-US" sz="3200" dirty="0"/>
              <a:t>Gadjah Mada University </a:t>
            </a:r>
            <a:r>
              <a:rPr lang="id-ID" sz="3200" dirty="0"/>
              <a:t>has vision to become </a:t>
            </a:r>
          </a:p>
          <a:p>
            <a:pPr>
              <a:buNone/>
            </a:pPr>
            <a:r>
              <a:rPr lang="id-ID" sz="3200" dirty="0"/>
              <a:t> </a:t>
            </a:r>
          </a:p>
          <a:p>
            <a:endParaRPr lang="id-ID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0269" y="3077497"/>
            <a:ext cx="10618839" cy="1736646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id-ID" sz="3200" dirty="0">
                <a:solidFill>
                  <a:schemeClr val="bg1"/>
                </a:solidFill>
              </a:rPr>
              <a:t>n</a:t>
            </a:r>
            <a:r>
              <a:rPr lang="en-US" sz="3200" dirty="0">
                <a:solidFill>
                  <a:schemeClr val="bg1"/>
                </a:solidFill>
              </a:rPr>
              <a:t> excellent </a:t>
            </a:r>
            <a:r>
              <a:rPr lang="id-ID" sz="3200" dirty="0">
                <a:solidFill>
                  <a:schemeClr val="bg1"/>
                </a:solidFill>
              </a:rPr>
              <a:t>institution in Indonesia </a:t>
            </a:r>
            <a:r>
              <a:rPr lang="en-US" sz="3200" dirty="0">
                <a:solidFill>
                  <a:schemeClr val="bg1"/>
                </a:solidFill>
              </a:rPr>
              <a:t>on education and </a:t>
            </a:r>
            <a:r>
              <a:rPr lang="id-ID" sz="3200" dirty="0">
                <a:solidFill>
                  <a:schemeClr val="bg1"/>
                </a:solidFill>
              </a:rPr>
              <a:t>clinical research and promote evidence based medicine to improve health care services and health policy in Indonesia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092758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Clinical Epidemiology and Biostatistics Unit</a:t>
            </a:r>
            <a:r>
              <a:rPr lang="id-ID" sz="2800" dirty="0"/>
              <a:t>, Faculty of Medicine, </a:t>
            </a:r>
            <a:r>
              <a:rPr lang="en-US" sz="2800" dirty="0"/>
              <a:t>Gadjah Mada University </a:t>
            </a:r>
            <a:r>
              <a:rPr lang="id-ID" sz="2800" dirty="0"/>
              <a:t>has mission  </a:t>
            </a:r>
          </a:p>
          <a:p>
            <a:pPr>
              <a:buNone/>
            </a:pPr>
            <a:endParaRPr lang="id-ID" sz="2800" dirty="0"/>
          </a:p>
          <a:p>
            <a:endParaRPr lang="id-I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813916" y="2783393"/>
            <a:ext cx="10450286" cy="296251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d-ID" sz="2400" dirty="0">
                <a:solidFill>
                  <a:schemeClr val="bg1"/>
                </a:solidFill>
              </a:rPr>
              <a:t>To contibute </a:t>
            </a:r>
            <a:r>
              <a:rPr lang="en-US" sz="2400" dirty="0">
                <a:solidFill>
                  <a:schemeClr val="bg1"/>
                </a:solidFill>
              </a:rPr>
              <a:t> the multi disciplinary approach (clinical epidemiology, biostatistics, clinical and health economics, and social science) in solving priority health problems in the clinical and community settings</a:t>
            </a:r>
            <a:r>
              <a:rPr lang="id-ID" sz="2400" dirty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id-ID" sz="24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id-ID" sz="2400" dirty="0">
                <a:solidFill>
                  <a:schemeClr val="bg1"/>
                </a:solidFill>
              </a:rPr>
              <a:t>To serve </a:t>
            </a:r>
            <a:r>
              <a:rPr lang="en-US" sz="2400" dirty="0">
                <a:solidFill>
                  <a:schemeClr val="bg1"/>
                </a:solidFill>
              </a:rPr>
              <a:t>as a main resource to facilitate teaching, learning, and consultations in applied clinical and  health research, and health care evaluation based on clinical epidemiology approach in Indonesia</a:t>
            </a:r>
            <a:endParaRPr lang="id-ID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1251155"/>
          </a:xfrm>
        </p:spPr>
        <p:txBody>
          <a:bodyPr/>
          <a:lstStyle/>
          <a:p>
            <a:pPr>
              <a:buNone/>
            </a:pPr>
            <a:r>
              <a:rPr lang="en-US" sz="3200" dirty="0"/>
              <a:t>Clinical Epidemiology and Biostatistics Unit</a:t>
            </a:r>
            <a:r>
              <a:rPr lang="id-ID" sz="3200" dirty="0"/>
              <a:t>, Faculty of Medicine, </a:t>
            </a:r>
            <a:r>
              <a:rPr lang="en-US" sz="3200" dirty="0"/>
              <a:t>Gadjah Mada University</a:t>
            </a:r>
            <a:r>
              <a:rPr lang="id-ID" sz="3200" dirty="0"/>
              <a:t> is</a:t>
            </a:r>
            <a:r>
              <a:rPr lang="en-US" sz="3200" dirty="0"/>
              <a:t> committed to </a:t>
            </a:r>
            <a:endParaRPr lang="id-ID" sz="3200" dirty="0"/>
          </a:p>
          <a:p>
            <a:pPr>
              <a:buNone/>
            </a:pPr>
            <a:endParaRPr lang="id-ID" sz="3200" dirty="0"/>
          </a:p>
          <a:p>
            <a:pPr>
              <a:buNone/>
            </a:pPr>
            <a:endParaRPr lang="id-I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53498" y="3156156"/>
            <a:ext cx="8888360" cy="119181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</a:rPr>
              <a:t>Conduct </a:t>
            </a:r>
            <a:r>
              <a:rPr lang="en-US" sz="3200" dirty="0">
                <a:solidFill>
                  <a:schemeClr val="bg1"/>
                </a:solidFill>
              </a:rPr>
              <a:t>training and clinical research to promote evidence based practice</a:t>
            </a:r>
            <a:endParaRPr lang="id-ID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264" y="1383891"/>
            <a:ext cx="10972800" cy="4761270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pPr lvl="0"/>
            <a:r>
              <a:rPr lang="id-ID" sz="2400" dirty="0">
                <a:solidFill>
                  <a:schemeClr val="bg1"/>
                </a:solidFill>
              </a:rPr>
              <a:t>To serve as acenter of excellence for </a:t>
            </a:r>
            <a:r>
              <a:rPr lang="id-ID" sz="2400" dirty="0">
                <a:solidFill>
                  <a:srgbClr val="FFFF00"/>
                </a:solidFill>
              </a:rPr>
              <a:t>epidemiological research </a:t>
            </a:r>
            <a:r>
              <a:rPr lang="id-ID" sz="2400" dirty="0">
                <a:solidFill>
                  <a:schemeClr val="bg1"/>
                </a:solidFill>
              </a:rPr>
              <a:t>within academic health system in Faculty of Medicine UGM and Sardjito hospital by </a:t>
            </a:r>
            <a:r>
              <a:rPr lang="en-US" sz="2400" dirty="0">
                <a:solidFill>
                  <a:schemeClr val="bg1"/>
                </a:solidFill>
              </a:rPr>
              <a:t>conduct</a:t>
            </a:r>
            <a:r>
              <a:rPr lang="id-ID" sz="2400" dirty="0">
                <a:solidFill>
                  <a:schemeClr val="bg1"/>
                </a:solidFill>
              </a:rPr>
              <a:t>ing </a:t>
            </a:r>
            <a:r>
              <a:rPr lang="en-US" sz="2400" dirty="0">
                <a:solidFill>
                  <a:schemeClr val="bg1"/>
                </a:solidFill>
              </a:rPr>
              <a:t> research </a:t>
            </a:r>
            <a:r>
              <a:rPr lang="id-ID" sz="2400" dirty="0">
                <a:solidFill>
                  <a:schemeClr val="bg1"/>
                </a:solidFill>
              </a:rPr>
              <a:t>that are relevant to local, national and regional health care issues. </a:t>
            </a:r>
          </a:p>
          <a:p>
            <a:pPr lvl="0"/>
            <a:r>
              <a:rPr lang="en-US" sz="2400" dirty="0">
                <a:solidFill>
                  <a:schemeClr val="bg1"/>
                </a:solidFill>
              </a:rPr>
              <a:t>To create an </a:t>
            </a:r>
            <a:r>
              <a:rPr lang="en-US" sz="2400" dirty="0">
                <a:solidFill>
                  <a:srgbClr val="FFFF00"/>
                </a:solidFill>
              </a:rPr>
              <a:t>educational environment in support of collaborative epidemiological research</a:t>
            </a:r>
            <a:r>
              <a:rPr lang="en-US" sz="2400" dirty="0">
                <a:solidFill>
                  <a:schemeClr val="bg1"/>
                </a:solidFill>
              </a:rPr>
              <a:t>, including training in methods of research design, biostatistics, and data processing; as well as to provide experience working with administrative databases and electronic </a:t>
            </a:r>
            <a:r>
              <a:rPr lang="id-ID" sz="2400" dirty="0">
                <a:solidFill>
                  <a:schemeClr val="bg1"/>
                </a:solidFill>
              </a:rPr>
              <a:t>medical registries </a:t>
            </a:r>
            <a:r>
              <a:rPr lang="en-US" sz="2400" dirty="0">
                <a:solidFill>
                  <a:schemeClr val="bg1"/>
                </a:solidFill>
              </a:rPr>
              <a:t>as sources of data for research.</a:t>
            </a:r>
            <a:endParaRPr lang="id-ID" sz="2400" dirty="0">
              <a:solidFill>
                <a:schemeClr val="bg1"/>
              </a:solidFill>
            </a:endParaRPr>
          </a:p>
          <a:p>
            <a:pPr lvl="0"/>
            <a:r>
              <a:rPr lang="id-ID" sz="2400" dirty="0">
                <a:solidFill>
                  <a:schemeClr val="bg1"/>
                </a:solidFill>
              </a:rPr>
              <a:t>To support </a:t>
            </a:r>
            <a:r>
              <a:rPr lang="id-ID" sz="2400" dirty="0">
                <a:solidFill>
                  <a:srgbClr val="FFFF00"/>
                </a:solidFill>
              </a:rPr>
              <a:t>undergraduate and postgraduate programs on training </a:t>
            </a:r>
            <a:r>
              <a:rPr lang="en-US" sz="2400" dirty="0">
                <a:solidFill>
                  <a:srgbClr val="FFFF00"/>
                </a:solidFill>
              </a:rPr>
              <a:t>evidence-based medicine and </a:t>
            </a:r>
            <a:r>
              <a:rPr lang="id-ID" sz="2400" dirty="0">
                <a:solidFill>
                  <a:srgbClr val="FFFF00"/>
                </a:solidFill>
              </a:rPr>
              <a:t>research</a:t>
            </a:r>
            <a:r>
              <a:rPr lang="id-ID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and provides assistance and consultancy for health research</a:t>
            </a:r>
            <a:endParaRPr lang="id-ID" sz="2400" dirty="0">
              <a:solidFill>
                <a:schemeClr val="bg1"/>
              </a:solidFill>
            </a:endParaRPr>
          </a:p>
          <a:p>
            <a:endParaRPr lang="id-ID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61" y="2163097"/>
            <a:ext cx="10972800" cy="2861187"/>
          </a:xfrm>
          <a:prstGeom prst="roundRect">
            <a:avLst/>
          </a:prstGeo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id-ID" sz="3200" dirty="0"/>
              <a:t>Faculty members have higher competences and advanced degrees in various disciplines on </a:t>
            </a:r>
            <a:r>
              <a:rPr lang="en-US" sz="3200" dirty="0"/>
              <a:t>clinical research and evidence based medicine </a:t>
            </a:r>
            <a:r>
              <a:rPr lang="id-ID" sz="3200" dirty="0"/>
              <a:t>including clinicians, pharmacologist, biostatisticians, social sciences, public health, pharmacist, nurses, nutrition, and health policy</a:t>
            </a:r>
          </a:p>
          <a:p>
            <a:pPr algn="ctr">
              <a:buNone/>
            </a:pPr>
            <a:endParaRPr lang="id-ID" sz="3200" dirty="0"/>
          </a:p>
        </p:txBody>
      </p:sp>
      <p:sp>
        <p:nvSpPr>
          <p:cNvPr id="4" name="Rectangle 3"/>
          <p:cNvSpPr/>
          <p:nvPr/>
        </p:nvSpPr>
        <p:spPr>
          <a:xfrm>
            <a:off x="5029753" y="1405701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d-ID" sz="3200" dirty="0"/>
              <a:t>STRENGTH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SWOT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761" y="2163097"/>
            <a:ext cx="10972800" cy="3087329"/>
          </a:xfrm>
          <a:prstGeom prst="roundRect">
            <a:avLst/>
          </a:prstGeom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en-US" sz="3200" dirty="0"/>
              <a:t>As a center/unit the researchers do not have tenure track or career ladder</a:t>
            </a:r>
            <a:r>
              <a:rPr lang="id-ID" sz="3200" dirty="0"/>
              <a:t> and the majority of members focus on leading their own research and are in the tenure track on their department. </a:t>
            </a:r>
          </a:p>
          <a:p>
            <a:pPr algn="ctr">
              <a:buNone/>
            </a:pPr>
            <a:r>
              <a:rPr lang="id-ID" sz="3200" dirty="0"/>
              <a:t>Limited interhospitals collaboration in clincal research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5029753" y="1405701"/>
            <a:ext cx="2035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id-ID" sz="3200" dirty="0"/>
              <a:t>WEAKNESS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20471</TotalTime>
  <Words>1438</Words>
  <Application>Microsoft Office PowerPoint</Application>
  <PresentationFormat>Widescreen</PresentationFormat>
  <Paragraphs>155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2_Office Theme</vt:lpstr>
      <vt:lpstr>PowerPoint Presentation</vt:lpstr>
      <vt:lpstr>Introduction</vt:lpstr>
      <vt:lpstr>Basic Value</vt:lpstr>
      <vt:lpstr>Vision</vt:lpstr>
      <vt:lpstr>Mision</vt:lpstr>
      <vt:lpstr>Commitment</vt:lpstr>
      <vt:lpstr>Objectives </vt:lpstr>
      <vt:lpstr>SWOT Analysis</vt:lpstr>
      <vt:lpstr>SWOT Analysis</vt:lpstr>
      <vt:lpstr>SWOT Analysis</vt:lpstr>
      <vt:lpstr>SWOT Analysis</vt:lpstr>
      <vt:lpstr>Strategic Policy</vt:lpstr>
      <vt:lpstr>Activities 2017</vt:lpstr>
      <vt:lpstr>Activities 2017</vt:lpstr>
      <vt:lpstr>Activities 2017</vt:lpstr>
      <vt:lpstr>Activities 2017</vt:lpstr>
      <vt:lpstr>Activities 2017</vt:lpstr>
      <vt:lpstr>Activities 2017</vt:lpstr>
      <vt:lpstr>Activities 2017</vt:lpstr>
      <vt:lpstr>Activities 2017</vt:lpstr>
      <vt:lpstr>Activities 2017</vt:lpstr>
      <vt:lpstr>Activities 2017</vt:lpstr>
      <vt:lpstr>Target, program and Indicator 2018-2022</vt:lpstr>
      <vt:lpstr>Target, program and Indicator 2018-2022</vt:lpstr>
      <vt:lpstr>Target, program and Indicator 2018-2022</vt:lpstr>
      <vt:lpstr>Target, program and Indicator 2018-2022</vt:lpstr>
      <vt:lpstr>PowerPoint Presentation</vt:lpstr>
      <vt:lpstr>Thank you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Yodi Mahendradhata</dc:creator>
  <cp:lastModifiedBy>Rima Mustafa</cp:lastModifiedBy>
  <cp:revision>170</cp:revision>
  <dcterms:created xsi:type="dcterms:W3CDTF">2016-10-06T12:46:54Z</dcterms:created>
  <dcterms:modified xsi:type="dcterms:W3CDTF">2017-12-15T02:50:28Z</dcterms:modified>
</cp:coreProperties>
</file>