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74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72" d="100"/>
          <a:sy n="72" d="100"/>
        </p:scale>
        <p:origin x="-374" y="2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-270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E6D5E-7485-4A02-A490-E84B748D03FB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BC7EE-8030-4554-89C8-2E9384DF57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40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7" name="Picture 2" descr="D:\CE&amp;BU\Cebu_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7754" y="400426"/>
            <a:ext cx="1358534" cy="29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7" name="Picture 2" descr="D:\CE&amp;BU\Cebu_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7754" y="400426"/>
            <a:ext cx="1358534" cy="29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7" name="Picture 2" descr="D:\CE&amp;BU\Cebu_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7754" y="400426"/>
            <a:ext cx="1358534" cy="29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50" name="Picture 2" descr="D:\CE&amp;BU\Cebu_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7754" y="400426"/>
            <a:ext cx="1358534" cy="29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7" name="Picture 2" descr="D:\CE&amp;BU\Cebu_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7754" y="400426"/>
            <a:ext cx="1358534" cy="29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8" name="Picture 2" descr="D:\CE&amp;BU\Cebu_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7754" y="400426"/>
            <a:ext cx="1358534" cy="29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" name="Picture 2" descr="D:\CE&amp;BU\Cebu_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7754" y="400426"/>
            <a:ext cx="1358534" cy="29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6" name="Picture 2" descr="D:\CE&amp;BU\Cebu_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7754" y="400426"/>
            <a:ext cx="1358534" cy="29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8" name="Picture 2" descr="D:\CE&amp;BU\Cebu_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7754" y="400426"/>
            <a:ext cx="1358534" cy="29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860160" y="2306289"/>
            <a:ext cx="88993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/>
              <a:t>CLINICAL EPIDEMIOLOGY &amp; BIOSTATISTICS </a:t>
            </a:r>
            <a:r>
              <a:rPr lang="id-ID" sz="5400" b="1" dirty="0" smtClean="0"/>
              <a:t>UNIT</a:t>
            </a:r>
            <a:endParaRPr lang="en-US" sz="3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34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56" y="1118061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b="1" dirty="0" smtClean="0"/>
              <a:t>Tujuan 1:</a:t>
            </a:r>
            <a:endParaRPr lang="id-ID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181108"/>
              </p:ext>
            </p:extLst>
          </p:nvPr>
        </p:nvGraphicFramePr>
        <p:xfrm>
          <a:off x="316523" y="1728467"/>
          <a:ext cx="11605845" cy="35876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807945"/>
                <a:gridCol w="2507795"/>
                <a:gridCol w="902840"/>
                <a:gridCol w="937263"/>
                <a:gridCol w="995117"/>
                <a:gridCol w="960404"/>
                <a:gridCol w="971975"/>
                <a:gridCol w="2522506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8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Organize and conduct research in clinical, community and policy settings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collaborative study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research interdepartment and interhospital within AHS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including </a:t>
                      </a: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on HTA, Post Marketing Surveillance, Drug utilization study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58738" indent="0"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publication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58738" indent="0"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number of citation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amount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sponsor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million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million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million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million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million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umber of registry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Development of disease registry and data management center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Establishment of data management center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number of IT staffs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82121" y="302112"/>
            <a:ext cx="68571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47" y="1559169"/>
            <a:ext cx="10744199" cy="930813"/>
          </a:xfrm>
        </p:spPr>
        <p:txBody>
          <a:bodyPr>
            <a:noAutofit/>
          </a:bodyPr>
          <a:lstStyle/>
          <a:p>
            <a:r>
              <a:rPr lang="id-ID" sz="2400" b="1" dirty="0" smtClean="0"/>
              <a:t>Tujuan 2:</a:t>
            </a:r>
            <a:r>
              <a:rPr lang="en-US" sz="2400" b="1" dirty="0" smtClean="0"/>
              <a:t> </a:t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endParaRPr lang="id-ID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515845"/>
              </p:ext>
            </p:extLst>
          </p:nvPr>
        </p:nvGraphicFramePr>
        <p:xfrm>
          <a:off x="457203" y="2088602"/>
          <a:ext cx="11312767" cy="236356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60442"/>
                <a:gridCol w="2617208"/>
                <a:gridCol w="578879"/>
                <a:gridCol w="640461"/>
                <a:gridCol w="517296"/>
                <a:gridCol w="554247"/>
                <a:gridCol w="566561"/>
                <a:gridCol w="3177673"/>
              </a:tblGrid>
              <a:tr h="323582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910112">
                <a:tc rowSpan="2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Organizing and conducting seminars, trainings and workshops in clinical epidemiology, </a:t>
                      </a:r>
                      <a:r>
                        <a:rPr lang="en-US" sz="1600" dirty="0" err="1" smtClean="0"/>
                        <a:t>EBM</a:t>
                      </a:r>
                      <a:r>
                        <a:rPr lang="en-US" sz="1600" dirty="0" smtClean="0"/>
                        <a:t>, research methodology and biostatistics, and health technology assessment.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indent="0" algn="l" fontAlgn="b">
                        <a:lnSpc>
                          <a:spcPct val="100000"/>
                        </a:lnSpc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umber of workshops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Workshop on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methodology, biostatistics, HTA, clinical decision making, EBM, systematic review, clinical practice guideline, data management 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indent="0" algn="l" fontAlgn="b">
                        <a:lnSpc>
                          <a:spcPct val="100000"/>
                        </a:lnSpc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number of participants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292" y="351692"/>
            <a:ext cx="10515600" cy="1324707"/>
          </a:xfrm>
        </p:spPr>
        <p:txBody>
          <a:bodyPr>
            <a:noAutofit/>
          </a:bodyPr>
          <a:lstStyle/>
          <a:p>
            <a:r>
              <a:rPr lang="id-ID" sz="2400" b="1" dirty="0" smtClean="0"/>
              <a:t>Tujuan 3:</a:t>
            </a:r>
            <a:endParaRPr lang="id-ID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016176"/>
              </p:ext>
            </p:extLst>
          </p:nvPr>
        </p:nvGraphicFramePr>
        <p:xfrm>
          <a:off x="656493" y="1341605"/>
          <a:ext cx="11218985" cy="498541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57325"/>
                <a:gridCol w="3312491"/>
                <a:gridCol w="485771"/>
                <a:gridCol w="485771"/>
                <a:gridCol w="485771"/>
                <a:gridCol w="485771"/>
                <a:gridCol w="485771"/>
                <a:gridCol w="2720314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9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25725" algn="l"/>
                        </a:tabLst>
                        <a:defRPr/>
                      </a:pPr>
                      <a:r>
                        <a:rPr lang="id-ID" sz="1600" dirty="0" smtClean="0"/>
                        <a:t>Conducting research &amp; training on research methodology, evidence based medicine and its implementation, collaboration with National &amp; International Research Institutes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indent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umber of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international collaborators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Collaboration in training and research with National &amp; International Institutions and with other International Centre of Clinical Epidemiology 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8738" indent="0"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17621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indent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Launching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Cochrane Indonesia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Cochrane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Indonesia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17621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indent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umber of Cochrane Systematic Review Workshop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8738" indent="0"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17621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indent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umber of conferences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Annual International Clinical Epidemiology Conference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17621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indent="0" algn="l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number of participants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17621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indent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umber of international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participants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17621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indent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umber of abstracts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submitted to the conference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569" y="329955"/>
            <a:ext cx="10515600" cy="854075"/>
          </a:xfrm>
        </p:spPr>
        <p:txBody>
          <a:bodyPr>
            <a:noAutofit/>
          </a:bodyPr>
          <a:lstStyle/>
          <a:p>
            <a:r>
              <a:rPr lang="id-ID" sz="2400" b="1" dirty="0" smtClean="0"/>
              <a:t>Tujuan 4:</a:t>
            </a:r>
            <a:endParaRPr lang="id-ID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803398"/>
              </p:ext>
            </p:extLst>
          </p:nvPr>
        </p:nvGraphicFramePr>
        <p:xfrm>
          <a:off x="504092" y="956110"/>
          <a:ext cx="11383108" cy="55048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29746"/>
                <a:gridCol w="2837796"/>
                <a:gridCol w="604137"/>
                <a:gridCol w="533063"/>
                <a:gridCol w="533062"/>
                <a:gridCol w="533063"/>
                <a:gridCol w="509370"/>
                <a:gridCol w="3102871"/>
              </a:tblGrid>
              <a:tr h="3409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092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23855">
                <a:tc rowSpan="11">
                  <a:txBody>
                    <a:bodyPr/>
                    <a:lstStyle/>
                    <a:p>
                      <a:pPr marL="58738" indent="0" algn="l" fontAlgn="b"/>
                      <a:r>
                        <a:rPr lang="en-US" sz="1600" dirty="0" smtClean="0"/>
                        <a:t>Supports </a:t>
                      </a:r>
                      <a:r>
                        <a:rPr lang="id-ID" sz="1600" dirty="0" smtClean="0"/>
                        <a:t>undergraduate and postgraduate programs on training </a:t>
                      </a:r>
                      <a:r>
                        <a:rPr lang="en-US" sz="1600" dirty="0" smtClean="0"/>
                        <a:t>evidence-based medicine and </a:t>
                      </a:r>
                      <a:r>
                        <a:rPr lang="id-ID" sz="1600" dirty="0" smtClean="0"/>
                        <a:t>research, </a:t>
                      </a:r>
                      <a:r>
                        <a:rPr lang="en-US" sz="1600" dirty="0" smtClean="0"/>
                        <a:t>and provides assistance and consultancy for health research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implementation of teaching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Undergraduate –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lock B5 (EBM) &amp; Block B6 (Research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65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523855">
                <a:tc vMerge="1">
                  <a:txBody>
                    <a:bodyPr/>
                    <a:lstStyle/>
                    <a:p>
                      <a:pPr marL="58738" indent="0"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umber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postgraduate students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Postgraduate - </a:t>
                      </a:r>
                      <a:r>
                        <a:rPr lang="en-US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</a:t>
                      </a: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inical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pidemiology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22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340926">
                <a:tc vMerge="1">
                  <a:txBody>
                    <a:bodyPr/>
                    <a:lstStyle/>
                    <a:p>
                      <a:pPr marL="58738" indent="0"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umber of training(s)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raining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</a:t>
                      </a: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research met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ology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residents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40926">
                <a:tc vMerge="1"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umber of participants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17475" indent="0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409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340926">
                <a:tc vMerge="1">
                  <a:txBody>
                    <a:bodyPr/>
                    <a:lstStyle/>
                    <a:p>
                      <a:pPr marL="58738" indent="0"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umber of consultation(s)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Analysis &amp; Research Methods con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ultation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23855">
                <a:tc vMerge="1"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umber of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staffs available for consultation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174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4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523855">
                <a:tc vMerge="1"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number of published textbook(s)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873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Publishing Textbook of Clinical Epidemiology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Evidence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Based Medicine, Module of </a:t>
                      </a:r>
                      <a:r>
                        <a:rPr lang="en-US" sz="16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CDM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Buku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Sejarah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CEBU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506</Words>
  <Application>Microsoft Office PowerPoint</Application>
  <PresentationFormat>Custom</PresentationFormat>
  <Paragraphs>195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Tujuan 1:</vt:lpstr>
      <vt:lpstr>Tujuan 2:   </vt:lpstr>
      <vt:lpstr>Tujuan 3:</vt:lpstr>
      <vt:lpstr>Tujuan 4: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Lenovo-PC</cp:lastModifiedBy>
  <cp:revision>70</cp:revision>
  <dcterms:created xsi:type="dcterms:W3CDTF">2017-12-27T08:02:10Z</dcterms:created>
  <dcterms:modified xsi:type="dcterms:W3CDTF">2018-01-22T03:09:05Z</dcterms:modified>
</cp:coreProperties>
</file>