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4" r:id="rId3"/>
    <p:sldId id="270" r:id="rId4"/>
    <p:sldId id="271" r:id="rId5"/>
    <p:sldId id="272" r:id="rId6"/>
    <p:sldId id="278" r:id="rId7"/>
    <p:sldId id="259" r:id="rId8"/>
    <p:sldId id="260" r:id="rId9"/>
    <p:sldId id="274" r:id="rId10"/>
    <p:sldId id="262" r:id="rId11"/>
  </p:sldIdLst>
  <p:sldSz cx="12192000" cy="6858000"/>
  <p:notesSz cx="6669088" cy="9928225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3" autoAdjust="0"/>
    <p:restoredTop sz="90502" autoAdjust="0"/>
  </p:normalViewPr>
  <p:slideViewPr>
    <p:cSldViewPr snapToGrid="0">
      <p:cViewPr>
        <p:scale>
          <a:sx n="60" d="100"/>
          <a:sy n="60" d="100"/>
        </p:scale>
        <p:origin x="-1020" y="-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2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2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7651188-2C0C-45CF-A3B6-B5A43D498D43}" type="datetimeFigureOut">
              <a:rPr lang="en-US" smtClean="0"/>
              <a:pPr/>
              <a:t>1/19/2018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2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2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D5A423C-5FE6-4BA6-B640-0109E9F5AF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2602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2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2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030DB3BA-ED0C-4C1F-B0F2-93CC8F4388A6}" type="datetimeFigureOut">
              <a:rPr lang="en-US" smtClean="0"/>
              <a:pPr/>
              <a:t>1/19/2018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" y="747713"/>
            <a:ext cx="6611938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908"/>
            <a:ext cx="5335270" cy="4467702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2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2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F78A0AB0-65B9-48EC-B87F-88D67F3C72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895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A0AB0-65B9-48EC-B87F-88D67F3C723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A0AB0-65B9-48EC-B87F-88D67F3C723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A0AB0-65B9-48EC-B87F-88D67F3C723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A0AB0-65B9-48EC-B87F-88D67F3C723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A0AB0-65B9-48EC-B87F-88D67F3C723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19/01/2018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4338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19/01/2018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43409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19/01/2018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94499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19/01/2018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91726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19/01/2018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68590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19/01/2018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1141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19/01/2018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51467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19/01/2018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6049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19/01/2018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79494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19/01/2018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5800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19/01/2018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73885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9FDFE-B53C-4D6A-AA31-2E818ED3BFF2}" type="datetimeFigureOut">
              <a:rPr lang="id-ID" smtClean="0"/>
              <a:pPr/>
              <a:t>19/01/2018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4076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818300"/>
          </a:xfrm>
        </p:spPr>
        <p:txBody>
          <a:bodyPr>
            <a:normAutofit fontScale="90000"/>
          </a:bodyPr>
          <a:lstStyle/>
          <a:p>
            <a:pPr algn="r"/>
            <a:r>
              <a:rPr lang="en-US" b="1" dirty="0" err="1" smtClean="0"/>
              <a:t>Departemen</a:t>
            </a:r>
            <a:r>
              <a:rPr lang="en-US" b="1" dirty="0" smtClean="0"/>
              <a:t> </a:t>
            </a:r>
            <a:r>
              <a:rPr lang="en-US" b="1" dirty="0" err="1" smtClean="0"/>
              <a:t>Parasitologi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</a:t>
            </a:r>
            <a:r>
              <a:rPr lang="en-US" sz="4100" b="1" dirty="0" err="1" smtClean="0"/>
              <a:t>Fakultas</a:t>
            </a:r>
            <a:r>
              <a:rPr lang="en-US" sz="4100" b="1" dirty="0" smtClean="0"/>
              <a:t> </a:t>
            </a:r>
            <a:r>
              <a:rPr lang="en-US" sz="4100" b="1" dirty="0" err="1" smtClean="0"/>
              <a:t>Kedokteran</a:t>
            </a:r>
            <a:r>
              <a:rPr lang="en-US" sz="4100" b="1" dirty="0" smtClean="0"/>
              <a:t>, </a:t>
            </a:r>
            <a:r>
              <a:rPr lang="en-US" sz="4100" b="1" dirty="0" err="1" smtClean="0"/>
              <a:t>Kesehatan</a:t>
            </a:r>
            <a:r>
              <a:rPr lang="en-US" sz="4100" b="1" dirty="0" smtClean="0"/>
              <a:t> </a:t>
            </a:r>
            <a:r>
              <a:rPr lang="en-US" sz="4100" b="1" dirty="0" err="1" smtClean="0"/>
              <a:t>Masyarakat</a:t>
            </a:r>
            <a:r>
              <a:rPr lang="en-US" sz="4100" b="1" dirty="0" smtClean="0"/>
              <a:t> </a:t>
            </a:r>
            <a:r>
              <a:rPr lang="en-US" sz="4100" b="1" dirty="0" err="1" smtClean="0"/>
              <a:t>dan</a:t>
            </a:r>
            <a:r>
              <a:rPr lang="en-US" sz="4100" b="1" dirty="0" smtClean="0"/>
              <a:t> </a:t>
            </a:r>
            <a:r>
              <a:rPr lang="en-US" sz="4100" b="1" dirty="0" err="1" smtClean="0"/>
              <a:t>Keperawatan</a:t>
            </a:r>
            <a:r>
              <a:rPr lang="en-US" sz="4100" b="1" dirty="0" smtClean="0"/>
              <a:t> UGM</a:t>
            </a:r>
            <a:endParaRPr lang="id-ID" sz="41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64742"/>
            <a:ext cx="9144000" cy="1655762"/>
          </a:xfrm>
        </p:spPr>
        <p:txBody>
          <a:bodyPr>
            <a:normAutofit/>
          </a:bodyPr>
          <a:lstStyle/>
          <a:p>
            <a:pPr algn="r"/>
            <a:r>
              <a:rPr lang="id-ID" sz="3000" b="1" dirty="0" smtClean="0"/>
              <a:t>Bab IV. Sasaran, Indikator, dan Program</a:t>
            </a:r>
            <a:endParaRPr lang="en-US" sz="3000" b="1" dirty="0" smtClean="0"/>
          </a:p>
        </p:txBody>
      </p:sp>
    </p:spTree>
    <p:extLst>
      <p:ext uri="{BB962C8B-B14F-4D97-AF65-F5344CB8AC3E}">
        <p14:creationId xmlns:p14="http://schemas.microsoft.com/office/powerpoint/2010/main" val="396884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784" y="13643"/>
            <a:ext cx="10522424" cy="655094"/>
          </a:xfrm>
        </p:spPr>
        <p:txBody>
          <a:bodyPr>
            <a:normAutofit/>
          </a:bodyPr>
          <a:lstStyle/>
          <a:p>
            <a:r>
              <a:rPr lang="id-ID" sz="2000" b="1" dirty="0" smtClean="0"/>
              <a:t>Tujuan </a:t>
            </a:r>
            <a:r>
              <a:rPr lang="en-US" sz="2000" b="1" dirty="0" smtClean="0"/>
              <a:t>5</a:t>
            </a:r>
            <a:r>
              <a:rPr lang="id-ID" sz="2000" b="1" dirty="0" smtClean="0"/>
              <a:t>:</a:t>
            </a:r>
            <a:r>
              <a:rPr lang="en-US" sz="2000" dirty="0" smtClean="0"/>
              <a:t> </a:t>
            </a:r>
            <a:r>
              <a:rPr lang="en-US" sz="2000" dirty="0" err="1" smtClean="0"/>
              <a:t>Memiliki</a:t>
            </a:r>
            <a:r>
              <a:rPr lang="en-US" sz="2000" dirty="0" smtClean="0"/>
              <a:t> </a:t>
            </a:r>
            <a:r>
              <a:rPr lang="en-US" sz="2000" dirty="0" err="1" smtClean="0"/>
              <a:t>kerjasama</a:t>
            </a:r>
            <a:r>
              <a:rPr lang="en-US" sz="2000" dirty="0" smtClean="0"/>
              <a:t> </a:t>
            </a:r>
            <a:r>
              <a:rPr lang="id-ID" sz="2000" dirty="0" smtClean="0"/>
              <a:t>yang strategis, sinergis, dan berkelanjutan dengan para mitra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alumni</a:t>
            </a:r>
            <a:endParaRPr lang="id-ID" sz="2000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6146344"/>
              </p:ext>
            </p:extLst>
          </p:nvPr>
        </p:nvGraphicFramePr>
        <p:xfrm>
          <a:off x="191067" y="665566"/>
          <a:ext cx="11805315" cy="5677211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702256"/>
                <a:gridCol w="3083072"/>
                <a:gridCol w="499685"/>
                <a:gridCol w="499685"/>
                <a:gridCol w="499685"/>
                <a:gridCol w="499685"/>
                <a:gridCol w="499685"/>
                <a:gridCol w="3521562"/>
              </a:tblGrid>
              <a:tr h="35162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 smtClean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51628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516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5.1.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Mengarahkan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kerjasama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untuk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mengakselerasikan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pengembangan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inovasi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ilmu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pengetahuan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teknologi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kebudayaan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5.1.1.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kerjasama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penelitian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yang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terealisasi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baik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dalam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negeri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maupun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luar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negeri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dalam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rangka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joint-research</a:t>
                      </a:r>
                      <a:endParaRPr lang="id-ID" sz="14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id-ID" sz="14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5.1.1.1. </a:t>
                      </a:r>
                      <a:r>
                        <a:rPr lang="en-US" sz="1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Pemetaan</a:t>
                      </a: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kajian</a:t>
                      </a: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ilmu</a:t>
                      </a: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yang </a:t>
                      </a:r>
                      <a:r>
                        <a:rPr lang="en-US" sz="1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dapat</a:t>
                      </a: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dikembangkan</a:t>
                      </a: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untuk</a:t>
                      </a: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penelitian</a:t>
                      </a: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dengan</a:t>
                      </a: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alumni </a:t>
                      </a:r>
                      <a:r>
                        <a:rPr lang="en-US" sz="1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dan</a:t>
                      </a: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mitra</a:t>
                      </a: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/ </a:t>
                      </a:r>
                      <a:r>
                        <a:rPr lang="en-US" sz="1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jejaring</a:t>
                      </a:r>
                      <a:endParaRPr lang="id-ID" sz="1400" u="none" strike="noStrike" baseline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525" marR="9525" marT="9525" marB="0" anchor="b"/>
                </a:tc>
              </a:tr>
              <a:tr h="351628"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5.1.1.2. </a:t>
                      </a:r>
                      <a:r>
                        <a:rPr lang="en-US" sz="1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Pembuatan</a:t>
                      </a: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forum </a:t>
                      </a:r>
                      <a:r>
                        <a:rPr lang="en-US" sz="1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diskusi</a:t>
                      </a: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keilmuan</a:t>
                      </a: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dengan</a:t>
                      </a: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para</a:t>
                      </a: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alumni </a:t>
                      </a:r>
                      <a:r>
                        <a:rPr lang="en-US" sz="1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untuk</a:t>
                      </a: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menjalin</a:t>
                      </a: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kerjasama</a:t>
                      </a: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dalam</a:t>
                      </a: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bidang</a:t>
                      </a: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penelitian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1628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5.1.2.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produk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inovasi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hasil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penelitian</a:t>
                      </a:r>
                      <a:r>
                        <a:rPr lang="en-US" sz="1400" u="none" strike="noStrike" dirty="0" smtClean="0">
                          <a:effectLst/>
                        </a:rPr>
                        <a:t> yang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dimanfaatkan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oleh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pengguna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atau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perusahaan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0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0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0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 5.1.2.1.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Penerapan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hasil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inovasi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tepat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guna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yang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dapat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digunakan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pengguna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perusahaan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dalam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menghadapi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menjawab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masalah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lokal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1628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5.2.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Mengembangkan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kemitraan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strategis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dengan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alumni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untuk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meningkatkan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produktivitas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Tri Dharma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5.2.2.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Jumlah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mitra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terlibat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dalam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kegiatan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pengabdian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kepada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masyarakat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5.2.2.1.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Memetakan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mitra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yang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potensial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untuk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diajak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bekerjasama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terutama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yang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memiliki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masalah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berkaitan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dengan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penyakit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parasit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1628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 5.2.2.2. </a:t>
                      </a:r>
                      <a:r>
                        <a:rPr lang="en-US" sz="1400" baseline="0" dirty="0" err="1" smtClean="0"/>
                        <a:t>Mengajak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mitra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atau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jejaring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di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instansi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kerjanya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untuk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melakukan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kegiatan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pengabdian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kepada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masyarakat</a:t>
                      </a:r>
                      <a:endParaRPr lang="en-US" sz="1400" dirty="0"/>
                    </a:p>
                  </a:txBody>
                  <a:tcPr marL="9525" marR="9525" marT="9525" marB="0" anchor="b"/>
                </a:tc>
              </a:tr>
              <a:tr h="351628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5.2.3.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400" u="none" strike="noStrike" dirty="0" smtClean="0">
                          <a:effectLst/>
                        </a:rPr>
                        <a:t> alumni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terlibat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dalam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kegiatan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kepada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masyarakat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 5.2.3.1.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Mengajak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alumni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minat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Parasitologi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Kedokteran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untuk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bergabung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dalam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penelitian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pengabdian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kepada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masyarakat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1628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5.2.3.2. </a:t>
                      </a:r>
                      <a:r>
                        <a:rPr lang="en-US" sz="1400" dirty="0" err="1" smtClean="0"/>
                        <a:t>Bertukar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informasi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dengan</a:t>
                      </a:r>
                      <a:r>
                        <a:rPr lang="en-US" sz="1400" dirty="0" smtClean="0"/>
                        <a:t> alumni </a:t>
                      </a:r>
                      <a:r>
                        <a:rPr lang="en-US" sz="1400" dirty="0" err="1" smtClean="0"/>
                        <a:t>mengenai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permasalahan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kesehatan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berkaitan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penyakit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parasit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di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wilayahnya</a:t>
                      </a:r>
                      <a:r>
                        <a:rPr lang="en-US" sz="1400" baseline="0" dirty="0" smtClean="0"/>
                        <a:t> </a:t>
                      </a:r>
                      <a:endParaRPr lang="en-US" sz="1400" dirty="0"/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214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8234"/>
            <a:ext cx="9993923" cy="736843"/>
          </a:xfrm>
        </p:spPr>
        <p:txBody>
          <a:bodyPr/>
          <a:lstStyle/>
          <a:p>
            <a:r>
              <a:rPr lang="en-US" b="1" dirty="0" err="1" smtClean="0"/>
              <a:t>Tujuan</a:t>
            </a:r>
            <a:r>
              <a:rPr lang="en-US" b="1" dirty="0" smtClean="0"/>
              <a:t> </a:t>
            </a:r>
            <a:r>
              <a:rPr lang="en-US" b="1" dirty="0" err="1" smtClean="0"/>
              <a:t>Departemen</a:t>
            </a:r>
            <a:r>
              <a:rPr lang="en-US" b="1" dirty="0" smtClean="0"/>
              <a:t> </a:t>
            </a:r>
            <a:r>
              <a:rPr lang="en-US" b="1" dirty="0" err="1" smtClean="0"/>
              <a:t>Parasitologi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8862"/>
            <a:ext cx="10515600" cy="520504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err="1" smtClean="0"/>
              <a:t>Menjadikan</a:t>
            </a:r>
            <a:r>
              <a:rPr lang="en-US" dirty="0" smtClean="0"/>
              <a:t> </a:t>
            </a:r>
            <a:r>
              <a:rPr lang="en-US" dirty="0" err="1" smtClean="0"/>
              <a:t>Departemen</a:t>
            </a:r>
            <a:r>
              <a:rPr lang="en-US" dirty="0" smtClean="0"/>
              <a:t> </a:t>
            </a:r>
            <a:r>
              <a:rPr lang="en-US" dirty="0" err="1" smtClean="0"/>
              <a:t>Parasitologi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mendukung</a:t>
            </a:r>
            <a:r>
              <a:rPr lang="en-US" dirty="0" smtClean="0"/>
              <a:t> </a:t>
            </a:r>
            <a:r>
              <a:rPr lang="en-US" dirty="0" err="1" smtClean="0"/>
              <a:t>Fakultas</a:t>
            </a:r>
            <a:r>
              <a:rPr lang="en-US" dirty="0" smtClean="0"/>
              <a:t> </a:t>
            </a:r>
            <a:r>
              <a:rPr lang="en-US" dirty="0" err="1" smtClean="0"/>
              <a:t>Kedokteran</a:t>
            </a:r>
            <a:r>
              <a:rPr lang="en-US" dirty="0" smtClean="0"/>
              <a:t>,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Keperawatan</a:t>
            </a:r>
            <a:r>
              <a:rPr lang="en-US" dirty="0" smtClean="0"/>
              <a:t> </a:t>
            </a:r>
            <a:r>
              <a:rPr lang="en-US" dirty="0" err="1" smtClean="0"/>
              <a:t>Universitas</a:t>
            </a:r>
            <a:r>
              <a:rPr lang="en-US" dirty="0" smtClean="0"/>
              <a:t> </a:t>
            </a:r>
            <a:r>
              <a:rPr lang="en-US" dirty="0" err="1" smtClean="0"/>
              <a:t>Gadjah</a:t>
            </a:r>
            <a:r>
              <a:rPr lang="en-US" dirty="0" smtClean="0"/>
              <a:t> </a:t>
            </a:r>
            <a:r>
              <a:rPr lang="en-US" dirty="0" err="1" smtClean="0"/>
              <a:t>Mada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perguruan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terbaik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 </a:t>
            </a:r>
            <a:r>
              <a:rPr lang="en-US" dirty="0" err="1" smtClean="0"/>
              <a:t>melalui</a:t>
            </a:r>
            <a:r>
              <a:rPr lang="en-US" dirty="0" smtClean="0"/>
              <a:t>: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Parasitologi</a:t>
            </a:r>
            <a:r>
              <a:rPr lang="en-US" dirty="0" smtClean="0"/>
              <a:t> </a:t>
            </a:r>
            <a:r>
              <a:rPr lang="en-US" dirty="0" err="1" smtClean="0"/>
              <a:t>Kedokteran</a:t>
            </a:r>
            <a:r>
              <a:rPr lang="en-US" dirty="0" smtClean="0"/>
              <a:t> yang </a:t>
            </a:r>
            <a:r>
              <a:rPr lang="en-US" dirty="0" err="1" smtClean="0"/>
              <a:t>berkualitas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peserta</a:t>
            </a:r>
            <a:r>
              <a:rPr lang="en-US" dirty="0" smtClean="0"/>
              <a:t> </a:t>
            </a:r>
            <a:r>
              <a:rPr lang="en-US" dirty="0" err="1" smtClean="0"/>
              <a:t>didik</a:t>
            </a:r>
            <a:r>
              <a:rPr lang="en-US" dirty="0" smtClean="0"/>
              <a:t> yang </a:t>
            </a:r>
            <a:r>
              <a:rPr lang="en-US" dirty="0" err="1" smtClean="0"/>
              <a:t>unggul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kompeten</a:t>
            </a:r>
            <a:r>
              <a:rPr lang="en-US" dirty="0" smtClean="0"/>
              <a:t>;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yang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rujukan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yang </a:t>
            </a:r>
            <a:r>
              <a:rPr lang="en-US" dirty="0" err="1" smtClean="0"/>
              <a:t>berwawasan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responsif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permasalahan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, </a:t>
            </a:r>
            <a:r>
              <a:rPr lang="en-US" dirty="0" err="1" smtClean="0"/>
              <a:t>bangsa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yang </a:t>
            </a:r>
            <a:r>
              <a:rPr lang="en-US" dirty="0" err="1" smtClean="0"/>
              <a:t>berbasis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keunggulan</a:t>
            </a:r>
            <a:r>
              <a:rPr lang="en-US" dirty="0" smtClean="0"/>
              <a:t> </a:t>
            </a:r>
            <a:r>
              <a:rPr lang="en-US" dirty="0" err="1" smtClean="0"/>
              <a:t>lokal</a:t>
            </a:r>
            <a:r>
              <a:rPr lang="en-US" dirty="0" smtClean="0"/>
              <a:t>;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dirty="0" err="1" smtClean="0"/>
              <a:t>Mengabdi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terutama</a:t>
            </a:r>
            <a:r>
              <a:rPr lang="en-US" dirty="0" smtClean="0"/>
              <a:t> yang </a:t>
            </a:r>
            <a:r>
              <a:rPr lang="en-US" dirty="0" err="1" smtClean="0"/>
              <a:t>berkaitan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Parasitologi</a:t>
            </a:r>
            <a:r>
              <a:rPr lang="en-US" dirty="0" smtClean="0"/>
              <a:t> </a:t>
            </a:r>
            <a:r>
              <a:rPr lang="en-US" dirty="0" err="1" smtClean="0"/>
              <a:t>Kedokteran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mendorong</a:t>
            </a:r>
            <a:r>
              <a:rPr lang="en-US" dirty="0" smtClean="0"/>
              <a:t> </a:t>
            </a:r>
            <a:r>
              <a:rPr lang="en-US" dirty="0" err="1" smtClean="0"/>
              <a:t>kemandirian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kesejahteraan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berkelanjutan</a:t>
            </a:r>
            <a:r>
              <a:rPr lang="en-US" dirty="0" smtClean="0"/>
              <a:t>;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Memiliki</a:t>
            </a:r>
            <a:r>
              <a:rPr lang="en-US" dirty="0" smtClean="0"/>
              <a:t> t</a:t>
            </a:r>
            <a:r>
              <a:rPr lang="id-ID" dirty="0" smtClean="0"/>
              <a:t>ata kelola </a:t>
            </a:r>
            <a:r>
              <a:rPr lang="en-US" dirty="0" smtClean="0"/>
              <a:t>D</a:t>
            </a:r>
            <a:r>
              <a:rPr lang="id-ID" dirty="0" smtClean="0"/>
              <a:t>epartemen</a:t>
            </a:r>
            <a:r>
              <a:rPr lang="en-US" dirty="0" smtClean="0"/>
              <a:t> </a:t>
            </a:r>
            <a:r>
              <a:rPr lang="en-US" dirty="0" err="1" smtClean="0"/>
              <a:t>Parasitologi</a:t>
            </a:r>
            <a:r>
              <a:rPr lang="id-ID" dirty="0" smtClean="0"/>
              <a:t> yang berkeadilan, transparan, partisipatif, akuntabel, dan terintegrasi antar fungsi guna menunjang efektivitas dan efisiensi pemanfaatan sumber daya</a:t>
            </a:r>
            <a:r>
              <a:rPr lang="en-US" dirty="0" smtClean="0"/>
              <a:t>;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kerjasama</a:t>
            </a:r>
            <a:r>
              <a:rPr lang="en-US" dirty="0" smtClean="0"/>
              <a:t> </a:t>
            </a:r>
            <a:r>
              <a:rPr lang="id-ID" dirty="0" smtClean="0"/>
              <a:t>yang strategis, sinergis, dan berkelanjutan dengan para mitra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alumni.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4138" y="-13647"/>
            <a:ext cx="10342179" cy="675799"/>
          </a:xfrm>
        </p:spPr>
        <p:txBody>
          <a:bodyPr>
            <a:normAutofit fontScale="90000"/>
          </a:bodyPr>
          <a:lstStyle/>
          <a:p>
            <a:pPr lvl="0"/>
            <a:r>
              <a:rPr lang="id-ID" sz="2500" b="1" dirty="0" smtClean="0"/>
              <a:t>Tujuan 1:</a:t>
            </a:r>
            <a:r>
              <a:rPr lang="en-US" sz="2500" dirty="0" smtClean="0"/>
              <a:t> </a:t>
            </a:r>
            <a:r>
              <a:rPr lang="en-US" sz="2500" dirty="0" err="1" smtClean="0"/>
              <a:t>Mengembangkan</a:t>
            </a:r>
            <a:r>
              <a:rPr lang="en-US" sz="2500" dirty="0" smtClean="0"/>
              <a:t> </a:t>
            </a:r>
            <a:r>
              <a:rPr lang="en-US" sz="2500" dirty="0" err="1" smtClean="0"/>
              <a:t>ilmu</a:t>
            </a:r>
            <a:r>
              <a:rPr lang="en-US" sz="2500" dirty="0" smtClean="0"/>
              <a:t> </a:t>
            </a:r>
            <a:r>
              <a:rPr lang="en-US" sz="2500" dirty="0" err="1" smtClean="0"/>
              <a:t>Parasitologi</a:t>
            </a:r>
            <a:r>
              <a:rPr lang="en-US" sz="2500" dirty="0" smtClean="0"/>
              <a:t> </a:t>
            </a:r>
            <a:r>
              <a:rPr lang="en-US" sz="2500" dirty="0" err="1" smtClean="0"/>
              <a:t>Kedokteran</a:t>
            </a:r>
            <a:r>
              <a:rPr lang="en-US" sz="2500" dirty="0" smtClean="0"/>
              <a:t> yang </a:t>
            </a:r>
            <a:r>
              <a:rPr lang="en-US" sz="2500" dirty="0" err="1" smtClean="0"/>
              <a:t>berkualitas</a:t>
            </a:r>
            <a:r>
              <a:rPr lang="en-US" sz="2500" dirty="0" smtClean="0"/>
              <a:t> </a:t>
            </a:r>
            <a:r>
              <a:rPr lang="en-US" sz="2500" dirty="0" err="1" smtClean="0"/>
              <a:t>dalam</a:t>
            </a:r>
            <a:r>
              <a:rPr lang="en-US" sz="2500" dirty="0" smtClean="0"/>
              <a:t> </a:t>
            </a:r>
            <a:r>
              <a:rPr lang="en-US" sz="2500" dirty="0" err="1" smtClean="0"/>
              <a:t>rangka</a:t>
            </a:r>
            <a:r>
              <a:rPr lang="en-US" sz="2500" dirty="0" smtClean="0"/>
              <a:t> </a:t>
            </a:r>
            <a:r>
              <a:rPr lang="en-US" sz="2500" dirty="0" err="1" smtClean="0"/>
              <a:t>menghasilkan</a:t>
            </a:r>
            <a:r>
              <a:rPr lang="en-US" sz="2500" dirty="0" smtClean="0"/>
              <a:t> </a:t>
            </a:r>
            <a:r>
              <a:rPr lang="en-US" sz="2500" dirty="0" err="1" smtClean="0"/>
              <a:t>peserta</a:t>
            </a:r>
            <a:r>
              <a:rPr lang="en-US" sz="2500" dirty="0" smtClean="0"/>
              <a:t> </a:t>
            </a:r>
            <a:r>
              <a:rPr lang="en-US" sz="2500" dirty="0" err="1" smtClean="0"/>
              <a:t>didik</a:t>
            </a:r>
            <a:r>
              <a:rPr lang="en-US" sz="2500" dirty="0" smtClean="0"/>
              <a:t> yang </a:t>
            </a:r>
            <a:r>
              <a:rPr lang="en-US" sz="2500" dirty="0" err="1" smtClean="0"/>
              <a:t>unggul</a:t>
            </a:r>
            <a:r>
              <a:rPr lang="en-US" sz="2500" dirty="0" smtClean="0"/>
              <a:t> </a:t>
            </a:r>
            <a:r>
              <a:rPr lang="en-US" sz="2500" dirty="0" err="1" smtClean="0"/>
              <a:t>dan</a:t>
            </a:r>
            <a:r>
              <a:rPr lang="en-US" sz="2500" dirty="0" smtClean="0"/>
              <a:t> </a:t>
            </a:r>
            <a:r>
              <a:rPr lang="en-US" sz="2500" dirty="0" err="1" smtClean="0"/>
              <a:t>kompeten</a:t>
            </a:r>
            <a:endParaRPr lang="id-ID" sz="2500" b="1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6146344"/>
              </p:ext>
            </p:extLst>
          </p:nvPr>
        </p:nvGraphicFramePr>
        <p:xfrm>
          <a:off x="220708" y="780543"/>
          <a:ext cx="11792616" cy="564175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139764"/>
                <a:gridCol w="2663943"/>
                <a:gridCol w="672851"/>
                <a:gridCol w="617926"/>
                <a:gridCol w="631657"/>
                <a:gridCol w="617925"/>
                <a:gridCol w="576730"/>
                <a:gridCol w="3871820"/>
              </a:tblGrid>
              <a:tr h="2932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 smtClean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93217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640996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1.1.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Mengembangkan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pendidikan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lintas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disiplin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1.1.1.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matakuliah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lintas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disiplin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yang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terselenggara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dalam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satu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klaster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Fakultas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1.1.1.1.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Bahan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modul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diskusi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kasus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yang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berasal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dari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masalah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yang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ada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bidang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Parasitologi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kedokteran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99810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u="none" strike="noStrike" baseline="0" dirty="0" smtClean="0">
                        <a:effectLst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u="none" strike="noStrike" dirty="0" smtClean="0">
                        <a:effectLst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u="none" strike="noStrike" dirty="0" smtClean="0">
                        <a:effectLst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u="none" strike="noStrike" dirty="0" smtClean="0">
                        <a:effectLst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u="none" strike="noStrike" dirty="0" smtClean="0">
                        <a:effectLst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>
                        <a:buFontTx/>
                        <a:buNone/>
                      </a:pPr>
                      <a:r>
                        <a:rPr lang="en-US" sz="1400" u="none" strike="noStrike" dirty="0" smtClean="0">
                          <a:effectLst/>
                        </a:rPr>
                        <a:t>1.1.1.2.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Pembuatan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bahan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kuliah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Parasitologi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kedokteran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yang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berkualitas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selalu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mengikuti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model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kurikulum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terbaru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</a:tr>
              <a:tr h="851529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1.1.2.Jumlah </a:t>
                      </a:r>
                      <a:r>
                        <a:rPr lang="en-US" sz="1400" dirty="0" err="1" smtClean="0"/>
                        <a:t>peserta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pelatihan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Kultur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Sel</a:t>
                      </a:r>
                      <a:endParaRPr lang="en-US" sz="1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1.1.2.1.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Melaksanakan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pelatihan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Kultur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bagi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mahasiswa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dosen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peneliti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dari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dalam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luar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UGM yang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melakukan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penelitian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laboratorium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Parasitologi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40996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1.2.Menjadikan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pendidikan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pascasarjana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sebagai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tulang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punggung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Tri Dharma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1400" u="none" strike="noStrike" dirty="0" smtClean="0">
                          <a:effectLst/>
                        </a:rPr>
                        <a:t>1.2.1.</a:t>
                      </a:r>
                      <a:r>
                        <a:rPr lang="en-US" sz="1400" dirty="0" smtClean="0"/>
                        <a:t>Jumlah </a:t>
                      </a:r>
                      <a:r>
                        <a:rPr lang="en-US" sz="1400" dirty="0" err="1" smtClean="0"/>
                        <a:t>publikasi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bersama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antara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mahasiswa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pascasarjana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dan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dosen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pembimbing</a:t>
                      </a:r>
                      <a:endParaRPr lang="en-US" sz="1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1.2.1.1.Pendampingan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penulisan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manuskrip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hasil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penelitian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bagi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mahasiswa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minat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Parasitologi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Kedokteran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oleh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dosen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pembimbing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792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1.3.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Internasionalisasi</a:t>
                      </a:r>
                      <a:r>
                        <a:rPr lang="en-US" sz="1400" u="none" strike="noStrike" dirty="0" smtClean="0">
                          <a:effectLst/>
                        </a:rPr>
                        <a:t> Program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Studi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1.3.1.Jumlah </a:t>
                      </a:r>
                      <a:r>
                        <a:rPr lang="en-US" sz="1400" i="1" u="none" strike="noStrike" dirty="0" smtClean="0">
                          <a:effectLst/>
                        </a:rPr>
                        <a:t>visiting professor</a:t>
                      </a:r>
                      <a:r>
                        <a:rPr lang="en-US" sz="1400" i="1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i="0" u="none" strike="noStrike" baseline="0" dirty="0" err="1" smtClean="0">
                          <a:effectLst/>
                        </a:rPr>
                        <a:t>dari</a:t>
                      </a:r>
                      <a:r>
                        <a:rPr lang="en-US" sz="1400" i="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i="0" u="none" strike="noStrike" baseline="0" dirty="0" err="1" smtClean="0">
                          <a:effectLst/>
                        </a:rPr>
                        <a:t>perguruan</a:t>
                      </a:r>
                      <a:r>
                        <a:rPr lang="en-US" sz="1400" i="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i="0" u="none" strike="noStrike" baseline="0" dirty="0" err="1" smtClean="0">
                          <a:effectLst/>
                        </a:rPr>
                        <a:t>tinggi</a:t>
                      </a:r>
                      <a:r>
                        <a:rPr lang="en-US" sz="1400" i="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i="0" u="none" strike="noStrike" baseline="0" dirty="0" err="1" smtClean="0">
                          <a:effectLst/>
                        </a:rPr>
                        <a:t>mitra</a:t>
                      </a:r>
                      <a:r>
                        <a:rPr lang="en-US" sz="1400" i="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i="0" u="none" strike="noStrike" baseline="0" dirty="0" err="1" smtClean="0">
                          <a:effectLst/>
                        </a:rPr>
                        <a:t>luar</a:t>
                      </a:r>
                      <a:r>
                        <a:rPr lang="en-US" sz="1400" i="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i="0" u="none" strike="noStrike" baseline="0" dirty="0" err="1" smtClean="0">
                          <a:effectLst/>
                        </a:rPr>
                        <a:t>negeri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0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0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1.3.1.1.Menyelenggarakan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kuliah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atau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kursus</a:t>
                      </a:r>
                      <a:r>
                        <a:rPr lang="en-US" sz="1400" u="none" strike="noStrike" dirty="0" smtClean="0">
                          <a:effectLst/>
                        </a:rPr>
                        <a:t> yang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diampu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oleh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i="1" u="none" strike="noStrike" dirty="0" smtClean="0">
                          <a:effectLst/>
                        </a:rPr>
                        <a:t>visiting</a:t>
                      </a:r>
                      <a:r>
                        <a:rPr lang="en-US" sz="1400" i="1" u="none" strike="noStrike" baseline="0" dirty="0" smtClean="0">
                          <a:effectLst/>
                        </a:rPr>
                        <a:t> professor</a:t>
                      </a:r>
                      <a:r>
                        <a:rPr lang="en-US" sz="1400" i="0" u="none" strike="noStrike" baseline="0" dirty="0" smtClean="0">
                          <a:effectLst/>
                        </a:rPr>
                        <a:t> yang </a:t>
                      </a:r>
                      <a:r>
                        <a:rPr lang="en-US" sz="1400" i="0" u="none" strike="noStrike" baseline="0" dirty="0" err="1" smtClean="0">
                          <a:effectLst/>
                        </a:rPr>
                        <a:t>diundang</a:t>
                      </a:r>
                      <a:r>
                        <a:rPr lang="en-US" sz="1400" i="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i="0" u="none" strike="noStrike" baseline="0" dirty="0" err="1" smtClean="0">
                          <a:effectLst/>
                        </a:rPr>
                        <a:t>oleh</a:t>
                      </a:r>
                      <a:r>
                        <a:rPr lang="en-US" sz="1400" i="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i="0" u="none" strike="noStrike" baseline="0" dirty="0" err="1" smtClean="0">
                          <a:effectLst/>
                        </a:rPr>
                        <a:t>Departemen</a:t>
                      </a:r>
                      <a:r>
                        <a:rPr lang="en-US" sz="1400" i="0" u="none" strike="noStrike" baseline="0" dirty="0" smtClean="0">
                          <a:effectLst/>
                        </a:rPr>
                        <a:t>/</a:t>
                      </a:r>
                      <a:r>
                        <a:rPr lang="en-US" sz="1400" i="0" u="none" strike="noStrike" baseline="0" dirty="0" err="1" smtClean="0">
                          <a:effectLst/>
                        </a:rPr>
                        <a:t>Fakultas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864485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1.3.2.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mahasiswa</a:t>
                      </a:r>
                      <a:r>
                        <a:rPr lang="en-US" sz="1400" u="none" strike="noStrike" dirty="0" smtClean="0">
                          <a:effectLst/>
                        </a:rPr>
                        <a:t> yang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mengikuti</a:t>
                      </a:r>
                      <a:r>
                        <a:rPr lang="en-US" sz="1400" u="none" strike="noStrike" dirty="0" smtClean="0">
                          <a:effectLst/>
                        </a:rPr>
                        <a:t> program </a:t>
                      </a:r>
                      <a:r>
                        <a:rPr lang="en-US" sz="1400" i="1" u="none" strike="noStrike" dirty="0" smtClean="0">
                          <a:effectLst/>
                        </a:rPr>
                        <a:t>student exchange</a:t>
                      </a:r>
                      <a:r>
                        <a:rPr lang="en-US" sz="1400" i="1" u="none" strike="noStrike" baseline="0" dirty="0" smtClean="0">
                          <a:effectLst/>
                        </a:rPr>
                        <a:t> and double/dual degree</a:t>
                      </a:r>
                      <a:r>
                        <a:rPr lang="en-US" sz="1400" i="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i="0" u="none" strike="noStrike" baseline="0" dirty="0" err="1" smtClean="0">
                          <a:effectLst/>
                        </a:rPr>
                        <a:t>dengan</a:t>
                      </a:r>
                      <a:r>
                        <a:rPr lang="en-US" sz="1400" i="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i="0" u="none" strike="noStrike" baseline="0" dirty="0" err="1" smtClean="0">
                          <a:effectLst/>
                        </a:rPr>
                        <a:t>Fakultas</a:t>
                      </a:r>
                      <a:r>
                        <a:rPr lang="en-US" sz="1400" i="0" u="none" strike="noStrike" baseline="0" dirty="0" smtClean="0">
                          <a:effectLst/>
                        </a:rPr>
                        <a:t>/</a:t>
                      </a:r>
                      <a:r>
                        <a:rPr lang="en-US" sz="1400" i="0" u="none" strike="noStrike" baseline="0" dirty="0" err="1" smtClean="0">
                          <a:effectLst/>
                        </a:rPr>
                        <a:t>Universitas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1.3.2. 1.Menerima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mahasiswa</a:t>
                      </a:r>
                      <a:r>
                        <a:rPr lang="en-US" sz="1400" u="none" strike="noStrike" dirty="0" smtClean="0">
                          <a:effectLst/>
                        </a:rPr>
                        <a:t> yang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mengikuti</a:t>
                      </a:r>
                      <a:r>
                        <a:rPr lang="en-US" sz="1400" u="none" strike="noStrike" dirty="0" smtClean="0">
                          <a:effectLst/>
                        </a:rPr>
                        <a:t> program </a:t>
                      </a:r>
                      <a:r>
                        <a:rPr lang="en-US" sz="1400" i="1" u="none" strike="noStrike" dirty="0" smtClean="0">
                          <a:effectLst/>
                        </a:rPr>
                        <a:t>student exchange</a:t>
                      </a:r>
                      <a:r>
                        <a:rPr lang="en-US" sz="1400" i="1" u="none" strike="noStrike" baseline="0" dirty="0" smtClean="0">
                          <a:effectLst/>
                        </a:rPr>
                        <a:t> and double/dual degree</a:t>
                      </a:r>
                      <a:r>
                        <a:rPr lang="en-US" sz="1400" i="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i="0" u="none" strike="noStrike" baseline="0" dirty="0" err="1" smtClean="0">
                          <a:effectLst/>
                        </a:rPr>
                        <a:t>dari</a:t>
                      </a:r>
                      <a:r>
                        <a:rPr lang="en-US" sz="1400" i="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i="0" u="none" strike="noStrike" baseline="0" dirty="0" err="1" smtClean="0">
                          <a:effectLst/>
                        </a:rPr>
                        <a:t>Fakultas</a:t>
                      </a:r>
                      <a:r>
                        <a:rPr lang="en-US" sz="1400" i="0" u="none" strike="noStrike" baseline="0" dirty="0" smtClean="0">
                          <a:effectLst/>
                        </a:rPr>
                        <a:t> yang </a:t>
                      </a:r>
                      <a:r>
                        <a:rPr lang="en-US" sz="1400" i="0" u="none" strike="noStrike" baseline="0" dirty="0" err="1" smtClean="0">
                          <a:effectLst/>
                        </a:rPr>
                        <a:t>ingin</a:t>
                      </a:r>
                      <a:r>
                        <a:rPr lang="en-US" sz="1400" i="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i="0" u="none" strike="noStrike" baseline="0" dirty="0" err="1" smtClean="0">
                          <a:effectLst/>
                        </a:rPr>
                        <a:t>belajar</a:t>
                      </a:r>
                      <a:r>
                        <a:rPr lang="en-US" sz="1400" i="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i="0" u="none" strike="noStrike" baseline="0" dirty="0" err="1" smtClean="0">
                          <a:effectLst/>
                        </a:rPr>
                        <a:t>di</a:t>
                      </a:r>
                      <a:r>
                        <a:rPr lang="en-US" sz="1400" i="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i="0" u="none" strike="noStrike" baseline="0" dirty="0" err="1" smtClean="0">
                          <a:effectLst/>
                        </a:rPr>
                        <a:t>laboratorium</a:t>
                      </a:r>
                      <a:r>
                        <a:rPr lang="en-US" sz="1400" i="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i="0" u="none" strike="noStrike" baseline="0" dirty="0" err="1" smtClean="0">
                          <a:effectLst/>
                        </a:rPr>
                        <a:t>Parasitologi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40996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1.3.3.Jumlah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mahasiswa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pengajar</a:t>
                      </a:r>
                      <a:r>
                        <a:rPr lang="en-US" sz="1400" u="none" strike="noStrike" dirty="0" smtClean="0">
                          <a:effectLst/>
                        </a:rPr>
                        <a:t> program </a:t>
                      </a:r>
                      <a:r>
                        <a:rPr lang="en-US" sz="1400" i="1" u="none" strike="noStrike" dirty="0" smtClean="0">
                          <a:effectLst/>
                        </a:rPr>
                        <a:t>summer class/course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2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1.3.3.1.Membantu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penyelenggaraan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i="1" u="none" strike="noStrike" baseline="0" dirty="0" smtClean="0">
                          <a:effectLst/>
                        </a:rPr>
                        <a:t>summer course</a:t>
                      </a:r>
                      <a:r>
                        <a:rPr lang="en-US" sz="1400" i="0" u="none" strike="noStrike" baseline="0" dirty="0" smtClean="0">
                          <a:effectLst/>
                        </a:rPr>
                        <a:t> yang </a:t>
                      </a:r>
                      <a:r>
                        <a:rPr lang="en-US" sz="1400" i="0" u="none" strike="noStrike" baseline="0" dirty="0" err="1" smtClean="0">
                          <a:effectLst/>
                        </a:rPr>
                        <a:t>diadakan</a:t>
                      </a:r>
                      <a:r>
                        <a:rPr lang="en-US" sz="1400" i="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i="0" u="none" strike="noStrike" baseline="0" dirty="0" err="1" smtClean="0">
                          <a:effectLst/>
                        </a:rPr>
                        <a:t>Fakultas</a:t>
                      </a:r>
                      <a:r>
                        <a:rPr lang="en-US" sz="1400" i="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i="0" u="none" strike="noStrike" baseline="0" dirty="0" err="1" smtClean="0">
                          <a:effectLst/>
                        </a:rPr>
                        <a:t>dengan</a:t>
                      </a:r>
                      <a:r>
                        <a:rPr lang="en-US" sz="1400" i="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i="0" u="none" strike="noStrike" baseline="0" dirty="0" err="1" smtClean="0">
                          <a:effectLst/>
                        </a:rPr>
                        <a:t>mengirimkan</a:t>
                      </a:r>
                      <a:r>
                        <a:rPr lang="en-US" sz="1400" i="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i="0" u="none" strike="noStrike" baseline="0" dirty="0" err="1" smtClean="0">
                          <a:effectLst/>
                        </a:rPr>
                        <a:t>pengajar</a:t>
                      </a:r>
                      <a:r>
                        <a:rPr lang="en-US" sz="1400" i="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i="0" u="none" strike="noStrike" baseline="0" dirty="0" err="1" smtClean="0">
                          <a:effectLst/>
                        </a:rPr>
                        <a:t>dari</a:t>
                      </a:r>
                      <a:r>
                        <a:rPr lang="en-US" sz="1400" i="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i="0" u="none" strike="noStrike" baseline="0" dirty="0" err="1" smtClean="0">
                          <a:effectLst/>
                        </a:rPr>
                        <a:t>Departemen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88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92" y="63064"/>
            <a:ext cx="11148848" cy="898633"/>
          </a:xfrm>
        </p:spPr>
        <p:txBody>
          <a:bodyPr>
            <a:normAutofit fontScale="90000"/>
          </a:bodyPr>
          <a:lstStyle/>
          <a:p>
            <a:pPr lvl="0"/>
            <a:r>
              <a:rPr lang="id-ID" sz="2100" b="1" dirty="0" smtClean="0"/>
              <a:t>Tujuan 2:</a:t>
            </a:r>
            <a:r>
              <a:rPr lang="en-US" sz="2100" dirty="0" smtClean="0"/>
              <a:t> </a:t>
            </a:r>
            <a:r>
              <a:rPr lang="en-US" sz="2100" dirty="0" err="1" smtClean="0"/>
              <a:t>Mengembangkan</a:t>
            </a:r>
            <a:r>
              <a:rPr lang="en-US" sz="2100" dirty="0" smtClean="0"/>
              <a:t> </a:t>
            </a:r>
            <a:r>
              <a:rPr lang="en-US" sz="2100" dirty="0" err="1" smtClean="0"/>
              <a:t>produk</a:t>
            </a:r>
            <a:r>
              <a:rPr lang="en-US" sz="2100" dirty="0" smtClean="0"/>
              <a:t> </a:t>
            </a:r>
            <a:r>
              <a:rPr lang="en-US" sz="2100" dirty="0" err="1" smtClean="0"/>
              <a:t>penelitian</a:t>
            </a:r>
            <a:r>
              <a:rPr lang="en-US" sz="2100" dirty="0" smtClean="0"/>
              <a:t> yang </a:t>
            </a:r>
            <a:r>
              <a:rPr lang="en-US" sz="2100" dirty="0" err="1" smtClean="0"/>
              <a:t>menjadi</a:t>
            </a:r>
            <a:r>
              <a:rPr lang="en-US" sz="2100" dirty="0" smtClean="0"/>
              <a:t> </a:t>
            </a:r>
            <a:r>
              <a:rPr lang="en-US" sz="2100" dirty="0" err="1" smtClean="0"/>
              <a:t>rujukan</a:t>
            </a:r>
            <a:r>
              <a:rPr lang="en-US" sz="2100" dirty="0" smtClean="0"/>
              <a:t> </a:t>
            </a:r>
            <a:r>
              <a:rPr lang="en-US" sz="2100" dirty="0" err="1" smtClean="0"/>
              <a:t>nasional</a:t>
            </a:r>
            <a:r>
              <a:rPr lang="en-US" sz="2100" dirty="0" smtClean="0"/>
              <a:t> yang </a:t>
            </a:r>
            <a:r>
              <a:rPr lang="en-US" sz="2100" dirty="0" err="1" smtClean="0"/>
              <a:t>berwawasan</a:t>
            </a:r>
            <a:r>
              <a:rPr lang="en-US" sz="2100" dirty="0" smtClean="0"/>
              <a:t> </a:t>
            </a:r>
            <a:r>
              <a:rPr lang="en-US" sz="2100" dirty="0" err="1" smtClean="0"/>
              <a:t>lingkungan</a:t>
            </a:r>
            <a:r>
              <a:rPr lang="en-US" sz="2100" dirty="0" smtClean="0"/>
              <a:t> </a:t>
            </a:r>
            <a:r>
              <a:rPr lang="en-US" sz="2100" dirty="0" err="1" smtClean="0"/>
              <a:t>dan</a:t>
            </a:r>
            <a:r>
              <a:rPr lang="en-US" sz="2100" dirty="0" smtClean="0"/>
              <a:t> </a:t>
            </a:r>
            <a:r>
              <a:rPr lang="en-US" sz="2100" dirty="0" err="1" smtClean="0"/>
              <a:t>responsif</a:t>
            </a:r>
            <a:r>
              <a:rPr lang="en-US" sz="2100" dirty="0" smtClean="0"/>
              <a:t> </a:t>
            </a:r>
            <a:r>
              <a:rPr lang="en-US" sz="2100" dirty="0" err="1" smtClean="0"/>
              <a:t>terhadap</a:t>
            </a:r>
            <a:r>
              <a:rPr lang="en-US" sz="2100" dirty="0" smtClean="0"/>
              <a:t> </a:t>
            </a:r>
            <a:r>
              <a:rPr lang="en-US" sz="2100" dirty="0" err="1" smtClean="0"/>
              <a:t>permasalahan</a:t>
            </a:r>
            <a:r>
              <a:rPr lang="en-US" sz="2100" dirty="0" smtClean="0"/>
              <a:t> </a:t>
            </a:r>
            <a:r>
              <a:rPr lang="en-US" sz="2100" dirty="0" err="1" smtClean="0"/>
              <a:t>masyarakat</a:t>
            </a:r>
            <a:r>
              <a:rPr lang="en-US" sz="2100" dirty="0" smtClean="0"/>
              <a:t>, </a:t>
            </a:r>
            <a:r>
              <a:rPr lang="en-US" sz="2100" dirty="0" err="1" smtClean="0"/>
              <a:t>bangsa</a:t>
            </a:r>
            <a:r>
              <a:rPr lang="en-US" sz="2100" dirty="0" smtClean="0"/>
              <a:t> </a:t>
            </a:r>
            <a:r>
              <a:rPr lang="en-US" sz="2100" dirty="0" err="1" smtClean="0"/>
              <a:t>dan</a:t>
            </a:r>
            <a:r>
              <a:rPr lang="en-US" sz="2100" dirty="0" smtClean="0"/>
              <a:t> </a:t>
            </a:r>
            <a:r>
              <a:rPr lang="en-US" sz="2100" dirty="0" err="1" smtClean="0"/>
              <a:t>negara</a:t>
            </a:r>
            <a:r>
              <a:rPr lang="en-US" sz="2100" dirty="0" smtClean="0"/>
              <a:t> yang </a:t>
            </a:r>
            <a:r>
              <a:rPr lang="en-US" sz="2100" dirty="0" err="1" smtClean="0"/>
              <a:t>berbasis</a:t>
            </a:r>
            <a:r>
              <a:rPr lang="en-US" sz="2100" dirty="0" smtClean="0"/>
              <a:t> </a:t>
            </a:r>
            <a:r>
              <a:rPr lang="en-US" sz="2100" dirty="0" err="1" smtClean="0"/>
              <a:t>pada</a:t>
            </a:r>
            <a:r>
              <a:rPr lang="en-US" sz="2100" dirty="0" smtClean="0"/>
              <a:t> </a:t>
            </a:r>
            <a:r>
              <a:rPr lang="en-US" sz="2100" dirty="0" err="1" smtClean="0"/>
              <a:t>nilai-nilai</a:t>
            </a:r>
            <a:r>
              <a:rPr lang="en-US" sz="2100" dirty="0" smtClean="0"/>
              <a:t> </a:t>
            </a:r>
            <a:r>
              <a:rPr lang="en-US" sz="2100" dirty="0" err="1" smtClean="0"/>
              <a:t>keunggulan</a:t>
            </a:r>
            <a:r>
              <a:rPr lang="en-US" sz="2100" dirty="0" smtClean="0"/>
              <a:t> </a:t>
            </a:r>
            <a:r>
              <a:rPr lang="en-US" sz="2100" dirty="0" err="1" smtClean="0"/>
              <a:t>lokal</a:t>
            </a:r>
            <a:endParaRPr lang="id-ID" sz="21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6146344"/>
              </p:ext>
            </p:extLst>
          </p:nvPr>
        </p:nvGraphicFramePr>
        <p:xfrm>
          <a:off x="204924" y="1240149"/>
          <a:ext cx="11761104" cy="4866371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711669"/>
                <a:gridCol w="2743200"/>
                <a:gridCol w="491920"/>
                <a:gridCol w="490699"/>
                <a:gridCol w="490699"/>
                <a:gridCol w="490699"/>
                <a:gridCol w="490699"/>
                <a:gridCol w="3851519"/>
              </a:tblGrid>
              <a:tr h="37292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 smtClean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2928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729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2.1.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Mengembangkan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penelitian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pendidikan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lintas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disiplin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2.1.1.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makalah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hasil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penelitian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dalam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proceeding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konferensi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terindeks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2</a:t>
                      </a:r>
                      <a:endParaRPr lang="en-US" sz="1400" u="none" strike="noStrike" baseline="0" dirty="0" smtClean="0">
                        <a:effectLst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2.1.1.1.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Staf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Departemen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berperan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aktif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dalam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mengirimkan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hasil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penelitian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dalam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proceeding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konferensi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terindeks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bidang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Parasitologi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2928"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2.1.2. </a:t>
                      </a:r>
                      <a:r>
                        <a:rPr lang="en-US" sz="1400" dirty="0" err="1" smtClean="0"/>
                        <a:t>Jumlah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Publikasi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pada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jurnal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Internasional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terindeks</a:t>
                      </a:r>
                      <a:endParaRPr lang="en-US" sz="1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>
                        <a:buFontTx/>
                        <a:buNone/>
                      </a:pP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2.1.2.1.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Dukungan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dari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teman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sejawat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sebagai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peer review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pada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manuskrip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yang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dipublikasikan</a:t>
                      </a:r>
                      <a:endParaRPr lang="en-US" sz="14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2928"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2.1.2.2.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Adanya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sistem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reward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staf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Departemen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Parasitologi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mempublikasikan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hasil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jurnal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internasional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terindeks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2928"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2.1.3. </a:t>
                      </a:r>
                      <a:r>
                        <a:rPr lang="en-US" sz="1400" dirty="0" err="1" smtClean="0"/>
                        <a:t>Jumlah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Publikasi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pada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jurnal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Nasional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terakreditasi</a:t>
                      </a:r>
                      <a:endParaRPr lang="en-US" sz="1400" dirty="0" smtClean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2.1.3.1.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Dukungan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dari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teman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sejawat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sebagai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peer review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pada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manuskrip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yang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dipublikasikan</a:t>
                      </a:r>
                      <a:endParaRPr lang="en-US" sz="14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2928"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2.1.3.2.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Adanya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sistem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reward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staf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Departemen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Parasitologi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mempublikasikan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hasil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jurnal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nasional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terakreditasi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2928"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2.1.4.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Hak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Cipta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yang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dihasilkan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0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2.1.4.1.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Adanya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pelatihan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pendampingan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mengenai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Hak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Cipta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sebagai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hasil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produk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penelitian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dari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HKI UGM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atau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HKI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Pusat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2928"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2.1.5.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peneliti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yang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melakukan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penelitian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laboratorium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2.1.5.1.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Pembimbingan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kepada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mahasiswa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dosen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peneliti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yang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melakukan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penelitian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laboratorium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Parasitologi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88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7" y="68240"/>
            <a:ext cx="11190027" cy="805217"/>
          </a:xfrm>
        </p:spPr>
        <p:txBody>
          <a:bodyPr>
            <a:noAutofit/>
          </a:bodyPr>
          <a:lstStyle/>
          <a:p>
            <a:pPr lvl="0"/>
            <a:r>
              <a:rPr lang="id-ID" sz="2000" b="1" dirty="0" smtClean="0"/>
              <a:t>Tujuan 2:</a:t>
            </a:r>
            <a:r>
              <a:rPr lang="en-US" sz="2000" dirty="0" smtClean="0"/>
              <a:t> </a:t>
            </a:r>
            <a:r>
              <a:rPr lang="en-US" sz="2000" dirty="0" err="1" smtClean="0"/>
              <a:t>Mengembangkan</a:t>
            </a:r>
            <a:r>
              <a:rPr lang="en-US" sz="2000" dirty="0" smtClean="0"/>
              <a:t> </a:t>
            </a:r>
            <a:r>
              <a:rPr lang="en-US" sz="2000" dirty="0" err="1" smtClean="0"/>
              <a:t>produk</a:t>
            </a:r>
            <a:r>
              <a:rPr lang="en-US" sz="2000" dirty="0" smtClean="0"/>
              <a:t> </a:t>
            </a:r>
            <a:r>
              <a:rPr lang="en-US" sz="2000" dirty="0" err="1" smtClean="0"/>
              <a:t>penelitian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menjadi</a:t>
            </a:r>
            <a:r>
              <a:rPr lang="en-US" sz="2000" dirty="0" smtClean="0"/>
              <a:t> </a:t>
            </a:r>
            <a:r>
              <a:rPr lang="en-US" sz="2000" dirty="0" err="1" smtClean="0"/>
              <a:t>rujukan</a:t>
            </a:r>
            <a:r>
              <a:rPr lang="en-US" sz="2000" dirty="0" smtClean="0"/>
              <a:t> </a:t>
            </a:r>
            <a:r>
              <a:rPr lang="en-US" sz="2000" dirty="0" err="1" smtClean="0"/>
              <a:t>nasional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berwawasan</a:t>
            </a:r>
            <a:r>
              <a:rPr lang="en-US" sz="2000" dirty="0" smtClean="0"/>
              <a:t> </a:t>
            </a:r>
            <a:r>
              <a:rPr lang="en-US" sz="2000" dirty="0" err="1" smtClean="0"/>
              <a:t>lingkungan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responsif</a:t>
            </a:r>
            <a:r>
              <a:rPr lang="en-US" sz="2000" dirty="0" smtClean="0"/>
              <a:t> </a:t>
            </a:r>
            <a:r>
              <a:rPr lang="en-US" sz="2000" dirty="0" err="1" smtClean="0"/>
              <a:t>terhadap</a:t>
            </a:r>
            <a:r>
              <a:rPr lang="en-US" sz="2000" dirty="0" smtClean="0"/>
              <a:t> </a:t>
            </a:r>
            <a:r>
              <a:rPr lang="en-US" sz="2000" dirty="0" err="1" smtClean="0"/>
              <a:t>permasalahan</a:t>
            </a:r>
            <a:r>
              <a:rPr lang="en-US" sz="2000" dirty="0" smtClean="0"/>
              <a:t> </a:t>
            </a:r>
            <a:r>
              <a:rPr lang="en-US" sz="2000" dirty="0" err="1" smtClean="0"/>
              <a:t>masyarakat</a:t>
            </a:r>
            <a:r>
              <a:rPr lang="en-US" sz="2000" dirty="0" smtClean="0"/>
              <a:t>, </a:t>
            </a:r>
            <a:r>
              <a:rPr lang="en-US" sz="2000" dirty="0" err="1" smtClean="0"/>
              <a:t>bangsa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negara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berbasis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nilai-nilai</a:t>
            </a:r>
            <a:r>
              <a:rPr lang="en-US" sz="2000" dirty="0" smtClean="0"/>
              <a:t> </a:t>
            </a:r>
            <a:r>
              <a:rPr lang="en-US" sz="2000" dirty="0" err="1" smtClean="0"/>
              <a:t>keunggulan</a:t>
            </a:r>
            <a:r>
              <a:rPr lang="en-US" sz="2000" dirty="0" smtClean="0"/>
              <a:t> </a:t>
            </a:r>
            <a:r>
              <a:rPr lang="en-US" sz="2000" dirty="0" err="1" smtClean="0"/>
              <a:t>lokal</a:t>
            </a:r>
            <a:endParaRPr lang="id-ID" sz="2000" b="1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6146344"/>
              </p:ext>
            </p:extLst>
          </p:nvPr>
        </p:nvGraphicFramePr>
        <p:xfrm>
          <a:off x="278637" y="1138264"/>
          <a:ext cx="11690451" cy="497593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476126"/>
                <a:gridCol w="2550393"/>
                <a:gridCol w="671878"/>
                <a:gridCol w="617032"/>
                <a:gridCol w="630743"/>
                <a:gridCol w="617031"/>
                <a:gridCol w="575895"/>
                <a:gridCol w="3551353"/>
              </a:tblGrid>
              <a:tr h="34713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 smtClean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Program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47133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25735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2.2.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Memacu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inovasi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ilmu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pengetahuan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teknologi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yang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bermanfaat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bagi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kepentingan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bangsa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negara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kemanusiaan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berbasis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kearifan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budaya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2.2.1.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penelitian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terkait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isu-isu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strategis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nasional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internasional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2.2.1.1.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Pembentukan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pengembangan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forum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komunikasi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koordinasi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antar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unit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studi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lingkungan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Fakultas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maupun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UGM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008106"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u="none" strike="noStrike" baseline="0" dirty="0" smtClean="0">
                        <a:effectLst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u="none" strike="noStrike" dirty="0" smtClean="0">
                        <a:effectLst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u="none" strike="noStrike" dirty="0" smtClean="0">
                        <a:effectLst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u="none" strike="noStrike" dirty="0" smtClean="0">
                        <a:effectLst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u="none" strike="noStrike" dirty="0" smtClean="0">
                        <a:effectLst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>
                        <a:buFontTx/>
                        <a:buNone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2.2.1.2.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Adanya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pertemuan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ilmiah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ntuk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diskusi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koordinasi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penelitian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yang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relevan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terkait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isu-isu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strategis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nasional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internasional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bidang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Parasitologi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Kedokteran</a:t>
                      </a:r>
                      <a:endParaRPr lang="en-US" sz="14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008106"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2.2.2. </a:t>
                      </a:r>
                      <a:r>
                        <a:rPr lang="en-US" sz="1400" dirty="0" err="1" smtClean="0"/>
                        <a:t>Jumlah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layanan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laboratorium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pendukung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penelitian</a:t>
                      </a:r>
                      <a:r>
                        <a:rPr lang="en-US" sz="1400" baseline="0" dirty="0" smtClean="0"/>
                        <a:t> yang </a:t>
                      </a:r>
                      <a:r>
                        <a:rPr lang="en-US" sz="1400" baseline="0" dirty="0" err="1" smtClean="0"/>
                        <a:t>terakreditasi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dan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sistem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manajemen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mutu</a:t>
                      </a:r>
                      <a:endParaRPr lang="en-US" sz="1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2.2.2.1.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Penambahan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ruang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lingkup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pada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layanan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laboratorium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yang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berkaitan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dengan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pemeriksaan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penyakit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parasit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008106"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2.2.2.2.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Melengkapi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instruksi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kerja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dokumen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pendukung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pada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ruang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lingkup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pemeriksaan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yang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sudah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berjalan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baru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berjalan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untuk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menambah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layanan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laboratorium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88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7" y="54592"/>
            <a:ext cx="11190027" cy="627797"/>
          </a:xfrm>
        </p:spPr>
        <p:txBody>
          <a:bodyPr>
            <a:normAutofit fontScale="90000"/>
          </a:bodyPr>
          <a:lstStyle/>
          <a:p>
            <a:pPr lvl="0"/>
            <a:r>
              <a:rPr lang="id-ID" sz="2100" b="1" dirty="0" smtClean="0"/>
              <a:t>Tujuan 2:</a:t>
            </a:r>
            <a:r>
              <a:rPr lang="en-US" sz="2100" dirty="0" smtClean="0"/>
              <a:t> </a:t>
            </a:r>
            <a:r>
              <a:rPr lang="en-US" sz="2100" dirty="0" err="1" smtClean="0"/>
              <a:t>Mengembangkan</a:t>
            </a:r>
            <a:r>
              <a:rPr lang="en-US" sz="2100" dirty="0" smtClean="0"/>
              <a:t> </a:t>
            </a:r>
            <a:r>
              <a:rPr lang="en-US" sz="2100" dirty="0" err="1" smtClean="0"/>
              <a:t>produk</a:t>
            </a:r>
            <a:r>
              <a:rPr lang="en-US" sz="2100" dirty="0" smtClean="0"/>
              <a:t> </a:t>
            </a:r>
            <a:r>
              <a:rPr lang="en-US" sz="2100" dirty="0" err="1" smtClean="0"/>
              <a:t>penelitian</a:t>
            </a:r>
            <a:r>
              <a:rPr lang="en-US" sz="2100" dirty="0" smtClean="0"/>
              <a:t> yang </a:t>
            </a:r>
            <a:r>
              <a:rPr lang="en-US" sz="2100" dirty="0" err="1" smtClean="0"/>
              <a:t>menjadi</a:t>
            </a:r>
            <a:r>
              <a:rPr lang="en-US" sz="2100" dirty="0" smtClean="0"/>
              <a:t> </a:t>
            </a:r>
            <a:r>
              <a:rPr lang="en-US" sz="2100" dirty="0" err="1" smtClean="0"/>
              <a:t>rujukan</a:t>
            </a:r>
            <a:r>
              <a:rPr lang="en-US" sz="2100" dirty="0" smtClean="0"/>
              <a:t> </a:t>
            </a:r>
            <a:r>
              <a:rPr lang="en-US" sz="2100" dirty="0" err="1" smtClean="0"/>
              <a:t>nasional</a:t>
            </a:r>
            <a:r>
              <a:rPr lang="en-US" sz="2100" dirty="0" smtClean="0"/>
              <a:t> yang </a:t>
            </a:r>
            <a:r>
              <a:rPr lang="en-US" sz="2100" dirty="0" err="1" smtClean="0"/>
              <a:t>berwawasan</a:t>
            </a:r>
            <a:r>
              <a:rPr lang="en-US" sz="2100" dirty="0" smtClean="0"/>
              <a:t> </a:t>
            </a:r>
            <a:r>
              <a:rPr lang="en-US" sz="2100" dirty="0" err="1" smtClean="0"/>
              <a:t>lingkungan</a:t>
            </a:r>
            <a:r>
              <a:rPr lang="en-US" sz="2100" dirty="0" smtClean="0"/>
              <a:t> </a:t>
            </a:r>
            <a:r>
              <a:rPr lang="en-US" sz="2100" dirty="0" err="1" smtClean="0"/>
              <a:t>dan</a:t>
            </a:r>
            <a:r>
              <a:rPr lang="en-US" sz="2100" dirty="0" smtClean="0"/>
              <a:t> </a:t>
            </a:r>
            <a:r>
              <a:rPr lang="en-US" sz="2100" dirty="0" err="1" smtClean="0"/>
              <a:t>responsif</a:t>
            </a:r>
            <a:r>
              <a:rPr lang="en-US" sz="2100" dirty="0" smtClean="0"/>
              <a:t> </a:t>
            </a:r>
            <a:r>
              <a:rPr lang="en-US" sz="2100" dirty="0" err="1" smtClean="0"/>
              <a:t>terhadap</a:t>
            </a:r>
            <a:r>
              <a:rPr lang="en-US" sz="2100" dirty="0" smtClean="0"/>
              <a:t> </a:t>
            </a:r>
            <a:r>
              <a:rPr lang="en-US" sz="2100" dirty="0" err="1" smtClean="0"/>
              <a:t>permasalahan</a:t>
            </a:r>
            <a:r>
              <a:rPr lang="en-US" sz="2100" dirty="0" smtClean="0"/>
              <a:t> </a:t>
            </a:r>
            <a:r>
              <a:rPr lang="en-US" sz="2100" dirty="0" err="1" smtClean="0"/>
              <a:t>masyarakat</a:t>
            </a:r>
            <a:r>
              <a:rPr lang="en-US" sz="2100" dirty="0" smtClean="0"/>
              <a:t>, </a:t>
            </a:r>
            <a:r>
              <a:rPr lang="en-US" sz="2100" dirty="0" err="1" smtClean="0"/>
              <a:t>bangsa</a:t>
            </a:r>
            <a:r>
              <a:rPr lang="en-US" sz="2100" dirty="0" smtClean="0"/>
              <a:t> </a:t>
            </a:r>
            <a:r>
              <a:rPr lang="en-US" sz="2100" dirty="0" err="1" smtClean="0"/>
              <a:t>dan</a:t>
            </a:r>
            <a:r>
              <a:rPr lang="en-US" sz="2100" dirty="0" smtClean="0"/>
              <a:t> </a:t>
            </a:r>
            <a:r>
              <a:rPr lang="en-US" sz="2100" dirty="0" err="1" smtClean="0"/>
              <a:t>negara</a:t>
            </a:r>
            <a:r>
              <a:rPr lang="en-US" sz="2100" dirty="0" smtClean="0"/>
              <a:t> yang </a:t>
            </a:r>
            <a:r>
              <a:rPr lang="en-US" sz="2100" dirty="0" err="1" smtClean="0"/>
              <a:t>berbasis</a:t>
            </a:r>
            <a:r>
              <a:rPr lang="en-US" sz="2100" dirty="0" smtClean="0"/>
              <a:t> </a:t>
            </a:r>
            <a:r>
              <a:rPr lang="en-US" sz="2100" dirty="0" err="1" smtClean="0"/>
              <a:t>pada</a:t>
            </a:r>
            <a:r>
              <a:rPr lang="en-US" sz="2100" dirty="0" smtClean="0"/>
              <a:t> </a:t>
            </a:r>
            <a:r>
              <a:rPr lang="en-US" sz="2100" dirty="0" err="1" smtClean="0"/>
              <a:t>nilai-nilai</a:t>
            </a:r>
            <a:r>
              <a:rPr lang="en-US" sz="2100" dirty="0" smtClean="0"/>
              <a:t> </a:t>
            </a:r>
            <a:r>
              <a:rPr lang="en-US" sz="2100" dirty="0" err="1" smtClean="0"/>
              <a:t>keunggulan</a:t>
            </a:r>
            <a:r>
              <a:rPr lang="en-US" sz="2100" dirty="0" smtClean="0"/>
              <a:t> </a:t>
            </a:r>
            <a:r>
              <a:rPr lang="en-US" sz="2100" dirty="0" err="1" smtClean="0"/>
              <a:t>lokal</a:t>
            </a:r>
            <a:endParaRPr lang="id-ID" sz="21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6146344"/>
              </p:ext>
            </p:extLst>
          </p:nvPr>
        </p:nvGraphicFramePr>
        <p:xfrm>
          <a:off x="286601" y="802048"/>
          <a:ext cx="11559655" cy="539451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829256"/>
                <a:gridCol w="3015066"/>
                <a:gridCol w="507956"/>
                <a:gridCol w="507956"/>
                <a:gridCol w="507956"/>
                <a:gridCol w="507956"/>
                <a:gridCol w="507956"/>
                <a:gridCol w="3175553"/>
              </a:tblGrid>
              <a:tr h="417127">
                <a:tc rowSpan="2">
                  <a:txBody>
                    <a:bodyPr/>
                    <a:lstStyle/>
                    <a:p>
                      <a:pPr algn="ctr" fontAlgn="ctr"/>
                      <a:endParaRPr lang="en-US" sz="1600" b="1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id-ID" sz="1600" b="1" u="none" strike="noStrike" dirty="0" smtClean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17127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033744"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2.2.3.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Jumlah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laboratorium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pendukung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penelitian</a:t>
                      </a:r>
                      <a:r>
                        <a:rPr lang="en-US" sz="1400" baseline="0" dirty="0" smtClean="0"/>
                        <a:t> yang </a:t>
                      </a:r>
                      <a:r>
                        <a:rPr lang="en-US" sz="1400" baseline="0" dirty="0" err="1" smtClean="0"/>
                        <a:t>sudah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menerapkan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standar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internasional</a:t>
                      </a:r>
                      <a:r>
                        <a:rPr lang="en-US" sz="1400" baseline="0" dirty="0" smtClean="0"/>
                        <a:t> (GLP, GCP, GCLP &amp; GMP)</a:t>
                      </a:r>
                      <a:endParaRPr lang="en-US" sz="1400" dirty="0" smtClean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2.2.3.1.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Pelaksanaan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GLP, GCP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GCLP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secara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konsisten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berkala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b"/>
                </a:tc>
              </a:tr>
              <a:tr h="522577"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2.2.3.2.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Pelaksaan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Biosafety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Biorisk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secara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konsisten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berkala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22577"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2.2.3.3.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Standarisasi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manajemen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riset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laboratorium</a:t>
                      </a:r>
                      <a:endParaRPr lang="en-US" sz="1400" dirty="0"/>
                    </a:p>
                  </a:txBody>
                  <a:tcPr marL="9525" marR="9525" marT="9525" marB="0" anchor="b"/>
                </a:tc>
              </a:tr>
              <a:tr h="925039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2.2.4. </a:t>
                      </a:r>
                      <a:r>
                        <a:rPr lang="en-US" sz="1400" dirty="0" err="1" smtClean="0"/>
                        <a:t>Jumlah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sarana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prasarana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laboratorium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penunjang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penelitian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sesuai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dengan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perkembangan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penelitian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termutakhir</a:t>
                      </a:r>
                      <a:endParaRPr lang="en-US" sz="1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2.2.4.1.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d-ID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Melakukan 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revitalisasi dan penggantian alat-alat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laboratorium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yang sudah rusak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033744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2.2.4.2.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Mengajukan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penambahan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alat-alat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laboratorium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yang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relevan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sesuai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dengan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spesifikasi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terbaru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Fakultas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Universitas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22577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2.2.4.3. M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enata laboratorium  sesuai standar nasional dan internasional</a:t>
                      </a:r>
                      <a:endParaRPr lang="en-US" sz="14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88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178" y="163777"/>
            <a:ext cx="10998958" cy="832512"/>
          </a:xfrm>
        </p:spPr>
        <p:txBody>
          <a:bodyPr>
            <a:noAutofit/>
          </a:bodyPr>
          <a:lstStyle/>
          <a:p>
            <a:r>
              <a:rPr lang="id-ID" sz="2200" b="1" dirty="0" smtClean="0"/>
              <a:t>Tujuan 3:</a:t>
            </a:r>
            <a:r>
              <a:rPr lang="en-US" sz="2200" dirty="0" smtClean="0"/>
              <a:t> </a:t>
            </a:r>
            <a:r>
              <a:rPr lang="en-US" sz="2200" dirty="0" err="1" smtClean="0"/>
              <a:t>Mengabdi</a:t>
            </a:r>
            <a:r>
              <a:rPr lang="en-US" sz="2200" dirty="0" smtClean="0"/>
              <a:t> </a:t>
            </a:r>
            <a:r>
              <a:rPr lang="en-US" sz="2200" dirty="0" err="1" smtClean="0"/>
              <a:t>kepada</a:t>
            </a:r>
            <a:r>
              <a:rPr lang="en-US" sz="2200" dirty="0" smtClean="0"/>
              <a:t> </a:t>
            </a:r>
            <a:r>
              <a:rPr lang="en-US" sz="2200" dirty="0" err="1" smtClean="0"/>
              <a:t>masyarakat</a:t>
            </a:r>
            <a:r>
              <a:rPr lang="en-US" sz="2200" dirty="0" smtClean="0"/>
              <a:t> </a:t>
            </a:r>
            <a:r>
              <a:rPr lang="en-US" sz="2200" dirty="0" err="1" smtClean="0"/>
              <a:t>terutama</a:t>
            </a:r>
            <a:r>
              <a:rPr lang="en-US" sz="2200" dirty="0" smtClean="0"/>
              <a:t> yang </a:t>
            </a:r>
            <a:r>
              <a:rPr lang="en-US" sz="2200" dirty="0" err="1" smtClean="0"/>
              <a:t>berkaitan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Parasitologi</a:t>
            </a:r>
            <a:r>
              <a:rPr lang="en-US" sz="2200" dirty="0" smtClean="0"/>
              <a:t> </a:t>
            </a:r>
            <a:r>
              <a:rPr lang="en-US" sz="2200" dirty="0" err="1" smtClean="0"/>
              <a:t>Kedokteran</a:t>
            </a:r>
            <a:r>
              <a:rPr lang="en-US" sz="2200" dirty="0" smtClean="0"/>
              <a:t> </a:t>
            </a:r>
            <a:r>
              <a:rPr lang="en-US" sz="2200" dirty="0" err="1" smtClean="0"/>
              <a:t>sehingga</a:t>
            </a:r>
            <a:r>
              <a:rPr lang="en-US" sz="2200" dirty="0" smtClean="0"/>
              <a:t> </a:t>
            </a:r>
            <a:r>
              <a:rPr lang="en-US" sz="2200" dirty="0" err="1" smtClean="0"/>
              <a:t>mampu</a:t>
            </a:r>
            <a:r>
              <a:rPr lang="en-US" sz="2200" dirty="0" smtClean="0"/>
              <a:t> </a:t>
            </a:r>
            <a:r>
              <a:rPr lang="en-US" sz="2200" dirty="0" err="1" smtClean="0"/>
              <a:t>mendorong</a:t>
            </a:r>
            <a:r>
              <a:rPr lang="en-US" sz="2200" dirty="0" smtClean="0"/>
              <a:t> </a:t>
            </a:r>
            <a:r>
              <a:rPr lang="en-US" sz="2200" dirty="0" err="1" smtClean="0"/>
              <a:t>kemandirian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kesejahteraan</a:t>
            </a:r>
            <a:r>
              <a:rPr lang="en-US" sz="2200" dirty="0" smtClean="0"/>
              <a:t> </a:t>
            </a:r>
            <a:r>
              <a:rPr lang="en-US" sz="2200" dirty="0" err="1" smtClean="0"/>
              <a:t>masyarakat</a:t>
            </a:r>
            <a:r>
              <a:rPr lang="en-US" sz="2200" dirty="0" smtClean="0"/>
              <a:t> </a:t>
            </a:r>
            <a:r>
              <a:rPr lang="en-US" sz="2200" dirty="0" err="1" smtClean="0"/>
              <a:t>secara</a:t>
            </a:r>
            <a:r>
              <a:rPr lang="en-US" sz="2200" dirty="0" smtClean="0"/>
              <a:t> </a:t>
            </a:r>
            <a:r>
              <a:rPr lang="en-US" sz="2200" dirty="0" err="1" smtClean="0"/>
              <a:t>berkelanjutan</a:t>
            </a:r>
            <a:endParaRPr lang="id-ID" sz="2200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6146344"/>
              </p:ext>
            </p:extLst>
          </p:nvPr>
        </p:nvGraphicFramePr>
        <p:xfrm>
          <a:off x="278637" y="1165560"/>
          <a:ext cx="11635856" cy="425953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464563"/>
                <a:gridCol w="2538483"/>
                <a:gridCol w="668740"/>
                <a:gridCol w="614150"/>
                <a:gridCol w="627797"/>
                <a:gridCol w="614149"/>
                <a:gridCol w="573206"/>
                <a:gridCol w="3534768"/>
              </a:tblGrid>
              <a:tr h="29715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 smtClean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97155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59448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3.1.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Menerapkan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manajemen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pengembangan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produk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untuk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mendukung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program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hilirisasi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penelitian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3.1.1. </a:t>
                      </a:r>
                      <a:r>
                        <a:rPr lang="en-US" sz="1400" dirty="0" err="1" smtClean="0"/>
                        <a:t>Jumlah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hasil-hasil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inovasi</a:t>
                      </a:r>
                      <a:r>
                        <a:rPr lang="en-US" sz="1400" baseline="0" dirty="0" smtClean="0"/>
                        <a:t> yang </a:t>
                      </a:r>
                      <a:r>
                        <a:rPr lang="en-US" sz="1400" baseline="0" dirty="0" err="1" smtClean="0"/>
                        <a:t>dihilirkan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ke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masyarakat</a:t>
                      </a:r>
                      <a:endParaRPr lang="en-US" sz="1400" dirty="0" smtClean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3.1.1.1.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Pertemuan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dengan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pemerintah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terkait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dinas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kesehatan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pemda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dsb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atau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masyarakat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untuk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menjelaskan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menerapkan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hasil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penelitian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bidang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Parasitologi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Kedokteran</a:t>
                      </a:r>
                      <a:endParaRPr lang="en-US" sz="14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709209"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3.1.1.2.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Penerapan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hasil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inovasi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tepat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guna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yang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dapat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digunakan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untuk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kepentingan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pemerintah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masyarakat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dalam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menghadapi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menjawab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masalah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lokal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715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3.2.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Mendorong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pengabdian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melalui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aplikasi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kewirausahaan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sosial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3.2.1. </a:t>
                      </a:r>
                      <a:r>
                        <a:rPr lang="en-US" sz="1400" dirty="0" err="1" smtClean="0"/>
                        <a:t>Jumlah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pendampingan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pada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masyarakat</a:t>
                      </a:r>
                      <a:r>
                        <a:rPr lang="en-US" sz="1400" baseline="0" dirty="0" smtClean="0"/>
                        <a:t>  </a:t>
                      </a:r>
                      <a:r>
                        <a:rPr lang="en-US" sz="1400" baseline="0" dirty="0" err="1" smtClean="0"/>
                        <a:t>dan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wilayah</a:t>
                      </a:r>
                      <a:r>
                        <a:rPr lang="en-US" sz="1400" baseline="0" dirty="0" smtClean="0"/>
                        <a:t> yang </a:t>
                      </a:r>
                      <a:r>
                        <a:rPr lang="en-US" sz="1400" baseline="0" dirty="0" err="1" smtClean="0"/>
                        <a:t>rentan</a:t>
                      </a:r>
                      <a:r>
                        <a:rPr lang="en-US" sz="1400" baseline="0" dirty="0" smtClean="0"/>
                        <a:t> (</a:t>
                      </a:r>
                      <a:r>
                        <a:rPr lang="en-US" sz="1400" baseline="0" dirty="0" err="1" smtClean="0"/>
                        <a:t>pangan</a:t>
                      </a:r>
                      <a:r>
                        <a:rPr lang="en-US" sz="1400" baseline="0" dirty="0" smtClean="0"/>
                        <a:t>, </a:t>
                      </a:r>
                      <a:r>
                        <a:rPr lang="en-US" sz="1400" baseline="0" dirty="0" err="1" smtClean="0"/>
                        <a:t>bencana</a:t>
                      </a:r>
                      <a:r>
                        <a:rPr lang="en-US" sz="1400" baseline="0" dirty="0" smtClean="0"/>
                        <a:t>, </a:t>
                      </a:r>
                      <a:r>
                        <a:rPr lang="en-US" sz="1400" baseline="0" dirty="0" err="1" smtClean="0"/>
                        <a:t>sosial</a:t>
                      </a:r>
                      <a:r>
                        <a:rPr lang="en-US" sz="1400" baseline="0" dirty="0" smtClean="0"/>
                        <a:t>, </a:t>
                      </a:r>
                      <a:r>
                        <a:rPr lang="en-US" sz="1400" baseline="0" dirty="0" err="1" smtClean="0"/>
                        <a:t>ekonomi</a:t>
                      </a:r>
                      <a:r>
                        <a:rPr lang="en-US" sz="1400" baseline="0" dirty="0" smtClean="0"/>
                        <a:t>, </a:t>
                      </a:r>
                      <a:r>
                        <a:rPr lang="en-US" sz="1400" baseline="0" dirty="0" err="1" smtClean="0"/>
                        <a:t>dll</a:t>
                      </a:r>
                      <a:r>
                        <a:rPr lang="en-US" sz="1400" baseline="0" dirty="0" smtClean="0"/>
                        <a:t>)</a:t>
                      </a:r>
                      <a:endParaRPr lang="en-US" sz="1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3.2.1.1.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Penyuluhan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mengenai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aplikasi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dari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hasil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penelitian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bidang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Parasitologi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Kedokteran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789737"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3.2.1.2.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Pendampingan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masyarakat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dalam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berperilaku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hidup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sehat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agar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terhindar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dari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penyakit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terutama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dalam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bidang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Parasitologi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Kedokteran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277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954" y="163773"/>
            <a:ext cx="10604310" cy="791571"/>
          </a:xfrm>
        </p:spPr>
        <p:txBody>
          <a:bodyPr>
            <a:noAutofit/>
          </a:bodyPr>
          <a:lstStyle/>
          <a:p>
            <a:r>
              <a:rPr lang="id-ID" sz="2000" b="1" dirty="0" smtClean="0"/>
              <a:t>Tujuan 4:</a:t>
            </a:r>
            <a:r>
              <a:rPr lang="en-US" sz="2000" dirty="0" smtClean="0"/>
              <a:t> </a:t>
            </a:r>
            <a:r>
              <a:rPr lang="en-US" sz="2000" dirty="0" err="1" smtClean="0"/>
              <a:t>Memiliki</a:t>
            </a:r>
            <a:r>
              <a:rPr lang="en-US" sz="2000" dirty="0" smtClean="0"/>
              <a:t> t</a:t>
            </a:r>
            <a:r>
              <a:rPr lang="id-ID" sz="2000" dirty="0" smtClean="0"/>
              <a:t>ata kelola </a:t>
            </a:r>
            <a:r>
              <a:rPr lang="en-US" sz="2000" dirty="0" smtClean="0"/>
              <a:t>D</a:t>
            </a:r>
            <a:r>
              <a:rPr lang="id-ID" sz="2000" dirty="0" smtClean="0"/>
              <a:t>epartemen</a:t>
            </a:r>
            <a:r>
              <a:rPr lang="en-US" sz="2000" dirty="0" smtClean="0"/>
              <a:t> </a:t>
            </a:r>
            <a:r>
              <a:rPr lang="en-US" sz="2000" dirty="0" err="1" smtClean="0"/>
              <a:t>Parasitologi</a:t>
            </a:r>
            <a:r>
              <a:rPr lang="id-ID" sz="2000" dirty="0" smtClean="0"/>
              <a:t> yang berkeadilan, transparan, partisipatif, akuntabel, dan terintegrasi antar fungsi guna menunjang efektivitas dan efisiensi pemanfaatan sumber daya</a:t>
            </a:r>
            <a:endParaRPr lang="id-ID" sz="2000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6146344"/>
              </p:ext>
            </p:extLst>
          </p:nvPr>
        </p:nvGraphicFramePr>
        <p:xfrm>
          <a:off x="464024" y="1088649"/>
          <a:ext cx="11313992" cy="506649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606461"/>
                <a:gridCol w="3131251"/>
                <a:gridCol w="459193"/>
                <a:gridCol w="459193"/>
                <a:gridCol w="459193"/>
                <a:gridCol w="459193"/>
                <a:gridCol w="459193"/>
                <a:gridCol w="3280315"/>
              </a:tblGrid>
              <a:tr h="37932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9329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761520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4.1.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Menjadikan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kampus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mendukung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wahana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penerapan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inovasi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IPTEKS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lintas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disiplin</a:t>
                      </a:r>
                      <a:endParaRPr lang="id-ID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4.1.1. </a:t>
                      </a:r>
                      <a:r>
                        <a:rPr lang="en-US" sz="1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Jumlah</a:t>
                      </a: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ketersediaan</a:t>
                      </a: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sarana</a:t>
                      </a: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dan</a:t>
                      </a: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prasarana</a:t>
                      </a: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penunjang</a:t>
                      </a: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i="1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Safety, Health and </a:t>
                      </a:r>
                      <a:r>
                        <a:rPr lang="en-US" sz="1400" i="1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Environtment</a:t>
                      </a:r>
                      <a:r>
                        <a:rPr lang="en-US" sz="1400" i="1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i="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(SHE</a:t>
                      </a: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id-ID" sz="14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id-ID" sz="14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id-ID" sz="14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id-ID" sz="14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4.1.1.1.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Peningkatan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kualitas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fasilitas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laboratorium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pelayanan</a:t>
                      </a:r>
                      <a:endParaRPr lang="id-ID" sz="14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1511874"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baseline="0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baseline="0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baseline="0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baseline="0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baseline="0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4.1.1.2.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Renovasi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laboratorium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terutama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berkaitan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penempatan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peralatan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fisik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belum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sesuai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standar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keselamatan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kerja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peralatan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mencuci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muka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mata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140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eyewash</a:t>
                      </a:r>
                      <a:r>
                        <a:rPr lang="en-US" sz="14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i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i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peralatan</a:t>
                      </a:r>
                      <a:r>
                        <a:rPr lang="en-US" sz="14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i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mandi</a:t>
                      </a:r>
                      <a:r>
                        <a:rPr lang="en-US" sz="14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i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guyur</a:t>
                      </a:r>
                      <a:r>
                        <a:rPr lang="en-US" sz="140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/shower)</a:t>
                      </a:r>
                      <a:r>
                        <a:rPr lang="en-US" sz="14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i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lang="en-US" sz="14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i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4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i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laboratorium</a:t>
                      </a:r>
                      <a:endParaRPr lang="en-US" sz="1400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761520"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4.1.1.3. </a:t>
                      </a:r>
                      <a:r>
                        <a:rPr lang="en-US" sz="1400" dirty="0" err="1" smtClean="0"/>
                        <a:t>Penambahan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kamera</a:t>
                      </a:r>
                      <a:r>
                        <a:rPr lang="en-US" sz="1400" baseline="0" dirty="0" smtClean="0"/>
                        <a:t> CCTV </a:t>
                      </a:r>
                      <a:r>
                        <a:rPr lang="en-US" sz="1400" baseline="0" dirty="0" err="1" smtClean="0"/>
                        <a:t>di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dalam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laboratorium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untuk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peningkatan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fasilitas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dan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keamanan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laboratorium</a:t>
                      </a:r>
                      <a:r>
                        <a:rPr lang="en-US" sz="1400" baseline="0" dirty="0" smtClean="0"/>
                        <a:t> </a:t>
                      </a:r>
                      <a:endParaRPr lang="en-US" sz="1400" dirty="0"/>
                    </a:p>
                  </a:txBody>
                  <a:tcPr marL="9525" marR="9525" marT="9525" marB="0" anchor="b"/>
                </a:tc>
              </a:tr>
              <a:tr h="511402">
                <a:tc>
                  <a:txBody>
                    <a:bodyPr/>
                    <a:lstStyle/>
                    <a:p>
                      <a:pPr algn="l" fontAlgn="b"/>
                      <a:endParaRPr lang="id-ID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4.1.2. </a:t>
                      </a:r>
                      <a:r>
                        <a:rPr lang="en-US" sz="1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Tersedianya</a:t>
                      </a:r>
                      <a:r>
                        <a:rPr lang="en-US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update data digital </a:t>
                      </a:r>
                      <a:r>
                        <a:rPr lang="en-US" sz="1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jaringan</a:t>
                      </a:r>
                      <a:r>
                        <a:rPr lang="en-US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infrastruktur</a:t>
                      </a:r>
                      <a:endParaRPr lang="id-ID" sz="1400" u="none" strike="noStrike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4.1.2.1.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Peningkatan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kualitas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peralatan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IT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dan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infrastruktur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wifi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di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Departemen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b"/>
                </a:tc>
              </a:tr>
              <a:tr h="761520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4.1.3. </a:t>
                      </a:r>
                      <a:r>
                        <a:rPr lang="en-US" sz="1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Jumlah</a:t>
                      </a: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sarana</a:t>
                      </a: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prasarana</a:t>
                      </a: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yang </a:t>
                      </a:r>
                      <a:r>
                        <a:rPr lang="en-US" sz="1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dapat</a:t>
                      </a: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dimanfaatkan</a:t>
                      </a: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lintas</a:t>
                      </a: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kluster</a:t>
                      </a:r>
                      <a:endParaRPr lang="id-ID" sz="1400" u="none" strike="noStrike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id-ID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id-ID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4.1.3.1.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Penambahan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koleksi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buku-buku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yang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berkaitan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dengan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kesehatan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dan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Parasitologi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kedokteran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di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Departemen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214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17" y="27298"/>
            <a:ext cx="11491419" cy="532260"/>
          </a:xfrm>
        </p:spPr>
        <p:txBody>
          <a:bodyPr>
            <a:noAutofit/>
          </a:bodyPr>
          <a:lstStyle/>
          <a:p>
            <a:r>
              <a:rPr lang="id-ID" sz="1800" b="1" dirty="0" smtClean="0"/>
              <a:t>Tujuan 4:</a:t>
            </a:r>
            <a:r>
              <a:rPr lang="en-US" sz="1800" dirty="0" smtClean="0"/>
              <a:t> </a:t>
            </a:r>
            <a:r>
              <a:rPr lang="en-US" sz="1800" dirty="0" err="1" smtClean="0"/>
              <a:t>Memiliki</a:t>
            </a:r>
            <a:r>
              <a:rPr lang="en-US" sz="1800" dirty="0" smtClean="0"/>
              <a:t> t</a:t>
            </a:r>
            <a:r>
              <a:rPr lang="id-ID" sz="1800" dirty="0" smtClean="0"/>
              <a:t>ata kelola </a:t>
            </a:r>
            <a:r>
              <a:rPr lang="en-US" sz="1800" dirty="0" smtClean="0"/>
              <a:t>D</a:t>
            </a:r>
            <a:r>
              <a:rPr lang="id-ID" sz="1800" dirty="0" smtClean="0"/>
              <a:t>epartemen</a:t>
            </a:r>
            <a:r>
              <a:rPr lang="en-US" sz="1800" dirty="0" smtClean="0"/>
              <a:t> </a:t>
            </a:r>
            <a:r>
              <a:rPr lang="en-US" sz="1800" dirty="0" err="1" smtClean="0"/>
              <a:t>Parasitologi</a:t>
            </a:r>
            <a:r>
              <a:rPr lang="id-ID" sz="1800" dirty="0" smtClean="0"/>
              <a:t> yang berkeadilan, transparan, partisipatif, akuntabel, dan terintegrasi antar fungsi guna menunjang efektivitas dan efisiensi pemanfaatan sumber daya</a:t>
            </a:r>
            <a:endParaRPr lang="id-ID" sz="1800" dirty="0"/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6146344"/>
              </p:ext>
            </p:extLst>
          </p:nvPr>
        </p:nvGraphicFramePr>
        <p:xfrm>
          <a:off x="251344" y="556376"/>
          <a:ext cx="11745037" cy="596042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69215"/>
                <a:gridCol w="3114898"/>
                <a:gridCol w="567605"/>
                <a:gridCol w="581448"/>
                <a:gridCol w="553759"/>
                <a:gridCol w="484540"/>
                <a:gridCol w="512228"/>
                <a:gridCol w="3361344"/>
              </a:tblGrid>
              <a:tr h="31811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18113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66674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4.2.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Mengembangkan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Sistem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Penerimaan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SDM yang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Profesional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4.2.1.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Dosen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Tendik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yang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diterima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sesuai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dengan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pemetaan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SDM</a:t>
                      </a:r>
                      <a:endParaRPr lang="id-ID" sz="14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4.2.1.1. </a:t>
                      </a:r>
                      <a:r>
                        <a:rPr lang="en-US" sz="1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Pemetaan</a:t>
                      </a: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SDM </a:t>
                      </a:r>
                      <a:r>
                        <a:rPr lang="en-US" sz="1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Dosen</a:t>
                      </a: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dan</a:t>
                      </a: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Tendik</a:t>
                      </a: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yang </a:t>
                      </a:r>
                      <a:r>
                        <a:rPr lang="en-US" sz="1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akan</a:t>
                      </a: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purna</a:t>
                      </a: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tugas</a:t>
                      </a: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dalam</a:t>
                      </a: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5 </a:t>
                      </a:r>
                      <a:r>
                        <a:rPr lang="en-US" sz="1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tahun</a:t>
                      </a: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kedepan</a:t>
                      </a:r>
                      <a:endParaRPr lang="id-ID" sz="1400" u="none" strike="noStrike" baseline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525" marR="9525" marT="9525" marB="0" anchor="b"/>
                </a:tc>
              </a:tr>
              <a:tr h="885737"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d-ID" sz="14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4.2.1.2.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Perekrutan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calon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Dosen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Tendik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dengan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kualifikasi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keahlian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yang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sesuai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dengan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kebutuhan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Departemen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66747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4.3.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Memperkuat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budaya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melayani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kinerja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unggul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4.3.1.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dosen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berkualifikasi</a:t>
                      </a:r>
                      <a:r>
                        <a:rPr lang="en-US" sz="1400" u="none" strike="noStrike" dirty="0" smtClean="0">
                          <a:effectLst/>
                        </a:rPr>
                        <a:t> S3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0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4.3.1.1.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Pendampingan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pengarahan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bagi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Dosen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yang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masih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S2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untuk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mengambil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program S3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104727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4.3.2.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Meningkatnya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dosen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dengan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jabatan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fungsional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Lektor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Kepala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dan</a:t>
                      </a:r>
                      <a:r>
                        <a:rPr lang="en-US" sz="1400" u="none" strike="noStrike" dirty="0" smtClean="0">
                          <a:effectLst/>
                        </a:rPr>
                        <a:t> Guru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Besar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4.3.2.1.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Pengarahan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dukungan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bagi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Dosen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yang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belum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Lektor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Kepala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Guru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Besar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untuk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segera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melengkapi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persyaratan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mengajukan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ke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Fakultas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/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Universitas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66747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4.3.3.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dosen</a:t>
                      </a:r>
                      <a:r>
                        <a:rPr lang="en-US" sz="1400" u="none" strike="noStrike" dirty="0" smtClean="0">
                          <a:effectLst/>
                        </a:rPr>
                        <a:t> yang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mengikuti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pelatihan</a:t>
                      </a:r>
                      <a:r>
                        <a:rPr lang="en-US" sz="1400" u="none" strike="noStrike" dirty="0" smtClean="0">
                          <a:effectLst/>
                        </a:rPr>
                        <a:t>/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meningkat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karir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dan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kompetensinya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8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9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8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4.3.3.1.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Pencarian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informasi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mengenai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pelatihan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untuk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peningkatan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karir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dukungan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dari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Departemen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bagi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Dosen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66747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4.3.4.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Tendik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yang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mengikuti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pelatihan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/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meningkatkan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karir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kompetensinya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8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8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8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4.3.4.1.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Pencarian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informasi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mengenai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pelatihan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untuk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peningkatan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karir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dukungan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dari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Departemen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bagi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Tendik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66747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4.3.5.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Tendik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memiliki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sertifikasi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keahlian</a:t>
                      </a:r>
                      <a:r>
                        <a:rPr lang="en-US" sz="1400" u="none" strike="noStrike" dirty="0" smtClean="0">
                          <a:effectLst/>
                        </a:rPr>
                        <a:t>/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meningkat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karir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kompetensinya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8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8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8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4.3.5.1.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Dukungan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dorongan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untuk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para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Tendik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dapat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aktif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mengikuti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pelatihan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yang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relevan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dengan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keahlian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/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kompetensinya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214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12006</TotalTime>
  <Words>1416</Words>
  <Application>Microsoft Office PowerPoint</Application>
  <PresentationFormat>Custom</PresentationFormat>
  <Paragraphs>349</Paragraphs>
  <Slides>10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Departemen Parasitologi  Fakultas Kedokteran, Kesehatan Masyarakat dan Keperawatan UGM</vt:lpstr>
      <vt:lpstr>Tujuan Departemen Parasitologi:</vt:lpstr>
      <vt:lpstr>Tujuan 1: Mengembangkan ilmu Parasitologi Kedokteran yang berkualitas dalam rangka menghasilkan peserta didik yang unggul dan kompeten</vt:lpstr>
      <vt:lpstr>Tujuan 2: Mengembangkan produk penelitian yang menjadi rujukan nasional yang berwawasan lingkungan dan responsif terhadap permasalahan masyarakat, bangsa dan negara yang berbasis pada nilai-nilai keunggulan lokal</vt:lpstr>
      <vt:lpstr>Tujuan 2: Mengembangkan produk penelitian yang menjadi rujukan nasional yang berwawasan lingkungan dan responsif terhadap permasalahan masyarakat, bangsa dan negara yang berbasis pada nilai-nilai keunggulan lokal</vt:lpstr>
      <vt:lpstr>Tujuan 2: Mengembangkan produk penelitian yang menjadi rujukan nasional yang berwawasan lingkungan dan responsif terhadap permasalahan masyarakat, bangsa dan negara yang berbasis pada nilai-nilai keunggulan lokal</vt:lpstr>
      <vt:lpstr>Tujuan 3: Mengabdi kepada masyarakat terutama yang berkaitan dengan Parasitologi Kedokteran sehingga mampu mendorong kemandirian dan kesejahteraan masyarakat secara berkelanjutan</vt:lpstr>
      <vt:lpstr>Tujuan 4: Memiliki tata kelola Departemen Parasitologi yang berkeadilan, transparan, partisipatif, akuntabel, dan terintegrasi antar fungsi guna menunjang efektivitas dan efisiensi pemanfaatan sumber daya</vt:lpstr>
      <vt:lpstr>Tujuan 4: Memiliki tata kelola Departemen Parasitologi yang berkeadilan, transparan, partisipatif, akuntabel, dan terintegrasi antar fungsi guna menunjang efektivitas dan efisiensi pemanfaatan sumber daya</vt:lpstr>
      <vt:lpstr>Tujuan 5: Memiliki kerjasama yang strategis, sinergis, dan berkelanjutan dengan para mitra dan alumni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Afi Mahmuda</dc:creator>
  <cp:lastModifiedBy>ismail - [2010]</cp:lastModifiedBy>
  <cp:revision>48</cp:revision>
  <cp:lastPrinted>2018-01-19T02:51:57Z</cp:lastPrinted>
  <dcterms:created xsi:type="dcterms:W3CDTF">2017-12-27T08:02:10Z</dcterms:created>
  <dcterms:modified xsi:type="dcterms:W3CDTF">2018-01-19T02:52:00Z</dcterms:modified>
</cp:coreProperties>
</file>