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6" r:id="rId6"/>
    <p:sldId id="258" r:id="rId7"/>
    <p:sldId id="265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75" d="100"/>
          <a:sy n="75" d="100"/>
        </p:scale>
        <p:origin x="-41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pPr/>
              <a:t>17/01/2018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521" y="1214438"/>
            <a:ext cx="9583479" cy="2387600"/>
          </a:xfrm>
        </p:spPr>
        <p:txBody>
          <a:bodyPr>
            <a:normAutofit/>
          </a:bodyPr>
          <a:lstStyle/>
          <a:p>
            <a:pPr algn="r"/>
            <a:r>
              <a:rPr lang="en-US" sz="4400" dirty="0" err="1" smtClean="0"/>
              <a:t>Departemen</a:t>
            </a:r>
            <a:r>
              <a:rPr lang="en-US" sz="4400" dirty="0" smtClean="0"/>
              <a:t> </a:t>
            </a:r>
            <a:r>
              <a:rPr lang="en-US" sz="4400" dirty="0" err="1" smtClean="0"/>
              <a:t>Patologi</a:t>
            </a:r>
            <a:r>
              <a:rPr lang="en-US" sz="4400" dirty="0" smtClean="0"/>
              <a:t> </a:t>
            </a:r>
            <a:r>
              <a:rPr lang="en-US" sz="4400" dirty="0" err="1" smtClean="0"/>
              <a:t>Anatomik</a:t>
            </a:r>
            <a:endParaRPr lang="id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</p:spTree>
    <p:extLst>
      <p:ext uri="{BB962C8B-B14F-4D97-AF65-F5344CB8AC3E}">
        <p14:creationId xmlns="" xmlns:p14="http://schemas.microsoft.com/office/powerpoint/2010/main" val="3968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12825"/>
            <a:ext cx="10591800" cy="647749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</a:t>
            </a:r>
            <a:r>
              <a:rPr lang="en-US" sz="2000" b="1" dirty="0" smtClean="0"/>
              <a:t>5</a:t>
            </a:r>
            <a:r>
              <a:rPr lang="id-ID" sz="2000" dirty="0" smtClean="0"/>
              <a:t>:</a:t>
            </a:r>
            <a:r>
              <a:rPr lang="en-US" sz="2000" dirty="0" smtClean="0"/>
              <a:t> </a:t>
            </a:r>
            <a:r>
              <a:rPr lang="id-ID" sz="2000" dirty="0" smtClean="0">
                <a:solidFill>
                  <a:schemeClr val="dk1"/>
                </a:solidFill>
              </a:rPr>
              <a:t>Kerjasama yang strategis, sinergis, dan berkelanjutan dengan pihak lain dengan semangat saling mendukung dan menghargai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146344"/>
              </p:ext>
            </p:extLst>
          </p:nvPr>
        </p:nvGraphicFramePr>
        <p:xfrm>
          <a:off x="838198" y="1833242"/>
          <a:ext cx="10515604" cy="343036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84452"/>
                <a:gridCol w="3104811"/>
                <a:gridCol w="455316"/>
                <a:gridCol w="455316"/>
                <a:gridCol w="455316"/>
                <a:gridCol w="455316"/>
                <a:gridCol w="455316"/>
                <a:gridCol w="254976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kerjasama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institusi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luar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fakultas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baik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maupun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luar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negeri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kerjasama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institusi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luar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fakultas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smtClean="0">
                          <a:effectLst/>
                        </a:rPr>
                        <a:t>12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Melaksanakan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kerja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sama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universitas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luar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negeri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bidang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pendidikan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Membuat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kerja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perusahaan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swasta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pelayanan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 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Membuat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melaksanakan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kerja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pemerintah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swasta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melaksanakan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pengabdian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kepada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774700"/>
            <a:ext cx="10277475" cy="647749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1</a:t>
            </a:r>
            <a:r>
              <a:rPr lang="id-ID" sz="2000" dirty="0" smtClean="0"/>
              <a:t>:Pendidikan yang berkualitas dalam rangka turut serta menghasilkan lulusan yang kompeten dan mampu bersaing di tingkat nasional/internasional 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146344"/>
              </p:ext>
            </p:extLst>
          </p:nvPr>
        </p:nvGraphicFramePr>
        <p:xfrm>
          <a:off x="838198" y="1467297"/>
          <a:ext cx="10515605" cy="453148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38177"/>
                <a:gridCol w="1495425"/>
                <a:gridCol w="2028825"/>
                <a:gridCol w="428625"/>
                <a:gridCol w="447675"/>
                <a:gridCol w="457200"/>
                <a:gridCol w="400050"/>
                <a:gridCol w="438150"/>
                <a:gridCol w="4181478"/>
              </a:tblGrid>
              <a:tr h="3004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  <a:latin typeface="+mn-lt"/>
                        </a:rPr>
                        <a:t>Sasaran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  <a:latin typeface="+mn-lt"/>
                        </a:rPr>
                        <a:t>Indikator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 dirty="0">
                          <a:effectLst/>
                          <a:latin typeface="+mn-lt"/>
                        </a:rPr>
                        <a:t>Target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  <a:latin typeface="+mn-lt"/>
                        </a:rPr>
                        <a:t>Program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04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2272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Meningkatkan kuantitas dan kualitas mahasiswa PPDS I PA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calon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PPDS I PA per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rerata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IELTS &gt; 5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TOEFL &gt; 450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ACCEPT &gt; 209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ujian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teori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lebih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70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228600" marR="0" indent="-2286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sv-SE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Mempromosikan PPDS I PA melalui keluarga alumni, asisten, media berbasis web, dan media sosial</a:t>
                      </a:r>
                    </a:p>
                    <a:p>
                      <a:pPr marL="228600" marR="0" indent="-2286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sv-SE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Mempromosikan PPDS I PA melalui kegiatan alumni berbagi FK UGM</a:t>
                      </a:r>
                    </a:p>
                    <a:p>
                      <a:pPr marL="228600" marR="0" indent="-2286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sv-SE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Memperketat terpenuhinya persyaratan diterima sebagai mahasiswa PPDS I PA</a:t>
                      </a:r>
                    </a:p>
                    <a:p>
                      <a:pPr marL="228600" marR="0" indent="-2286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sv-SE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Memperbaiki proses seleksi calon mahasiswa PPDS I PA dengan  membuat SOP yang baru, dengan penambahan test pembacaan jurnal</a:t>
                      </a:r>
                    </a:p>
                    <a:p>
                      <a:pPr marL="228600" marR="0" indent="-2286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sv-SE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Memprioritaskan penerimaan mahasiswa dari daerah 3 T dengan tetap mempertimbangkan terpenuhinya persyaratan yang lainnya (hasil tes akademik, kesehatan, dan kejiwaan)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5619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SOP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seleksi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ditelaah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kembali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diperbaiki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perkembangan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53365">
                <a:tc vMerge="1">
                  <a:txBody>
                    <a:bodyPr/>
                    <a:lstStyle/>
                    <a:p>
                      <a:pPr algn="ctr" fontAlgn="ctr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berasal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3T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228600" marR="0" indent="-2286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sv-SE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1775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Kelulusan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PPDS I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tepat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waktu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Lulus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tepat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waktu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90%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kurikulum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yang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lebih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baik</a:t>
                      </a:r>
                      <a:endParaRPr lang="en-US" sz="1100" u="none" strike="noStrike" baseline="0" dirty="0" smtClean="0">
                        <a:effectLst/>
                        <a:latin typeface="+mn-lt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lebih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baik</a:t>
                      </a: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kuliah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bimbingan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tepat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jadwal</a:t>
                      </a: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Pembimbingan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tesis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terukur</a:t>
                      </a: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Pengeluaran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nilai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akhir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semester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tepat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jadwal</a:t>
                      </a: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Mengaktivkan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fungsi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DPA</a:t>
                      </a: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Pembuatan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e-log book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800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Presentasi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PPDS I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pada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tingkat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nasional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Jumlah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yang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mempresentasiskan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kasus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atau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penelitian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di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ilmiah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tingkat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nasional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15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20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Mewajibkan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mempresentasikan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kasus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atau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penelitian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di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ilmiah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tingkat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nasional</a:t>
                      </a:r>
                      <a:endParaRPr lang="en-US" sz="11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Membimbing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pembuatan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poster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presentasi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mahasiswa</a:t>
                      </a:r>
                      <a:endParaRPr lang="en-US" sz="1100" u="none" strike="noStrike" baseline="0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146344"/>
              </p:ext>
            </p:extLst>
          </p:nvPr>
        </p:nvGraphicFramePr>
        <p:xfrm>
          <a:off x="838198" y="1454597"/>
          <a:ext cx="10515603" cy="366875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71477"/>
                <a:gridCol w="2371725"/>
                <a:gridCol w="2905125"/>
                <a:gridCol w="342900"/>
                <a:gridCol w="333375"/>
                <a:gridCol w="371475"/>
                <a:gridCol w="333375"/>
                <a:gridCol w="333375"/>
                <a:gridCol w="3152776"/>
              </a:tblGrid>
              <a:tr h="3018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Sasaran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Indikator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 dirty="0">
                          <a:effectLst/>
                        </a:rPr>
                        <a:t>Target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Program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18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2018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2019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2020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2021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2022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Presentasi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PPDS I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pada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tingkat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internasional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Jumlah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yang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mempresentasiskan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laporan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kasus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atau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penelitian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di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ilmiah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tingkat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internasional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Memacu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</a:t>
                      </a:r>
                      <a:r>
                        <a:rPr lang="en-US" sz="1100" u="none" strike="noStrike" dirty="0" err="1" smtClean="0">
                          <a:effectLst/>
                          <a:latin typeface="+mn-lt"/>
                        </a:rPr>
                        <a:t>embimbing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untuk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mempresentasikan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kasus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atau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penelitian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pada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ilmiah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tingkat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internasional</a:t>
                      </a:r>
                      <a:endParaRPr lang="en-US" sz="1100" u="none" strike="noStrike" baseline="0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Mengajukan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anggaran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ke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RSUP Dr.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Sardjito</a:t>
                      </a:r>
                      <a:endParaRPr lang="en-US" sz="1100" u="none" strike="noStrike" baseline="0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18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Menjuarai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lomba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poster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atau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presentasi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oral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pada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ilmiah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regional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PPDS I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menjadi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poster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atau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oral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terbaik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pada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ilmiah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regional 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Mempersiapkan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presentasi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poster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oral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PPDS I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dengan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pembimbingan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intensif</a:t>
                      </a:r>
                      <a:endParaRPr lang="en-US" sz="1100" u="none" strike="noStrike" baseline="0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437978">
                <a:tc vMerge="1">
                  <a:txBody>
                    <a:bodyPr/>
                    <a:lstStyle/>
                    <a:p>
                      <a:pPr algn="ctr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PPDS I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menjadi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presentan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poster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atau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oral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terbaik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pada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pertemuan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ilmiah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nasional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u="none" strike="noStrike" baseline="0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620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Menjuarai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Ujian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Nasonal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Tahap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Jumlah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PPDS I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menjadi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juara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pada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Ujian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Nasioanal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Tahap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Mempersiapkan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mahasiswa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PPDS I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dalam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menghadapi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ujian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nasional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dengan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pelaksanaan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kurikulum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dengan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baik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dan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pengadaan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tentamen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persiapan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  <a:latin typeface="+mn-lt"/>
                        </a:rPr>
                        <a:t>ujian</a:t>
                      </a:r>
                      <a:r>
                        <a:rPr lang="en-US" sz="1100" u="none" strike="noStrike" baseline="0" dirty="0" smtClean="0">
                          <a:effectLst/>
                          <a:latin typeface="+mn-lt"/>
                        </a:rPr>
                        <a:t> minimal 3 kali</a:t>
                      </a:r>
                    </a:p>
                  </a:txBody>
                  <a:tcPr marL="9525" marR="9525" marT="9525" marB="0" anchor="ctr">
                    <a:noFill/>
                  </a:tcPr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Meningkatkan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kemampuan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berbahasa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Inggris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PPDS I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ilmiah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internal (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laporan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berbahasa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Inggris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Presentasi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bahasa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Inggris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Rabu</a:t>
                      </a: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Menyelenggarakan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English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Rabu</a:t>
                      </a:r>
                      <a:endParaRPr lang="en-US" sz="1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Mengadakan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pakar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pembicara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asing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146344"/>
              </p:ext>
            </p:extLst>
          </p:nvPr>
        </p:nvGraphicFramePr>
        <p:xfrm>
          <a:off x="484246" y="1085897"/>
          <a:ext cx="10515606" cy="383639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1952"/>
                <a:gridCol w="2214502"/>
                <a:gridCol w="2057400"/>
                <a:gridCol w="431800"/>
                <a:gridCol w="457200"/>
                <a:gridCol w="444500"/>
                <a:gridCol w="457200"/>
                <a:gridCol w="457200"/>
                <a:gridCol w="3633852"/>
              </a:tblGrid>
              <a:tr h="3018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Sasaran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Indikator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 dirty="0">
                          <a:effectLst/>
                        </a:rPr>
                        <a:t>Target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Program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18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2018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2019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2020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2021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2022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Memiliki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log book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terisi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baik</a:t>
                      </a:r>
                      <a:endParaRPr lang="id-ID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Tersediannya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log book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terisi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baik</a:t>
                      </a:r>
                      <a:endParaRPr lang="id-ID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Merancang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log book</a:t>
                      </a: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Berkonsultasi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perusahaan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IT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rekanan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pembuatan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log book</a:t>
                      </a: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Pembuatan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log book</a:t>
                      </a: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Pengisian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online log book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secara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bertahap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pengayaan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jenis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level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kompetensi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residen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Tambahan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tempat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pelaksanaan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PPDS I PA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Berkomunikasi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formal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informal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alumni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RS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tujuan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Membuat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MOU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RS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jejaring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(RSST, RSUD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Sleman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RSUD Kota, RSUD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Bantul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RSUD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pelaksanaan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stase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PPDS I PA </a:t>
                      </a:r>
                      <a:endParaRPr lang="id-ID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Penambahan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fasilitas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layak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PPDS I PA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RSUP Dr.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Sardjito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Tersedianya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fasilitas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layak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PPDS I PA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RSUP Dr.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Sardjito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Penambahan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fasilitas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layak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PPDS I PA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865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matakuliah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terselenggara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GB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fakultas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Departemen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Bedah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Ilmu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THT,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Forensik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Obstetri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Ginekologi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Mata, KHOM</a:t>
                      </a: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Mengadakan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pelaksanaan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kuliah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kerjasama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alumni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CME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COP per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Mengadakan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CME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COP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lain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alumni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146344"/>
              </p:ext>
            </p:extLst>
          </p:nvPr>
        </p:nvGraphicFramePr>
        <p:xfrm>
          <a:off x="484246" y="1085897"/>
          <a:ext cx="10515606" cy="4684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1952"/>
                <a:gridCol w="2214502"/>
                <a:gridCol w="2057400"/>
                <a:gridCol w="431800"/>
                <a:gridCol w="457200"/>
                <a:gridCol w="444500"/>
                <a:gridCol w="457200"/>
                <a:gridCol w="457200"/>
                <a:gridCol w="3633852"/>
              </a:tblGrid>
              <a:tr h="3018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Sasaran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Indikator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100" b="1" u="none" strike="noStrike" dirty="0">
                          <a:effectLst/>
                        </a:rPr>
                        <a:t>Target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>
                          <a:effectLst/>
                        </a:rPr>
                        <a:t>Program</a:t>
                      </a:r>
                      <a:endParaRPr lang="id-ID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018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2018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2019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2020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2021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100" b="1" u="none" strike="noStrike" dirty="0">
                          <a:effectLst/>
                        </a:rPr>
                        <a:t>2022</a:t>
                      </a:r>
                      <a:endParaRPr lang="id-ID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Terlaksananya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tracer study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alumni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alumni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pengguna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mengembalikan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formulir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tracer study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Melaksanakan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tracer study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terhadap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alumni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pengguna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lulusan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satu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sekali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memonitor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target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pengisian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pengembalian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formulirnya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Mempertahankan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akreditasi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LAMPTKES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Tersedianya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borang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berikut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barang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buktinya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Mempersiapkan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berkas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secara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bertahap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sistematik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serta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mengevaluasi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dilaksanakan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Tersedianya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buku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ajar yang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menunjang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pelaksanaan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kurikulum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Pendidikan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Dokter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PPDS I PA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tambahan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buku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ajar per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Membuat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buku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ajar per organ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sesuai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peminatan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berdasarkan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kebijakan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kolegium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Peningkatan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keterlibatan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membimbing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S1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lomba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tingkat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nasional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(IMO)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terlibat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pembimbingan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Mengajukan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pengadaan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mikroskop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kamera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layar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monitor </a:t>
                      </a: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Mempersiapkan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ruang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khusus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membimbing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S1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kompetisi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Terlaksananya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attachment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PPDS I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clinical attachment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negeri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Menjajaki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kerja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universitas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negeri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mengadakan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attachment </a:t>
                      </a: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Membuat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MOU</a:t>
                      </a: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Mengajukan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pendanaan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clinical attachment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RSUP Dr.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Sardjito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FK UGM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0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Mempunyai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teaching slide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membimbing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mahasiswa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S1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lomba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tingkat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nasional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(IMO)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tersedianya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soal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olimpiade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organ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Menyeleksi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sesuai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standar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perlombaan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tingkat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nasional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Membuat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teaching slide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bank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soal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indent="-228600" algn="l" fontAlgn="b">
                        <a:buAutoNum type="arabicPeriod"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Mengajukan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anggaran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pengadaan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teaching slide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bank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soal</a:t>
                      </a:r>
                      <a:endParaRPr lang="id-ID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841375"/>
            <a:ext cx="10220325" cy="647749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2</a:t>
            </a:r>
            <a:r>
              <a:rPr lang="id-ID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Produk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penelitian</a:t>
            </a:r>
            <a:r>
              <a:rPr lang="en-US" sz="2000" dirty="0" smtClean="0">
                <a:solidFill>
                  <a:schemeClr val="dk1"/>
                </a:solidFill>
              </a:rPr>
              <a:t> yang </a:t>
            </a:r>
            <a:r>
              <a:rPr lang="en-US" sz="2000" dirty="0" err="1" smtClean="0">
                <a:solidFill>
                  <a:schemeClr val="dk1"/>
                </a:solidFill>
              </a:rPr>
              <a:t>menjadi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rujukan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nasional</a:t>
            </a:r>
            <a:r>
              <a:rPr lang="en-US" sz="2000" dirty="0" smtClean="0">
                <a:solidFill>
                  <a:schemeClr val="dk1"/>
                </a:solidFill>
              </a:rPr>
              <a:t> yang </a:t>
            </a:r>
            <a:r>
              <a:rPr lang="en-US" sz="2000" dirty="0" err="1" smtClean="0">
                <a:solidFill>
                  <a:schemeClr val="dk1"/>
                </a:solidFill>
              </a:rPr>
              <a:t>berwawasan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lingkungan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dan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berbasis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pada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permasalahan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masyarakat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146344"/>
              </p:ext>
            </p:extLst>
          </p:nvPr>
        </p:nvGraphicFramePr>
        <p:xfrm>
          <a:off x="838198" y="1509392"/>
          <a:ext cx="10515605" cy="462888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42902"/>
                <a:gridCol w="2647552"/>
                <a:gridCol w="1625955"/>
                <a:gridCol w="359508"/>
                <a:gridCol w="392190"/>
                <a:gridCol w="416702"/>
                <a:gridCol w="424873"/>
                <a:gridCol w="400361"/>
                <a:gridCol w="3905562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Mempunyai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proposal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didanai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luar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Departemen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PA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proposal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didanai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luar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departemen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Mendorong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mengajukan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proposal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hibah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baik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fakultas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maupun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dari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luar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fakultas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Meningkatnya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publikasi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dirty="0" smtClean="0">
                          <a:effectLst/>
                        </a:rPr>
                        <a:t> PPDS I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pada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jurnal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nasional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terakreditasi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publikasi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pada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jurnal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nasional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terakreditasi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Mendorong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mempublikasikan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penelitiannya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jurnal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nasional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terakreditasi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  <a:p>
                      <a:pPr marL="180975" marR="0" indent="-1809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u="none" strike="noStrike" baseline="0" dirty="0" err="1" smtClean="0">
                          <a:effectLst/>
                        </a:rPr>
                        <a:t>Mengikutsertakan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PPDS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workshop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penulisan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publikasi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  <a:p>
                      <a:pPr marL="180975" marR="0" indent="-1809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u="none" strike="noStrike" baseline="0" dirty="0" err="1" smtClean="0">
                          <a:effectLst/>
                        </a:rPr>
                        <a:t>Memberikan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insentif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berhasil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mempublikasikan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penelitiannya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Meningkatnya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publikasi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dirty="0" smtClean="0">
                          <a:effectLst/>
                        </a:rPr>
                        <a:t> PPDS I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pada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jurnal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publikasi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pada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jurnal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8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Mendorong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mempublikasikan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penelitiannya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jurnal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internasional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  <a:p>
                      <a:pPr marL="180975" marR="0" indent="-1809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u="none" strike="noStrike" baseline="0" dirty="0" err="1" smtClean="0">
                          <a:effectLst/>
                        </a:rPr>
                        <a:t>Mengikutsertakan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PPDS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workshop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penulisan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publikasi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  <a:p>
                      <a:pPr marL="180975" marR="0" indent="-18097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400" u="none" strike="noStrike" baseline="0" dirty="0" err="1" smtClean="0">
                          <a:effectLst/>
                        </a:rPr>
                        <a:t>Memberikan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insentif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berhasil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mempublikasikan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penelitiannya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146344"/>
              </p:ext>
            </p:extLst>
          </p:nvPr>
        </p:nvGraphicFramePr>
        <p:xfrm>
          <a:off x="368300" y="1420492"/>
          <a:ext cx="10985503" cy="408949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8225"/>
                <a:gridCol w="2372275"/>
                <a:gridCol w="1676400"/>
                <a:gridCol w="520700"/>
                <a:gridCol w="546100"/>
                <a:gridCol w="469900"/>
                <a:gridCol w="543567"/>
                <a:gridCol w="497833"/>
                <a:gridCol w="4000503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dirty="0" smtClean="0">
                          <a:effectLst/>
                        </a:rPr>
                        <a:t> PPDS I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mampu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melakukan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publikasi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baik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staf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pendidik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atau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workshop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penulisan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publikasi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atau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kegiatan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sejenis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Mendorong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dirty="0" smtClean="0">
                          <a:effectLst/>
                        </a:rPr>
                        <a:t> PPDS I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dirty="0" smtClean="0">
                          <a:effectLst/>
                        </a:rPr>
                        <a:t> workshop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penulisan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publikasi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atau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kegiatan</a:t>
                      </a:r>
                      <a:r>
                        <a:rPr lang="en-US" sz="1400" u="none" strike="noStrike" dirty="0" smtClean="0">
                          <a:effectLst/>
                        </a:rPr>
                        <a:t> lain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dapat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keahlian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publikasi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Mengadakan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kolaboratif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RS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pendidikan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utama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jejaring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kolaborasi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RS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pendidikan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utama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jejaring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Melaksanakan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kolaboratif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RS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pendidikan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utama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selain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RSUP Dr.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Sardjito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RS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jejaring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melibatkan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PPDS PA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S1 FK UGM</a:t>
                      </a: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Menyediakan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laboratorium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untuk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pelayanan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memenuhi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standard GCLP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terakreditasi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mengikuti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pelatihan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GCP,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GCLP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AutoNum type="arabicPeriod"/>
                      </a:pPr>
                      <a:r>
                        <a:rPr lang="en-US" sz="1400" u="none" strike="noStrike" baseline="0" dirty="0" err="1" smtClean="0">
                          <a:effectLst/>
                        </a:rPr>
                        <a:t>Mengevaluasi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merevisi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SOP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peralatan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/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metode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lama</a:t>
                      </a: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en-US" sz="1400" u="none" strike="noStrike" baseline="0" dirty="0" err="1" smtClean="0">
                          <a:effectLst/>
                        </a:rPr>
                        <a:t>Membuat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melaksanakan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SOP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peralatan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/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metode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baru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en-US" sz="1400" u="none" strike="noStrike" baseline="0" dirty="0" err="1" smtClean="0">
                          <a:effectLst/>
                        </a:rPr>
                        <a:t>Mengikutkan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teknisi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laboratorium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/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analis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dalam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workshop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pelatihan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GCLP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secara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rutin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  <a:p>
                      <a:pPr marL="342900" indent="-342900" algn="l" fontAlgn="b">
                        <a:buAutoNum type="arabicPeriod"/>
                      </a:pPr>
                      <a:r>
                        <a:rPr lang="en-US" sz="1400" u="none" strike="noStrike" baseline="0" dirty="0" err="1" smtClean="0">
                          <a:effectLst/>
                        </a:rPr>
                        <a:t>Mempersiapkan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pelaksanaan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akreditasi</a:t>
                      </a:r>
                      <a:endParaRPr lang="en-US" sz="1400" u="none" strike="noStrike" baseline="0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98550"/>
            <a:ext cx="10201276" cy="647749"/>
          </a:xfrm>
        </p:spPr>
        <p:txBody>
          <a:bodyPr>
            <a:normAutofit/>
          </a:bodyPr>
          <a:lstStyle/>
          <a:p>
            <a:r>
              <a:rPr lang="id-ID" sz="2000" b="1" dirty="0" smtClean="0"/>
              <a:t>Tujuan 3</a:t>
            </a:r>
            <a:r>
              <a:rPr lang="id-ID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dk1"/>
                </a:solidFill>
              </a:rPr>
              <a:t>P</a:t>
            </a:r>
            <a:r>
              <a:rPr lang="id-ID" sz="2000" dirty="0" smtClean="0">
                <a:solidFill>
                  <a:schemeClr val="dk1"/>
                </a:solidFill>
              </a:rPr>
              <a:t>engabdian masyarakat yang mendorong kemandirian masyarakat dalam upaya hidup sehat 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146344"/>
              </p:ext>
            </p:extLst>
          </p:nvPr>
        </p:nvGraphicFramePr>
        <p:xfrm>
          <a:off x="838198" y="1737992"/>
          <a:ext cx="10515606" cy="321700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76252"/>
                <a:gridCol w="3117850"/>
                <a:gridCol w="2006600"/>
                <a:gridCol w="571500"/>
                <a:gridCol w="609600"/>
                <a:gridCol w="571500"/>
                <a:gridCol w="558800"/>
                <a:gridCol w="556774"/>
                <a:gridCol w="2046730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err="1" smtClean="0">
                          <a:effectLst/>
                        </a:rPr>
                        <a:t>Staf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pendidik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mahasiswa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dapat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melakukan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pengabdian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kepada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masyarakat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bidang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berkaitan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bidang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patologi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anatomik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melibatkan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RSST, RS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jejaring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alumni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pengabdian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kepada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1.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Bekerjasama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dengan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institusi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luar</a:t>
                      </a:r>
                      <a:r>
                        <a:rPr lang="en-US" sz="1400" u="none" strike="noStrike" dirty="0" smtClean="0">
                          <a:effectLst/>
                        </a:rPr>
                        <a:t> FK UGM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termasuk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RSS, RSST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, RS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jejaring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, 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YKI,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alumni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untuk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penyelenggaraan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pengabdian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kepada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masyarakat</a:t>
                      </a:r>
                      <a:endParaRPr lang="en-US" sz="14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Pengajuan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proposal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pengabdian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lingkungan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FK UGM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maupun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istitusi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FK UGM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65125"/>
            <a:ext cx="10553700" cy="647749"/>
          </a:xfrm>
        </p:spPr>
        <p:txBody>
          <a:bodyPr>
            <a:noAutofit/>
          </a:bodyPr>
          <a:lstStyle/>
          <a:p>
            <a:r>
              <a:rPr lang="id-ID" sz="2000" b="1" dirty="0" smtClean="0"/>
              <a:t>Tujuan 4</a:t>
            </a:r>
            <a:r>
              <a:rPr lang="id-ID" sz="2000" dirty="0" smtClean="0"/>
              <a:t>: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dk1"/>
                </a:solidFill>
              </a:rPr>
              <a:t>Tata </a:t>
            </a:r>
            <a:r>
              <a:rPr lang="en-US" sz="2000" dirty="0" err="1" smtClean="0">
                <a:solidFill>
                  <a:schemeClr val="dk1"/>
                </a:solidFill>
              </a:rPr>
              <a:t>kelola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departemen</a:t>
            </a:r>
            <a:r>
              <a:rPr lang="en-US" sz="2000" dirty="0" smtClean="0">
                <a:solidFill>
                  <a:schemeClr val="dk1"/>
                </a:solidFill>
              </a:rPr>
              <a:t> yang </a:t>
            </a:r>
            <a:r>
              <a:rPr lang="en-US" sz="2000" dirty="0" err="1" smtClean="0">
                <a:solidFill>
                  <a:schemeClr val="dk1"/>
                </a:solidFill>
              </a:rPr>
              <a:t>akuntabel</a:t>
            </a:r>
            <a:r>
              <a:rPr lang="en-US" sz="2000" dirty="0" smtClean="0">
                <a:solidFill>
                  <a:schemeClr val="dk1"/>
                </a:solidFill>
              </a:rPr>
              <a:t>, </a:t>
            </a:r>
            <a:r>
              <a:rPr lang="en-US" sz="2000" dirty="0" err="1" smtClean="0">
                <a:solidFill>
                  <a:schemeClr val="dk1"/>
                </a:solidFill>
              </a:rPr>
              <a:t>transparan</a:t>
            </a:r>
            <a:r>
              <a:rPr lang="en-US" sz="2000" dirty="0" smtClean="0">
                <a:solidFill>
                  <a:schemeClr val="dk1"/>
                </a:solidFill>
              </a:rPr>
              <a:t>, </a:t>
            </a:r>
            <a:r>
              <a:rPr lang="en-US" sz="2000" dirty="0" err="1" smtClean="0">
                <a:solidFill>
                  <a:schemeClr val="dk1"/>
                </a:solidFill>
              </a:rPr>
              <a:t>berespon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cepat</a:t>
            </a:r>
            <a:r>
              <a:rPr lang="en-US" sz="2000" dirty="0" smtClean="0">
                <a:solidFill>
                  <a:schemeClr val="dk1"/>
                </a:solidFill>
              </a:rPr>
              <a:t>, </a:t>
            </a:r>
            <a:r>
              <a:rPr lang="en-US" sz="2000" dirty="0" err="1" smtClean="0">
                <a:solidFill>
                  <a:schemeClr val="dk1"/>
                </a:solidFill>
              </a:rPr>
              <a:t>efektif</a:t>
            </a:r>
            <a:r>
              <a:rPr lang="en-US" sz="2000" dirty="0" smtClean="0">
                <a:solidFill>
                  <a:schemeClr val="dk1"/>
                </a:solidFill>
              </a:rPr>
              <a:t>, </a:t>
            </a:r>
            <a:r>
              <a:rPr lang="en-US" sz="2000" dirty="0" err="1" smtClean="0">
                <a:solidFill>
                  <a:schemeClr val="dk1"/>
                </a:solidFill>
              </a:rPr>
              <a:t>serta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mengedepankan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kualitas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dan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efisiensi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sumber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r>
              <a:rPr lang="en-US" sz="2000" dirty="0" err="1" smtClean="0">
                <a:solidFill>
                  <a:schemeClr val="dk1"/>
                </a:solidFill>
              </a:rPr>
              <a:t>daya</a:t>
            </a:r>
            <a:endParaRPr lang="id-ID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6146344"/>
              </p:ext>
            </p:extLst>
          </p:nvPr>
        </p:nvGraphicFramePr>
        <p:xfrm>
          <a:off x="342900" y="1118867"/>
          <a:ext cx="10629900" cy="492960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57200"/>
                <a:gridCol w="1498600"/>
                <a:gridCol w="2933700"/>
                <a:gridCol w="482600"/>
                <a:gridCol w="482600"/>
                <a:gridCol w="482600"/>
                <a:gridCol w="469900"/>
                <a:gridCol w="457200"/>
                <a:gridCol w="3365500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Sasaran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Indikator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200" b="1" u="none" strike="noStrike" dirty="0">
                          <a:effectLst/>
                        </a:rPr>
                        <a:t>Target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>
                          <a:effectLst/>
                        </a:rPr>
                        <a:t>Program</a:t>
                      </a:r>
                      <a:endParaRPr lang="id-ID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2018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2019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2020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2021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200" b="1" u="none" strike="noStrike" dirty="0">
                          <a:effectLst/>
                        </a:rPr>
                        <a:t>2022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Meningkatkan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kualitas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SDM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200" u="none" strike="noStrike" dirty="0" smtClean="0">
                          <a:effectLst/>
                        </a:rPr>
                        <a:t> yang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naik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jabatan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akademik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dari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asisten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ahli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menjadi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lektor</a:t>
                      </a:r>
                      <a:endParaRPr lang="id-ID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Mendorong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untuk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naik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jabatan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akademik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algn="ctr" fontAlgn="ctr"/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dosen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naik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jabatan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lektor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menjadi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lektor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kepala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d-ID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pPr algn="ctr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200" u="none" strike="noStrike" dirty="0" smtClean="0">
                          <a:effectLst/>
                        </a:rPr>
                        <a:t> yang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naik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jabatan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akademik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dari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lektor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kepala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menjadi</a:t>
                      </a:r>
                      <a:r>
                        <a:rPr lang="en-US" sz="1200" u="none" strike="noStrike" dirty="0" smtClean="0">
                          <a:effectLst/>
                        </a:rPr>
                        <a:t> guru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besar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staf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mengikuti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kegiatan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ilmiah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pengembangan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keilmuan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baik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nasional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maupun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internasional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9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</a:rPr>
                        <a:t>M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endorong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selalu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mengikuti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kegiatan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ilmiah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nasional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maupun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internasional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memberikan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uang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pendaftaran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akomodasi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kepada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mengikuti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pertemuan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ilmiah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staf</a:t>
                      </a:r>
                      <a:r>
                        <a:rPr lang="en-US" sz="1200" u="none" strike="noStrike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Ber</a:t>
                      </a:r>
                      <a:r>
                        <a:rPr lang="en-US" sz="1200" u="none" strike="noStrike" dirty="0" smtClean="0">
                          <a:effectLst/>
                        </a:rPr>
                        <a:t>-NIDK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3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0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200" u="none" strike="noStrike" dirty="0">
                          <a:effectLst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</a:rPr>
                        <a:t>1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 smtClean="0">
                          <a:effectLst/>
                        </a:rPr>
                        <a:t>Mengusulkan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di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RSST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RS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jejaring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tempat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pelaksanaan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stase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luar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baseline="0" dirty="0" err="1" smtClean="0">
                          <a:effectLst/>
                        </a:rPr>
                        <a:t>mendapatkan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NIDK</a:t>
                      </a:r>
                      <a:endParaRPr lang="id-ID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baseline="0" dirty="0" err="1" smtClean="0">
                          <a:effectLst/>
                        </a:rPr>
                        <a:t>Memiliki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staf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baru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kualifikasi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Sp.PA, </a:t>
                      </a:r>
                      <a:r>
                        <a:rPr lang="en-US" sz="1100" baseline="0" dirty="0" err="1" smtClean="0"/>
                        <a:t>konsultan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di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masing-masing</a:t>
                      </a:r>
                      <a:r>
                        <a:rPr lang="en-US" sz="1100" baseline="0" dirty="0" smtClean="0"/>
                        <a:t> sub </a:t>
                      </a:r>
                      <a:r>
                        <a:rPr lang="en-US" sz="1100" baseline="0" dirty="0" err="1" smtClean="0"/>
                        <a:t>divisi</a:t>
                      </a:r>
                      <a:r>
                        <a:rPr lang="en-US" sz="1100" baseline="0" dirty="0" smtClean="0"/>
                        <a:t>, </a:t>
                      </a:r>
                      <a:r>
                        <a:rPr lang="en-US" sz="1100" baseline="0" dirty="0" err="1" smtClean="0"/>
                        <a:t>dan</a:t>
                      </a:r>
                      <a:r>
                        <a:rPr lang="en-US" sz="1100" baseline="0" dirty="0" smtClean="0"/>
                        <a:t> S3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Penambahan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dengan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kualifikasi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spesialis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PA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Memaksimalkan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seleksi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penerimaan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 non PNS yang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dilaksanakan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oleh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universitas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jalan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mempromosikan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lowongan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melalui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keluarga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alumni,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asisten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, media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berbasis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web,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media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sosial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err="1" smtClean="0">
                          <a:effectLst/>
                        </a:rPr>
                        <a:t>Penambahan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konsultan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pada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tiap-tiap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divisi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2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100" u="none" strike="noStrike" dirty="0" err="1" smtClean="0">
                          <a:effectLst/>
                        </a:rPr>
                        <a:t>Memacu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staf</a:t>
                      </a:r>
                      <a:r>
                        <a:rPr lang="en-US" sz="1100" u="none" strike="noStrike" dirty="0" smtClean="0">
                          <a:effectLst/>
                        </a:rPr>
                        <a:t> yang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sudah</a:t>
                      </a:r>
                      <a:r>
                        <a:rPr lang="en-US" sz="1100" u="none" strike="noStrike" dirty="0" smtClean="0">
                          <a:effectLst/>
                        </a:rPr>
                        <a:t> lulus Sp.PA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lebih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dari</a:t>
                      </a:r>
                      <a:r>
                        <a:rPr lang="en-US" sz="1100" u="none" strike="noStrike" dirty="0" smtClean="0">
                          <a:effectLst/>
                        </a:rPr>
                        <a:t> 3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tahun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untuk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mengambil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konsultan</a:t>
                      </a:r>
                      <a:endParaRPr lang="en-US" sz="1100" u="none" strike="noStrike" dirty="0" smtClean="0">
                        <a:effectLst/>
                      </a:endParaRPr>
                    </a:p>
                    <a:p>
                      <a:pPr marL="228600" marR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Menyiapkan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publikasi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sesuai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peminatan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marR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Menambah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sampai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5000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1500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kasus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sesuai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peminatan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28600" marR="0" indent="-2286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Mengajukan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pendaftaran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RSUP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Dr.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Sardjito</a:t>
                      </a:r>
                      <a:endParaRPr lang="id-ID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Penambahan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dengan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kualifikasi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S3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0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1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 smtClean="0">
                          <a:effectLst/>
                        </a:rPr>
                        <a:t>Mendorong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staf</a:t>
                      </a:r>
                      <a:r>
                        <a:rPr lang="en-US" sz="1100" u="none" strike="noStrike" dirty="0" smtClean="0">
                          <a:effectLst/>
                        </a:rPr>
                        <a:t> yang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belum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S3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untuk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menjalani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baseline="0" dirty="0" err="1" smtClean="0">
                          <a:effectLst/>
                        </a:rPr>
                        <a:t>pendidikan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S3</a:t>
                      </a:r>
                      <a:endParaRPr lang="id-ID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1628</Words>
  <Application>Microsoft Office PowerPoint</Application>
  <PresentationFormat>Custom</PresentationFormat>
  <Paragraphs>442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Departemen Patologi Anatomik</vt:lpstr>
      <vt:lpstr>Tujuan 1:Pendidikan yang berkualitas dalam rangka turut serta menghasilkan lulusan yang kompeten dan mampu bersaing di tingkat nasional/internasional </vt:lpstr>
      <vt:lpstr>Slide 3</vt:lpstr>
      <vt:lpstr>Slide 4</vt:lpstr>
      <vt:lpstr>Slide 5</vt:lpstr>
      <vt:lpstr>Tujuan 2: Produk penelitian yang menjadi rujukan nasional yang berwawasan lingkungan dan berbasis pada permasalahan masyarakat</vt:lpstr>
      <vt:lpstr>Slide 7</vt:lpstr>
      <vt:lpstr>Tujuan 3: Pengabdian masyarakat yang mendorong kemandirian masyarakat dalam upaya hidup sehat </vt:lpstr>
      <vt:lpstr>Tujuan 4: Tata kelola departemen yang akuntabel, transparan, berespon cepat, efektif, serta mengedepankan kualitas dan efisiensi sumber daya</vt:lpstr>
      <vt:lpstr>Tujuan 5: Kerjasama yang strategis, sinergis, dan berkelanjutan dengan pihak lain dengan semangat saling mendukung dan menghargai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Hanggoro Tri Rinonce</cp:lastModifiedBy>
  <cp:revision>102</cp:revision>
  <dcterms:created xsi:type="dcterms:W3CDTF">2017-12-27T08:02:10Z</dcterms:created>
  <dcterms:modified xsi:type="dcterms:W3CDTF">2018-01-17T02:04:16Z</dcterms:modified>
</cp:coreProperties>
</file>