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63" r:id="rId5"/>
    <p:sldId id="269" r:id="rId6"/>
    <p:sldId id="270" r:id="rId7"/>
    <p:sldId id="258" r:id="rId8"/>
    <p:sldId id="264" r:id="rId9"/>
    <p:sldId id="259" r:id="rId10"/>
    <p:sldId id="260" r:id="rId11"/>
    <p:sldId id="268" r:id="rId12"/>
  </p:sldIdLst>
  <p:sldSz cx="12192000" cy="6858000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74" d="100"/>
          <a:sy n="74" d="100"/>
        </p:scale>
        <p:origin x="-570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pPr/>
              <a:t>16/01/2018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3043382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pPr/>
              <a:t>16/01/2018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8434097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pPr/>
              <a:t>16/01/2018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3944998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pPr/>
              <a:t>16/01/2018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1917260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pPr/>
              <a:t>16/01/2018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4685907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pPr/>
              <a:t>16/01/2018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811416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pPr/>
              <a:t>16/01/2018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2514677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pPr/>
              <a:t>16/01/2018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7604922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pPr/>
              <a:t>16/01/2018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7794945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pPr/>
              <a:t>16/01/2018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458000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pPr/>
              <a:t>16/01/2018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1738853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B9FDFE-B53C-4D6A-AA31-2E818ED3BFF2}" type="datetimeFigureOut">
              <a:rPr lang="id-ID" smtClean="0"/>
              <a:pPr/>
              <a:t>16/01/2018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13F8BD-97DD-41BA-AF47-D07061B6F4C9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1407699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214438"/>
            <a:ext cx="9144000" cy="2387600"/>
          </a:xfrm>
        </p:spPr>
        <p:txBody>
          <a:bodyPr>
            <a:normAutofit fontScale="90000"/>
          </a:bodyPr>
          <a:lstStyle/>
          <a:p>
            <a:pPr algn="r"/>
            <a:r>
              <a:rPr lang="id-ID" dirty="0" smtClean="0"/>
              <a:t>DEPARTEMEN ILMU KEDOKTERAN FORENSIK &amp; MEDIKOLEGAL </a:t>
            </a:r>
            <a:endParaRPr lang="id-ID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id-ID" sz="3200" b="1" dirty="0" smtClean="0"/>
              <a:t>Bab IV. Sasaran, Indikator, dan Program</a:t>
            </a:r>
            <a:endParaRPr lang="id-ID" sz="3200" b="1" dirty="0"/>
          </a:p>
        </p:txBody>
      </p:sp>
    </p:spTree>
    <p:extLst>
      <p:ext uri="{BB962C8B-B14F-4D97-AF65-F5344CB8AC3E}">
        <p14:creationId xmlns:p14="http://schemas.microsoft.com/office/powerpoint/2010/main" val="3968841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47749"/>
          </a:xfrm>
        </p:spPr>
        <p:txBody>
          <a:bodyPr>
            <a:normAutofit fontScale="90000"/>
          </a:bodyPr>
          <a:lstStyle/>
          <a:p>
            <a:r>
              <a:rPr lang="id-ID" sz="3100" dirty="0" smtClean="0"/>
              <a:t/>
            </a:r>
            <a:br>
              <a:rPr lang="id-ID" sz="3100" dirty="0" smtClean="0"/>
            </a:br>
            <a:r>
              <a:rPr lang="id-ID" sz="3100" dirty="0" smtClean="0"/>
              <a:t>Tujuan 4:Kerjasama yang strategis, sinergis dan berkelanjutan dengan para mitra</a:t>
            </a:r>
            <a:r>
              <a:rPr lang="id-ID" sz="3600" dirty="0" smtClean="0"/>
              <a:t/>
            </a:r>
            <a:br>
              <a:rPr lang="id-ID" sz="3600" dirty="0" smtClean="0"/>
            </a:br>
            <a:endParaRPr lang="id-ID" sz="3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37894524"/>
              </p:ext>
            </p:extLst>
          </p:nvPr>
        </p:nvGraphicFramePr>
        <p:xfrm>
          <a:off x="838198" y="1118867"/>
          <a:ext cx="10515604" cy="4973265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584452"/>
                <a:gridCol w="3104811"/>
                <a:gridCol w="455316"/>
                <a:gridCol w="455316"/>
                <a:gridCol w="455316"/>
                <a:gridCol w="455316"/>
                <a:gridCol w="455316"/>
                <a:gridCol w="2549761"/>
              </a:tblGrid>
              <a:tr h="25084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Sasaran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Indikator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id-ID" sz="1600" b="1" u="none" strike="noStrike" dirty="0">
                          <a:effectLst/>
                        </a:rPr>
                        <a:t>Target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>
                          <a:effectLst/>
                        </a:rPr>
                        <a:t>Program</a:t>
                      </a:r>
                      <a:endParaRPr lang="id-ID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50847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2018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2019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2020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2021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2022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2665012">
                <a:tc>
                  <a:txBody>
                    <a:bodyPr/>
                    <a:lstStyle/>
                    <a:p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Mengarahkan kerja sama untuk mengakselerasi pengembangan dan inovasi ilmu pengetahuan, teknologi, dan kebudayaan. 	</a:t>
                      </a:r>
                    </a:p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800" u="none" strike="noStrike" dirty="0" smtClean="0">
                          <a:effectLst/>
                        </a:rPr>
                        <a:t>Terselenggaranya kerjasama  tripartit antara</a:t>
                      </a:r>
                      <a:r>
                        <a:rPr lang="id-ID" sz="1800" u="none" strike="noStrike" baseline="0" dirty="0" smtClean="0">
                          <a:effectLst/>
                        </a:rPr>
                        <a:t> UGM, rumah sakit sardjito dan universitas lain dibidang forensik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u="none" strike="noStrike" dirty="0" smtClean="0">
                          <a:effectLst/>
                        </a:rPr>
                        <a:t>3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3</a:t>
                      </a:r>
                      <a:endParaRPr lang="id-ID" dirty="0"/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3</a:t>
                      </a:r>
                      <a:endParaRPr lang="id-ID" dirty="0"/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3</a:t>
                      </a:r>
                      <a:endParaRPr lang="id-ID" dirty="0"/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3</a:t>
                      </a:r>
                      <a:endParaRPr lang="id-ID" dirty="0"/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800" u="none" strike="noStrike" dirty="0" smtClean="0">
                          <a:effectLst/>
                        </a:rPr>
                        <a:t>Mengadakan MOU </a:t>
                      </a:r>
                      <a:r>
                        <a:rPr lang="id-ID" sz="1800" u="none" strike="noStrike" baseline="0" dirty="0" smtClean="0">
                          <a:effectLst/>
                        </a:rPr>
                        <a:t> dan PKS tripartit dengan </a:t>
                      </a:r>
                      <a:r>
                        <a:rPr lang="en-US" sz="1800" u="none" strike="noStrike" baseline="0" dirty="0" smtClean="0">
                          <a:effectLst/>
                        </a:rPr>
                        <a:t>U</a:t>
                      </a:r>
                      <a:r>
                        <a:rPr lang="id-ID" sz="1800" u="none" strike="noStrike" baseline="0" dirty="0" smtClean="0">
                          <a:effectLst/>
                        </a:rPr>
                        <a:t>niversitas UMY, USAKTI dan UNTAR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</a:tr>
              <a:tr h="1578638"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Terselenggaranya kerjasama dengan RS jejaring untuk pendidikan PPDS dan Profesi dibidang forensik</a:t>
                      </a:r>
                      <a:endParaRPr lang="id-ID" dirty="0"/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2</a:t>
                      </a:r>
                      <a:endParaRPr lang="id-ID" dirty="0"/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3</a:t>
                      </a:r>
                      <a:endParaRPr lang="id-ID" dirty="0"/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3</a:t>
                      </a:r>
                      <a:endParaRPr lang="id-ID" dirty="0"/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3</a:t>
                      </a:r>
                      <a:endParaRPr lang="id-ID" dirty="0"/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3</a:t>
                      </a:r>
                      <a:endParaRPr lang="id-ID" dirty="0"/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Mengadakan MOU dan PKS dengan RS jejaring seperti RS UGM, RSUD</a:t>
                      </a:r>
                      <a:r>
                        <a:rPr lang="id-ID" baseline="0" dirty="0" smtClean="0"/>
                        <a:t> Sleman, RSUP Soeradji T Klaten dan RS Bhayangkara</a:t>
                      </a:r>
                      <a:endParaRPr lang="id-ID" dirty="0"/>
                    </a:p>
                  </a:txBody>
                  <a:tcPr marL="9525" marR="9525" marT="9525" marB="0"/>
                </a:tc>
              </a:tr>
              <a:tr h="220670"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2149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879694"/>
              </p:ext>
            </p:extLst>
          </p:nvPr>
        </p:nvGraphicFramePr>
        <p:xfrm>
          <a:off x="742949" y="719666"/>
          <a:ext cx="11029952" cy="5368409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710867"/>
                <a:gridCol w="3256676"/>
                <a:gridCol w="477586"/>
                <a:gridCol w="477586"/>
                <a:gridCol w="477586"/>
                <a:gridCol w="477586"/>
                <a:gridCol w="477586"/>
                <a:gridCol w="2674479"/>
              </a:tblGrid>
              <a:tr h="291585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Sasaran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Indikator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endParaRPr lang="id-ID"/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Program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91585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2018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2019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2020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2021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2022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1459490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Mengembangkan kemitraan strategis dengan alumni untuk meningkatkan produktivitas Tri Darma. 	</a:t>
                      </a:r>
                    </a:p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Pelibatan asosiasi profesi dan alumni dalam kegiatan pengabdian kepada masyarakat 	</a:t>
                      </a:r>
                    </a:p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u="none" strike="noStrike" dirty="0" smtClean="0">
                          <a:effectLst/>
                        </a:rPr>
                        <a:t>1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u="none" strike="noStrike" dirty="0" smtClean="0">
                          <a:effectLst/>
                        </a:rPr>
                        <a:t>1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u="none" strike="noStrike" dirty="0" smtClean="0">
                          <a:effectLst/>
                        </a:rPr>
                        <a:t>1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u="none" strike="noStrike" dirty="0" smtClean="0">
                          <a:effectLst/>
                        </a:rPr>
                        <a:t>1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u="none" strike="noStrike" dirty="0" smtClean="0">
                          <a:effectLst/>
                        </a:rPr>
                        <a:t>1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Membangun sinergi dengan jejaring alumni </a:t>
                      </a:r>
                      <a:r>
                        <a:rPr lang="en-US" sz="1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untuk</a:t>
                      </a:r>
                      <a:r>
                        <a:rPr lang="en-US" sz="1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kegiatan</a:t>
                      </a:r>
                      <a:r>
                        <a:rPr lang="en-US" sz="1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pengabdian</a:t>
                      </a:r>
                      <a:r>
                        <a:rPr lang="en-US" sz="1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masyarakat</a:t>
                      </a:r>
                      <a:r>
                        <a:rPr lang="id-ID" sz="1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</a:tr>
              <a:tr h="1208395"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Memelihara kontak dengan alumni secara terus menerus dan berkelanjutan 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u="none" strike="noStrike" dirty="0" smtClean="0">
                          <a:effectLst/>
                        </a:rPr>
                        <a:t>1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u="none" strike="noStrike" dirty="0" smtClean="0">
                          <a:effectLst/>
                        </a:rPr>
                        <a:t>1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u="none" strike="noStrike" dirty="0" smtClean="0">
                          <a:effectLst/>
                        </a:rPr>
                        <a:t>1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u="none" strike="noStrike" dirty="0" smtClean="0">
                          <a:effectLst/>
                        </a:rPr>
                        <a:t>1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u="none" strike="noStrike" dirty="0" smtClean="0">
                          <a:effectLst/>
                        </a:rPr>
                        <a:t>1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sz="1800" u="none" strike="noStrike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Mengadakan</a:t>
                      </a:r>
                      <a:r>
                        <a:rPr lang="id-ID" sz="1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kerjasama </a:t>
                      </a:r>
                      <a:r>
                        <a:rPr lang="id-ID" sz="1800" kern="1200" baseline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dengan </a:t>
                      </a:r>
                      <a:r>
                        <a:rPr lang="id-ID" sz="1800" kern="1200" baseline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Alumni </a:t>
                      </a:r>
                      <a:r>
                        <a:rPr lang="id-ID" sz="1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dalam pendampingan pengabdian kepada masyarakat </a:t>
                      </a:r>
                      <a:r>
                        <a:rPr lang="id-ID" sz="14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  <a:r>
                        <a:rPr lang="id-ID" sz="1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013099"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91585"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91585"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82625"/>
          </a:xfrm>
        </p:spPr>
        <p:txBody>
          <a:bodyPr anchor="t">
            <a:normAutofit fontScale="90000"/>
          </a:bodyPr>
          <a:lstStyle/>
          <a:p>
            <a:r>
              <a:rPr lang="id-ID" sz="3100" dirty="0" smtClean="0"/>
              <a:t/>
            </a:r>
            <a:br>
              <a:rPr lang="id-ID" sz="3100" dirty="0" smtClean="0"/>
            </a:br>
            <a:r>
              <a:rPr lang="id-ID" sz="3100" dirty="0" smtClean="0"/>
              <a:t>Tujuan 1: Kegiatan pendidikan kedokteran forensik yang inovatif dan berkualitas</a:t>
            </a:r>
            <a:r>
              <a:rPr lang="id-ID" sz="3600" dirty="0" smtClean="0"/>
              <a:t/>
            </a:r>
            <a:br>
              <a:rPr lang="id-ID" sz="3600" dirty="0" smtClean="0"/>
            </a:br>
            <a:endParaRPr lang="id-ID" sz="3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76146344"/>
              </p:ext>
            </p:extLst>
          </p:nvPr>
        </p:nvGraphicFramePr>
        <p:xfrm>
          <a:off x="742948" y="1676409"/>
          <a:ext cx="10515604" cy="4419948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457452"/>
                <a:gridCol w="3143250"/>
                <a:gridCol w="543877"/>
                <a:gridCol w="455316"/>
                <a:gridCol w="486707"/>
                <a:gridCol w="533400"/>
                <a:gridCol w="800100"/>
                <a:gridCol w="2095502"/>
              </a:tblGrid>
              <a:tr h="24368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Sasaran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Indikator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id-ID" sz="1600" b="1" u="none" strike="noStrike" dirty="0">
                          <a:effectLst/>
                        </a:rPr>
                        <a:t>Target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Program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43682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2018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2019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2020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2021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2022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1738752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Terwujudnya pendidikan kedokteran forensik yang inovatif dan berkualitas.</a:t>
                      </a:r>
                    </a:p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Terdapat metode pembelajaran yang inovatif dan berbasis teknologi dan informasi</a:t>
                      </a:r>
                      <a:endParaRPr lang="id-ID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id-ID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 </a:t>
                      </a:r>
                      <a:r>
                        <a:rPr lang="id-ID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Menyusun rencana  pelatihan</a:t>
                      </a:r>
                      <a:r>
                        <a:rPr lang="id-ID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metode pembelajaran</a:t>
                      </a:r>
                      <a:endParaRPr lang="id-ID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r>
                        <a:rPr lang="id-ID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 Mewajibkan</a:t>
                      </a:r>
                      <a:r>
                        <a:rPr lang="id-ID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staf/</a:t>
                      </a:r>
                      <a:r>
                        <a:rPr lang="id-ID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dosen mengikuti pelatihan</a:t>
                      </a:r>
                      <a:r>
                        <a:rPr lang="id-ID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pembelajaran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</a:tr>
              <a:tr h="1474916"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</a:t>
                      </a:r>
                      <a:r>
                        <a:rPr lang="id-ID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ersedia</a:t>
                      </a:r>
                      <a:r>
                        <a:rPr lang="id-ID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buku ajar  dan</a:t>
                      </a:r>
                      <a:r>
                        <a:rPr lang="id-ID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bahan ajar multimedia </a:t>
                      </a:r>
                      <a:r>
                        <a:rPr lang="id-ID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yang mendukung pembelajaran yang inovatif</a:t>
                      </a:r>
                    </a:p>
                    <a:p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  <a:p>
                      <a:pPr algn="l" fontAlgn="b"/>
                      <a:endParaRPr lang="id-ID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endParaRPr lang="id-ID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endParaRPr lang="id-ID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  <a:p>
                      <a:pPr algn="l" fontAlgn="b"/>
                      <a:endParaRPr lang="id-ID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endParaRPr lang="id-ID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endParaRPr lang="id-ID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r>
                        <a:rPr lang="id-ID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id-ID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  <a:p>
                      <a:pPr algn="l" fontAlgn="b"/>
                      <a:endParaRPr lang="id-ID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endParaRPr lang="id-ID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endParaRPr lang="id-ID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r>
                        <a:rPr lang="id-ID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id-ID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  <a:p>
                      <a:pPr algn="l" fontAlgn="b"/>
                      <a:endParaRPr lang="id-ID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endParaRPr lang="id-ID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endParaRPr lang="id-ID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  <a:p>
                      <a:pPr algn="l" fontAlgn="b"/>
                      <a:endParaRPr lang="id-ID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endParaRPr lang="id-ID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endParaRPr lang="id-ID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r>
                        <a:rPr lang="id-ID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id-ID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r>
                        <a:rPr lang="id-ID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1. Pengadaan</a:t>
                      </a:r>
                      <a:r>
                        <a:rPr lang="id-ID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id-ID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buku ajar</a:t>
                      </a:r>
                    </a:p>
                    <a:p>
                      <a:r>
                        <a:rPr lang="id-ID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 Pengadaan</a:t>
                      </a:r>
                      <a:r>
                        <a:rPr lang="id-ID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bahan ajar multimedia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</a:tr>
              <a:tr h="508537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99884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590548" y="514353"/>
          <a:ext cx="10763256" cy="5934648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476502"/>
                <a:gridCol w="3328784"/>
                <a:gridCol w="467734"/>
                <a:gridCol w="467734"/>
                <a:gridCol w="467734"/>
                <a:gridCol w="467734"/>
                <a:gridCol w="467734"/>
                <a:gridCol w="2619300"/>
              </a:tblGrid>
              <a:tr h="30020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Sasaran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Indikator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id-ID" sz="1600" b="1" u="none" strike="noStrike" dirty="0">
                          <a:effectLst/>
                        </a:rPr>
                        <a:t>Target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>
                          <a:effectLst/>
                        </a:rPr>
                        <a:t>Program</a:t>
                      </a:r>
                      <a:endParaRPr lang="id-ID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00208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2018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2019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2020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2021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2022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1677261"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Menjadikan pendidikan pascasarjana sebagai tulang punggung penelitian dan publikasi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Terdapat penelitian dan publikasi</a:t>
                      </a:r>
                      <a:r>
                        <a:rPr lang="id-ID" baseline="0" dirty="0" smtClean="0"/>
                        <a:t> dengan melibatkan  peserta didik PPDS</a:t>
                      </a:r>
                      <a:endParaRPr lang="id-ID" dirty="0"/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1</a:t>
                      </a:r>
                      <a:endParaRPr lang="id-ID" dirty="0"/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2</a:t>
                      </a:r>
                      <a:endParaRPr lang="id-ID" dirty="0"/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3</a:t>
                      </a:r>
                      <a:endParaRPr lang="id-ID" dirty="0"/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3</a:t>
                      </a:r>
                      <a:endParaRPr lang="id-ID" dirty="0"/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3</a:t>
                      </a:r>
                      <a:endParaRPr lang="id-ID" dirty="0"/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  1. Mengadakan pelatihan penelitian dan publikasi</a:t>
                      </a:r>
                    </a:p>
                    <a:p>
                      <a:r>
                        <a:rPr lang="id-ID" dirty="0" smtClean="0"/>
                        <a:t>2. Mengadakan  penelitian dan publikasi yang melibatkan peserta didik PPDS</a:t>
                      </a:r>
                      <a:endParaRPr lang="id-ID" dirty="0"/>
                    </a:p>
                  </a:txBody>
                  <a:tcPr marL="9525" marR="9525" marT="9525" marB="0"/>
                </a:tc>
              </a:tr>
              <a:tr h="1900613"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Meningkatkan kemampuan peserta didik dan staf berbahasa asing (Inggris)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30%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50%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70%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90%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1. Mengadakan pelatihan bahasa inggris</a:t>
                      </a:r>
                    </a:p>
                    <a:p>
                      <a:pPr algn="l" fontAlgn="b"/>
                      <a:r>
                        <a:rPr lang="id-ID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</a:t>
                      </a:r>
                      <a:r>
                        <a:rPr lang="id-ID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id-ID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Mewajibkan</a:t>
                      </a:r>
                      <a:r>
                        <a:rPr lang="id-ID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staf dan peserta didik mengadakan kegiatan proses belajar mengajar dengan bahasa inggris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</a:tr>
              <a:tr h="1727206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Keikutsertaan  peserta didik PPDS pada berbagai lomba tingkat nasional dan internasional </a:t>
                      </a:r>
                      <a:r>
                        <a:rPr lang="id-ID" sz="1800" i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	(PIT atau seminar,dll)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u="none" strike="noStrike" dirty="0" smtClean="0">
                          <a:effectLst/>
                        </a:rPr>
                        <a:t>2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u="none" strike="noStrike" dirty="0" smtClean="0">
                          <a:effectLst/>
                        </a:rPr>
                        <a:t> 3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u="none" strike="noStrike" dirty="0" smtClean="0">
                          <a:effectLst/>
                        </a:rPr>
                        <a:t>4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u="none" strike="noStrike" dirty="0" smtClean="0">
                          <a:effectLst/>
                        </a:rPr>
                        <a:t>5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u="none" strike="noStrike" dirty="0" smtClean="0">
                          <a:effectLst/>
                        </a:rPr>
                        <a:t>5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Mewajibkan peserta didik PPDS mengikuti lomba tingkat nasional dan internasional (PIT, seminar, dll)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95300" y="719667"/>
          <a:ext cx="10953750" cy="5433039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3067050"/>
                <a:gridCol w="3174150"/>
                <a:gridCol w="444581"/>
                <a:gridCol w="444581"/>
                <a:gridCol w="444581"/>
                <a:gridCol w="444581"/>
                <a:gridCol w="444581"/>
                <a:gridCol w="2489645"/>
              </a:tblGrid>
              <a:tr h="27074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Sasaran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Indikator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endParaRPr lang="id-ID"/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>
                          <a:effectLst/>
                        </a:rPr>
                        <a:t>Program</a:t>
                      </a:r>
                      <a:endParaRPr lang="id-ID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41674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2018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2019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2020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2021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2022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1311718"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Tercapainya peningkatan reputasi Departemen dan akreditasi nasional yang menunjukkan keunggulan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Program studi terakreditasi LamPTkes dengan nilai  A	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V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r>
                        <a:rPr lang="id-ID" sz="1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.Menyelenggarakan akreditasi LamPTkes di program studi</a:t>
                      </a:r>
                      <a:r>
                        <a:rPr lang="id-ID" sz="14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</a:tr>
              <a:tr h="2102382"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Tercukupinya sarana dan prasarana pendukung</a:t>
                      </a:r>
                      <a:r>
                        <a:rPr lang="id-ID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pendidikan </a:t>
                      </a:r>
                      <a:endParaRPr lang="id-ID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20%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40%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60%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80%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100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342900" indent="-342900" algn="l" fontAlgn="b">
                        <a:buAutoNum type="arabicPeriod"/>
                      </a:pPr>
                      <a:r>
                        <a:rPr lang="id-ID" sz="1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Mengidentifikasi sarana dan prasarana yg sudah dimiliki</a:t>
                      </a:r>
                    </a:p>
                    <a:p>
                      <a:pPr marL="342900" indent="-342900" algn="l" fontAlgn="b">
                        <a:buAutoNum type="arabicPeriod"/>
                      </a:pPr>
                      <a:r>
                        <a:rPr lang="id-ID" sz="1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Mengadakan sarana dan prasarana pendukung pendidikan 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</a:tr>
              <a:tr h="1246947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</a:tr>
              <a:tr h="234782"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2727054"/>
              </p:ext>
            </p:extLst>
          </p:nvPr>
        </p:nvGraphicFramePr>
        <p:xfrm>
          <a:off x="647696" y="719666"/>
          <a:ext cx="11068053" cy="5290999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933704"/>
                <a:gridCol w="3372621"/>
                <a:gridCol w="449221"/>
                <a:gridCol w="449221"/>
                <a:gridCol w="449221"/>
                <a:gridCol w="449221"/>
                <a:gridCol w="449221"/>
                <a:gridCol w="2515623"/>
              </a:tblGrid>
              <a:tr h="29391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Sasaran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Indikator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endParaRPr lang="id-ID"/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>
                          <a:effectLst/>
                        </a:rPr>
                        <a:t>Program</a:t>
                      </a:r>
                      <a:endParaRPr lang="id-ID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62350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2018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2019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2020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2021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2022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1437990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Mengembangkan Kompetensi SDM sesuai kebutuhan strategis Universitas, Fakultas dan Departemen </a:t>
                      </a:r>
                      <a:endParaRPr lang="id-ID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Tersedia dokumen pemetaan SDM  staf dan tendik berbasis fungsi , 	</a:t>
                      </a:r>
                    </a:p>
                    <a:p>
                      <a:pPr algn="l" fontAlgn="b"/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40%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60%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70%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80%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Mengadakan analisa kesesuaian jumlah Dosen dan Tendik yang diterima sesuai pemetaan SDM 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</a:tr>
              <a:tr h="1366983"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Tersedia kompetensi staf sesuai kebutuhan departemen/prodi yang berkualifikasi S3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Meningkatkan jumlah dosen yang berkualifikasi S3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</a:tr>
              <a:tr h="136698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Tersedia kompetensi staf sesuai kebutuhan departemen/prodi yang mempunyai</a:t>
                      </a:r>
                      <a:r>
                        <a:rPr lang="id-ID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jabatan lektor kepala dan guru besar</a:t>
                      </a:r>
                      <a:endParaRPr lang="id-ID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endParaRPr lang="id-ID" dirty="0"/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4</a:t>
                      </a:r>
                      <a:endParaRPr lang="id-ID" dirty="0"/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5</a:t>
                      </a:r>
                      <a:endParaRPr lang="id-ID" dirty="0"/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6</a:t>
                      </a:r>
                      <a:endParaRPr lang="id-ID" dirty="0"/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7</a:t>
                      </a:r>
                      <a:endParaRPr lang="id-ID" dirty="0"/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8</a:t>
                      </a:r>
                    </a:p>
                    <a:p>
                      <a:endParaRPr lang="id-ID" dirty="0" smtClean="0"/>
                    </a:p>
                    <a:p>
                      <a:endParaRPr lang="id-ID" dirty="0" smtClean="0"/>
                    </a:p>
                    <a:p>
                      <a:r>
                        <a:rPr lang="id-ID" dirty="0" smtClean="0"/>
                        <a:t>1</a:t>
                      </a:r>
                      <a:endParaRPr lang="id-ID" dirty="0"/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id-ID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Meningkatkan</a:t>
                      </a:r>
                      <a:r>
                        <a:rPr lang="id-ID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id-ID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dosen/staf dengan jabatan lektor kepala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id-ID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Mengusahakan</a:t>
                      </a:r>
                      <a:r>
                        <a:rPr lang="id-ID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ada staf yang menjadi</a:t>
                      </a:r>
                      <a:r>
                        <a:rPr lang="id-ID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guru besar</a:t>
                      </a:r>
                    </a:p>
                    <a:p>
                      <a:endParaRPr lang="id-ID" sz="180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723901" y="719666"/>
          <a:ext cx="11163298" cy="4728217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781299"/>
                <a:gridCol w="3579297"/>
                <a:gridCol w="453086"/>
                <a:gridCol w="453086"/>
                <a:gridCol w="453086"/>
                <a:gridCol w="453086"/>
                <a:gridCol w="453086"/>
                <a:gridCol w="2537272"/>
              </a:tblGrid>
              <a:tr h="29391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Sasaran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Indikator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endParaRPr lang="id-ID"/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>
                          <a:effectLst/>
                        </a:rPr>
                        <a:t>Program</a:t>
                      </a:r>
                      <a:endParaRPr lang="id-ID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62350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2018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2019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2020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2021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2022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1437990">
                <a:tc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Tersedia kompetensi staf  dan tendik yang sesuai kebutuhan departemen/prodi</a:t>
                      </a:r>
                    </a:p>
                    <a:p>
                      <a:pPr algn="l" fontAlgn="b"/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Mewajibakan  dosen dan tendik  mengikuti pelatihan untuk meningkatkan kompetensi dan karier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</a:tr>
              <a:tr h="1366983"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36698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endParaRPr lang="id-ID" sz="180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47749"/>
          </a:xfrm>
        </p:spPr>
        <p:txBody>
          <a:bodyPr>
            <a:normAutofit/>
          </a:bodyPr>
          <a:lstStyle/>
          <a:p>
            <a:r>
              <a:rPr lang="id-ID" sz="3600" dirty="0" smtClean="0"/>
              <a:t>Tujuan 2:Produk penelitian yang bermutu</a:t>
            </a:r>
            <a:endParaRPr lang="id-ID" sz="3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84621825"/>
              </p:ext>
            </p:extLst>
          </p:nvPr>
        </p:nvGraphicFramePr>
        <p:xfrm>
          <a:off x="876300" y="1118867"/>
          <a:ext cx="10477502" cy="5147310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546350"/>
                <a:gridCol w="3104811"/>
                <a:gridCol w="455316"/>
                <a:gridCol w="455316"/>
                <a:gridCol w="455316"/>
                <a:gridCol w="455316"/>
                <a:gridCol w="455316"/>
                <a:gridCol w="2549761"/>
              </a:tblGrid>
              <a:tr h="25113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Sasaran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Indikator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id-ID" sz="1600" b="1" u="none" strike="noStrike" dirty="0">
                          <a:effectLst/>
                        </a:rPr>
                        <a:t>Target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>
                          <a:effectLst/>
                        </a:rPr>
                        <a:t>Program</a:t>
                      </a:r>
                      <a:endParaRPr lang="id-ID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51132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2018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2019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2020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2021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2022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3000372"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800" u="none" strike="noStrike" dirty="0" smtClean="0">
                          <a:effectLst/>
                        </a:rPr>
                        <a:t>Mengembangkan penelitian yang inovatif dan bermutu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Menghasilkan produk penelitian lintas bidang disiplin ilmu (multidisiplin) dalam klaster fakultas. 	</a:t>
                      </a:r>
                    </a:p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endParaRPr lang="id-ID"/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endParaRPr lang="id-ID"/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endParaRPr lang="id-ID"/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u="none" strike="noStrike" dirty="0" smtClean="0">
                          <a:effectLst/>
                        </a:rPr>
                        <a:t>1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u="none" strike="noStrike" dirty="0" smtClean="0">
                          <a:effectLst/>
                        </a:rPr>
                        <a:t>1</a:t>
                      </a:r>
                      <a:r>
                        <a:rPr lang="id-ID" sz="1800" u="none" strike="noStrike" dirty="0" smtClean="0">
                          <a:effectLst/>
                        </a:rPr>
                        <a:t>. </a:t>
                      </a:r>
                      <a:r>
                        <a:rPr lang="id-ID" sz="1800" u="none" strike="noStrike" dirty="0" smtClean="0">
                          <a:effectLst/>
                        </a:rPr>
                        <a:t>Mengikuti </a:t>
                      </a:r>
                      <a:r>
                        <a:rPr lang="id-ID" sz="1800" u="none" strike="noStrike" dirty="0" smtClean="0">
                          <a:effectLst/>
                        </a:rPr>
                        <a:t>pelatihan penelitian yang bisa menghasilkan</a:t>
                      </a:r>
                      <a:r>
                        <a:rPr lang="id-ID" sz="1800" u="none" strike="noStrike" baseline="0" dirty="0" smtClean="0">
                          <a:effectLst/>
                        </a:rPr>
                        <a:t> produk atau hilirisasi</a:t>
                      </a:r>
                    </a:p>
                    <a:p>
                      <a:r>
                        <a:rPr lang="id-ID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 Mengadakan penelitian  bersama team</a:t>
                      </a:r>
                    </a:p>
                    <a:p>
                      <a:r>
                        <a:rPr lang="id-ID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 Menguji hasil penelitian ke klien/pihak-pihak yang berkepentingan</a:t>
                      </a:r>
                    </a:p>
                    <a:p>
                      <a:r>
                        <a:rPr lang="id-ID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 Menghasilkan produk penelitian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</a:tr>
              <a:tr h="553247"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800" u="none" strike="noStrike" dirty="0" smtClean="0">
                          <a:effectLst/>
                        </a:rPr>
                        <a:t>Menghasilkan penelitian yang dipublikasi Internasional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u="none" strike="noStrike" dirty="0" smtClean="0">
                          <a:effectLst/>
                        </a:rPr>
                        <a:t>3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u="none" strike="noStrike" dirty="0" smtClean="0">
                          <a:effectLst/>
                        </a:rPr>
                        <a:t>3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u="none" strike="noStrike" dirty="0" smtClean="0">
                          <a:effectLst/>
                        </a:rPr>
                        <a:t>3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u="none" strike="noStrike" dirty="0" smtClean="0">
                          <a:effectLst/>
                        </a:rPr>
                        <a:t>4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u="none" strike="noStrike" dirty="0" smtClean="0">
                          <a:effectLst/>
                        </a:rPr>
                        <a:t>5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 dirty="0">
                          <a:effectLst/>
                        </a:rPr>
                        <a:t> </a:t>
                      </a:r>
                      <a:r>
                        <a:rPr lang="id-ID" sz="1800" u="none" strike="noStrike" dirty="0" smtClean="0">
                          <a:effectLst/>
                        </a:rPr>
                        <a:t>Meningkatkan jumlah publikasi Internasional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</a:tr>
              <a:tr h="825150"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800" u="none" strike="noStrike" dirty="0" smtClean="0">
                          <a:effectLst/>
                        </a:rPr>
                        <a:t>Menghasilkan</a:t>
                      </a:r>
                      <a:r>
                        <a:rPr lang="id-ID" sz="1800" u="none" strike="noStrike" baseline="0" dirty="0" smtClean="0">
                          <a:effectLst/>
                        </a:rPr>
                        <a:t> penelitian yang dipublikasi nasional terakreditasi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u="none" strike="noStrike" dirty="0" smtClean="0">
                          <a:effectLst/>
                        </a:rPr>
                        <a:t>2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u="none" strike="noStrike" dirty="0" smtClean="0">
                          <a:effectLst/>
                        </a:rPr>
                        <a:t>2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u="none" strike="noStrike" dirty="0" smtClean="0">
                          <a:effectLst/>
                        </a:rPr>
                        <a:t>2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u="none" strike="noStrike" dirty="0" smtClean="0">
                          <a:effectLst/>
                        </a:rPr>
                        <a:t>2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u="none" strike="noStrike" dirty="0" smtClean="0">
                          <a:effectLst/>
                        </a:rPr>
                        <a:t>2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 dirty="0">
                          <a:effectLst/>
                        </a:rPr>
                        <a:t> </a:t>
                      </a:r>
                      <a:r>
                        <a:rPr lang="id-ID" sz="1800" u="none" strike="noStrike" dirty="0" smtClean="0">
                          <a:effectLst/>
                        </a:rPr>
                        <a:t>Meningkatkan jumlah publikasi nasional</a:t>
                      </a:r>
                      <a:r>
                        <a:rPr lang="id-ID" sz="1800" u="none" strike="noStrike" baseline="0" dirty="0" smtClean="0">
                          <a:effectLst/>
                        </a:rPr>
                        <a:t> yang terakreditasi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</a:tr>
              <a:tr h="220921"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79259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1411855"/>
              </p:ext>
            </p:extLst>
          </p:nvPr>
        </p:nvGraphicFramePr>
        <p:xfrm>
          <a:off x="761999" y="928048"/>
          <a:ext cx="10706101" cy="5081485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631272"/>
                <a:gridCol w="3161057"/>
                <a:gridCol w="463564"/>
                <a:gridCol w="463564"/>
                <a:gridCol w="463564"/>
                <a:gridCol w="463564"/>
                <a:gridCol w="463564"/>
                <a:gridCol w="2595952"/>
              </a:tblGrid>
              <a:tr h="39463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Sasaran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Indikator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id-ID" sz="1600" b="1" u="none" strike="noStrike" dirty="0">
                          <a:effectLst/>
                        </a:rPr>
                        <a:t>Target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>
                          <a:effectLst/>
                        </a:rPr>
                        <a:t>Program</a:t>
                      </a:r>
                      <a:endParaRPr lang="id-ID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94639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2018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2019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2020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2021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2022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830696"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u="none" strike="noStrike" dirty="0" smtClean="0">
                          <a:effectLst/>
                        </a:rPr>
                        <a:t> </a:t>
                      </a:r>
                      <a:r>
                        <a:rPr lang="id-ID" sz="1800" u="none" strike="noStrike" dirty="0" smtClean="0">
                          <a:effectLst/>
                        </a:rPr>
                        <a:t>Menghasilkan</a:t>
                      </a:r>
                      <a:r>
                        <a:rPr lang="id-ID" sz="1800" u="none" strike="noStrike" baseline="0" dirty="0" smtClean="0">
                          <a:effectLst/>
                        </a:rPr>
                        <a:t> penelitian </a:t>
                      </a:r>
                      <a:r>
                        <a:rPr lang="id-ID" sz="1800" u="none" strike="noStrike" dirty="0" smtClean="0">
                          <a:effectLst/>
                        </a:rPr>
                        <a:t> yang</a:t>
                      </a:r>
                      <a:r>
                        <a:rPr lang="id-ID" sz="1800" u="none" strike="noStrike" baseline="0" dirty="0" smtClean="0">
                          <a:effectLst/>
                        </a:rPr>
                        <a:t> dipublikasi dan di</a:t>
                      </a:r>
                      <a:r>
                        <a:rPr lang="id-ID" sz="1800" u="none" strike="noStrike" dirty="0" smtClean="0">
                          <a:effectLst/>
                        </a:rPr>
                        <a:t>sitasi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u="none" strike="noStrike" dirty="0" smtClean="0">
                          <a:effectLst/>
                        </a:rPr>
                        <a:t>3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u="none" strike="noStrike" dirty="0" smtClean="0">
                          <a:effectLst/>
                        </a:rPr>
                        <a:t>3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u="none" strike="noStrike" dirty="0" smtClean="0">
                          <a:effectLst/>
                        </a:rPr>
                        <a:t>3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u="none" strike="noStrike" dirty="0" smtClean="0">
                          <a:effectLst/>
                        </a:rPr>
                        <a:t>4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u="none" strike="noStrike" dirty="0" smtClean="0">
                          <a:effectLst/>
                        </a:rPr>
                        <a:t>5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 dirty="0">
                          <a:effectLst/>
                        </a:rPr>
                        <a:t> </a:t>
                      </a:r>
                      <a:r>
                        <a:rPr lang="id-ID" sz="1800" u="none" strike="noStrike" dirty="0" smtClean="0">
                          <a:effectLst/>
                        </a:rPr>
                        <a:t>1. Mengsosialisasikan</a:t>
                      </a:r>
                      <a:r>
                        <a:rPr lang="id-ID" sz="1800" u="none" strike="noStrike" baseline="0" dirty="0" smtClean="0">
                          <a:effectLst/>
                        </a:rPr>
                        <a:t> publikasi penelitian untuk disitasi</a:t>
                      </a:r>
                    </a:p>
                    <a:p>
                      <a:pPr algn="l" fontAlgn="b"/>
                      <a:r>
                        <a:rPr lang="id-ID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 Meningkatkan jumlah sitasi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</a:tr>
              <a:tr h="1727165"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800" u="none" strike="noStrike" baseline="0" dirty="0" smtClean="0">
                          <a:effectLst/>
                        </a:rPr>
                        <a:t> Menghasilkan </a:t>
                      </a:r>
                      <a:r>
                        <a:rPr lang="id-ID" sz="1800" u="none" strike="noStrike" dirty="0" smtClean="0">
                          <a:effectLst/>
                        </a:rPr>
                        <a:t>layanan laboratorium pendukung penelitian yang terakreditasi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u="none" strike="noStrike" dirty="0" smtClean="0">
                          <a:effectLst/>
                        </a:rPr>
                        <a:t>0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u="none" strike="noStrike" dirty="0" smtClean="0">
                          <a:effectLst/>
                        </a:rPr>
                        <a:t>1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u="none" strike="noStrike" dirty="0" smtClean="0">
                          <a:effectLst/>
                        </a:rPr>
                        <a:t>1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u="none" strike="noStrike" dirty="0" smtClean="0">
                          <a:effectLst/>
                        </a:rPr>
                        <a:t>1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u="none" strike="noStrike" dirty="0" smtClean="0">
                          <a:effectLst/>
                        </a:rPr>
                        <a:t>1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800" u="none" strike="noStrike" dirty="0" smtClean="0">
                          <a:effectLst/>
                        </a:rPr>
                        <a:t>Membangun laboratorium pendukung penelitian( seperti laboratorium toksikologi, odontologi dan biomolekuler</a:t>
                      </a:r>
                      <a:r>
                        <a:rPr lang="sv-SE" sz="1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</a:tr>
              <a:tr h="394639"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id-ID"/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endParaRPr lang="id-ID"/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endParaRPr lang="id-ID"/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endParaRPr lang="id-ID"/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endParaRPr lang="id-ID"/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endParaRPr lang="id-ID"/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 marL="9525" marR="9525" marT="9525" marB="0" anchor="b"/>
                </a:tc>
              </a:tr>
              <a:tr h="394639"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94639"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47749"/>
          </a:xfrm>
        </p:spPr>
        <p:txBody>
          <a:bodyPr>
            <a:normAutofit fontScale="90000"/>
          </a:bodyPr>
          <a:lstStyle/>
          <a:p>
            <a:r>
              <a:rPr lang="id-ID" sz="3600" dirty="0" smtClean="0"/>
              <a:t/>
            </a:r>
            <a:br>
              <a:rPr lang="id-ID" sz="3600" dirty="0" smtClean="0"/>
            </a:br>
            <a:r>
              <a:rPr lang="id-ID" sz="3600" dirty="0" smtClean="0"/>
              <a:t>Tujuan </a:t>
            </a:r>
            <a:r>
              <a:rPr lang="id-ID" sz="2700" dirty="0" smtClean="0"/>
              <a:t>3:Pengabdian kepada masyarakat yang mampu mendorong kemandirian dan kesejahteraan masyarakat secara berkelanjutan</a:t>
            </a:r>
            <a:r>
              <a:rPr lang="id-ID" sz="3600" dirty="0" smtClean="0"/>
              <a:t/>
            </a:r>
            <a:br>
              <a:rPr lang="id-ID" sz="3600" dirty="0" smtClean="0"/>
            </a:br>
            <a:endParaRPr lang="id-ID" sz="3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69756513"/>
              </p:ext>
            </p:extLst>
          </p:nvPr>
        </p:nvGraphicFramePr>
        <p:xfrm>
          <a:off x="838198" y="1268447"/>
          <a:ext cx="10515604" cy="3536270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584452"/>
                <a:gridCol w="3104811"/>
                <a:gridCol w="455316"/>
                <a:gridCol w="455316"/>
                <a:gridCol w="455316"/>
                <a:gridCol w="455316"/>
                <a:gridCol w="455316"/>
                <a:gridCol w="2549761"/>
              </a:tblGrid>
              <a:tr h="24364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Sasaran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Indikator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id-ID" sz="1600" b="1" u="none" strike="noStrike" dirty="0">
                          <a:effectLst/>
                        </a:rPr>
                        <a:t>Target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>
                          <a:effectLst/>
                        </a:rPr>
                        <a:t>Program</a:t>
                      </a:r>
                      <a:endParaRPr lang="id-ID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43646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2018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2019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2020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2021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2022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1709763"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800" u="none" strike="noStrike" dirty="0" smtClean="0">
                          <a:effectLst/>
                        </a:rPr>
                        <a:t>Menyelenggarakan kegiatan pengabdian  kepada masyarakat yang tepat guna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800" u="none" strike="noStrike" dirty="0" smtClean="0">
                          <a:effectLst/>
                        </a:rPr>
                        <a:t>Terselenggaranya kegiatan pengabdian  masyarakat</a:t>
                      </a:r>
                      <a:r>
                        <a:rPr lang="id-ID" sz="1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u="none" strike="noStrike" dirty="0" smtClean="0">
                          <a:effectLst/>
                        </a:rPr>
                        <a:t>2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u="none" strike="noStrike" dirty="0" smtClean="0">
                          <a:effectLst/>
                        </a:rPr>
                        <a:t>2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u="none" strike="noStrike" dirty="0" smtClean="0">
                          <a:effectLst/>
                        </a:rPr>
                        <a:t>2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u="none" strike="noStrike" dirty="0" smtClean="0">
                          <a:effectLst/>
                        </a:rPr>
                        <a:t>2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u="none" strike="noStrike" dirty="0" smtClean="0">
                          <a:effectLst/>
                        </a:rPr>
                        <a:t>2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800" u="none" strike="noStrike" dirty="0" smtClean="0">
                          <a:effectLst/>
                        </a:rPr>
                        <a:t>Mengadakan kegiatan pengabdian masyarakat</a:t>
                      </a:r>
                      <a:r>
                        <a:rPr lang="id-ID" sz="1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</a:tr>
              <a:tr h="761638"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Terselenggaranya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kegiatan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pengabdian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masyarakat</a:t>
                      </a:r>
                      <a:r>
                        <a:rPr lang="en-US" dirty="0" smtClean="0"/>
                        <a:t> yang </a:t>
                      </a:r>
                      <a:r>
                        <a:rPr lang="en-US" dirty="0" err="1" smtClean="0"/>
                        <a:t>lintas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disiplin</a:t>
                      </a:r>
                      <a:endParaRPr lang="id-ID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id-ID" dirty="0"/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id-ID" dirty="0"/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id-ID" dirty="0"/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id-ID" dirty="0"/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id-ID" dirty="0"/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Mengadakan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kegiatan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pengabdian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masyarakat</a:t>
                      </a:r>
                      <a:r>
                        <a:rPr lang="en-US" dirty="0" smtClean="0"/>
                        <a:t> yang </a:t>
                      </a:r>
                      <a:r>
                        <a:rPr lang="en-US" dirty="0" err="1" smtClean="0"/>
                        <a:t>lintas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disiplin</a:t>
                      </a:r>
                      <a:endParaRPr lang="id-ID" dirty="0"/>
                    </a:p>
                  </a:txBody>
                  <a:tcPr marL="9525" marR="9525" marT="9525" marB="0" anchor="b"/>
                </a:tc>
              </a:tr>
              <a:tr h="243646"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43646"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2777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572</TotalTime>
  <Words>522</Words>
  <Application>Microsoft Office PowerPoint</Application>
  <PresentationFormat>Custom</PresentationFormat>
  <Paragraphs>384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DEPARTEMEN ILMU KEDOKTERAN FORENSIK &amp; MEDIKOLEGAL </vt:lpstr>
      <vt:lpstr> Tujuan 1: Kegiatan pendidikan kedokteran forensik yang inovatif dan berkualitas </vt:lpstr>
      <vt:lpstr>PowerPoint Presentation</vt:lpstr>
      <vt:lpstr>PowerPoint Presentation</vt:lpstr>
      <vt:lpstr>PowerPoint Presentation</vt:lpstr>
      <vt:lpstr>PowerPoint Presentation</vt:lpstr>
      <vt:lpstr>Tujuan 2:Produk penelitian yang bermutu</vt:lpstr>
      <vt:lpstr>PowerPoint Presentation</vt:lpstr>
      <vt:lpstr> Tujuan 3:Pengabdian kepada masyarakat yang mampu mendorong kemandirian dan kesejahteraan masyarakat secara berkelanjutan </vt:lpstr>
      <vt:lpstr> Tujuan 4:Kerjasama yang strategis, sinergis dan berkelanjutan dengan para mitra 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Afi Mahmuda</dc:creator>
  <cp:lastModifiedBy>forensik2</cp:lastModifiedBy>
  <cp:revision>70</cp:revision>
  <dcterms:created xsi:type="dcterms:W3CDTF">2017-12-27T08:02:10Z</dcterms:created>
  <dcterms:modified xsi:type="dcterms:W3CDTF">2018-01-16T08:01:57Z</dcterms:modified>
</cp:coreProperties>
</file>