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61" r:id="rId4"/>
    <p:sldId id="270" r:id="rId5"/>
    <p:sldId id="262" r:id="rId6"/>
    <p:sldId id="268" r:id="rId7"/>
    <p:sldId id="258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14" autoAdjust="0"/>
    <p:restoredTop sz="95455"/>
  </p:normalViewPr>
  <p:slideViewPr>
    <p:cSldViewPr snapToGrid="0">
      <p:cViewPr>
        <p:scale>
          <a:sx n="89" d="100"/>
          <a:sy n="89" d="100"/>
        </p:scale>
        <p:origin x="-5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2DFCB-E9A9-C140-B893-8258D0015EDB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2DF14-5533-E04F-B70B-6F25761D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21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Krim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atopik</a:t>
            </a:r>
            <a:r>
              <a:rPr lang="en-US" baseline="0" dirty="0" smtClean="0"/>
              <a:t> (moisturizer yang </a:t>
            </a:r>
            <a:r>
              <a:rPr lang="en-US" baseline="0" dirty="0" err="1" smtClean="0"/>
              <a:t>diperkaya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fillagrin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2DF14-5533-E04F-B70B-6F25761D9C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59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Krim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atopik</a:t>
            </a:r>
            <a:r>
              <a:rPr lang="en-US" baseline="0" dirty="0" smtClean="0"/>
              <a:t> (moisturizer yang </a:t>
            </a:r>
            <a:r>
              <a:rPr lang="en-US" baseline="0" dirty="0" err="1" smtClean="0"/>
              <a:t>diperkaya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fillagrin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2DF14-5533-E04F-B70B-6F25761D9C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4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id-ID" dirty="0" smtClean="0"/>
              <a:t>Departemen Dermatologi dan </a:t>
            </a:r>
            <a:r>
              <a:rPr lang="id-ID" dirty="0" err="1" smtClean="0"/>
              <a:t>Venereologi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4: Meningkatkan </a:t>
            </a:r>
            <a:r>
              <a:rPr lang="id-ID" sz="3600" dirty="0" err="1" smtClean="0"/>
              <a:t>kerjasama</a:t>
            </a:r>
            <a:r>
              <a:rPr lang="id-ID" sz="3600" dirty="0" smtClean="0"/>
              <a:t> dengan alumni dan </a:t>
            </a:r>
            <a:r>
              <a:rPr lang="id-ID" sz="3600" dirty="0" err="1" smtClean="0"/>
              <a:t>industi</a:t>
            </a:r>
            <a:r>
              <a:rPr lang="id-ID" sz="3600" dirty="0" smtClean="0"/>
              <a:t>  dalam negeri maupun luar negeri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04680"/>
              </p:ext>
            </p:extLst>
          </p:nvPr>
        </p:nvGraphicFramePr>
        <p:xfrm>
          <a:off x="838198" y="1335436"/>
          <a:ext cx="10515604" cy="363566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7488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sinergi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jejaring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alumni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endParaRPr lang="en-US" sz="1600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dukuh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didampingi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alumni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Kagama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berkelanjutan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3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Membentuk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dukuh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binaan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alumni.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2358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yang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terlibat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</a:t>
                      </a:r>
                      <a:r>
                        <a:rPr lang="id-ID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id-ID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endParaRPr lang="id-ID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endParaRPr lang="en-US" sz="1600" dirty="0" smtClean="0"/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jangka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pendek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panjang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sumberdana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alternatif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kenaikan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hibah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bantuan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(rupiah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%)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sumber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kreatif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/>
                    </a:p>
                    <a:p>
                      <a:pPr algn="l" fontAlgn="b"/>
                      <a:endParaRPr lang="id-ID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  <a:r>
                        <a:rPr lang="id-ID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umlah</a:t>
                      </a:r>
                      <a:r>
                        <a:rPr lang="id-ID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penelitian yang dilakukan bersama dengan mitra industri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bersumber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39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4: Meningkatkan </a:t>
            </a:r>
            <a:r>
              <a:rPr lang="id-ID" sz="3600" dirty="0" err="1" smtClean="0"/>
              <a:t>kerjasama</a:t>
            </a:r>
            <a:r>
              <a:rPr lang="id-ID" sz="3600" dirty="0" smtClean="0"/>
              <a:t> dengan alumni dan industri  dalam negeri maupun luar negeri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344385"/>
              </p:ext>
            </p:extLst>
          </p:nvPr>
        </p:nvGraphicFramePr>
        <p:xfrm>
          <a:off x="838198" y="1335436"/>
          <a:ext cx="10515604" cy="505533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Penguatan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kapasitas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kolaboratif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pemanfaatan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dimanfaatkan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pengguna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Menghilirisasikan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produk-produk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siap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diproduksi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komersial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chamber,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alergen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kemitraan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perguruan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</a:t>
                      </a:r>
                      <a:r>
                        <a:rPr lang="en-US" sz="1600" dirty="0" err="1" smtClean="0"/>
                        <a:t>jumlah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dosen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baseline="0" dirty="0" smtClean="0"/>
                        <a:t> staff yang </a:t>
                      </a:r>
                      <a:r>
                        <a:rPr lang="en-US" sz="1600" baseline="0" dirty="0" err="1" smtClean="0"/>
                        <a:t>dikirimkan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luar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negeri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menempuh</a:t>
                      </a:r>
                      <a:r>
                        <a:rPr lang="en-US" sz="1600" baseline="0" dirty="0" smtClean="0"/>
                        <a:t> S3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- </a:t>
                      </a:r>
                      <a:r>
                        <a:rPr lang="en-US" sz="1600" baseline="0" dirty="0" err="1" smtClean="0"/>
                        <a:t>J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visiting scholars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terlibat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aktif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pengajaran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pembimbingan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lainnya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Memfasilitasi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perguruan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negri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pertukaran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</a:t>
                      </a:r>
                      <a:r>
                        <a:rPr lang="en-US" sz="1600" i="1" dirty="0" smtClean="0"/>
                        <a:t>Visiting professor </a:t>
                      </a:r>
                      <a:r>
                        <a:rPr lang="en-US" sz="1600" dirty="0" err="1" smtClean="0"/>
                        <a:t>dari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universitas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mitra</a:t>
                      </a:r>
                      <a:r>
                        <a:rPr lang="en-US" sz="1600" dirty="0" smtClean="0"/>
                        <a:t> di </a:t>
                      </a:r>
                      <a:r>
                        <a:rPr lang="en-US" sz="1600" dirty="0" err="1" smtClean="0"/>
                        <a:t>luar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negeri</a:t>
                      </a:r>
                      <a:endParaRPr lang="en-US" sz="1600" dirty="0" smtClean="0"/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3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538" y="116276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dirty="0" smtClean="0"/>
              <a:t>Tujuan 1: menyelenggarakan</a:t>
            </a:r>
            <a:r>
              <a:rPr lang="fr-FR" sz="2000" dirty="0"/>
              <a:t> </a:t>
            </a:r>
            <a:r>
              <a:rPr lang="fr-FR" sz="2000" dirty="0" smtClean="0"/>
              <a:t>PPDS </a:t>
            </a:r>
            <a:r>
              <a:rPr lang="fr-FR" sz="2000" dirty="0" err="1"/>
              <a:t>Ilmu</a:t>
            </a:r>
            <a:r>
              <a:rPr lang="fr-FR" sz="2000" dirty="0"/>
              <a:t> </a:t>
            </a:r>
            <a:r>
              <a:rPr lang="fr-FR" sz="2000" dirty="0" err="1"/>
              <a:t>Kesehatan</a:t>
            </a:r>
            <a:r>
              <a:rPr lang="fr-FR" sz="2000" dirty="0"/>
              <a:t> Kulit dan </a:t>
            </a:r>
            <a:r>
              <a:rPr lang="fr-FR" sz="2000" dirty="0" err="1"/>
              <a:t>Kelamin</a:t>
            </a:r>
            <a:r>
              <a:rPr lang="fr-FR" sz="2000" dirty="0"/>
              <a:t> FK-UGM </a:t>
            </a:r>
            <a:r>
              <a:rPr lang="fr-FR" sz="2000" dirty="0" err="1"/>
              <a:t>bertujuan</a:t>
            </a:r>
            <a:r>
              <a:rPr lang="fr-FR" sz="2000" dirty="0"/>
              <a:t> </a:t>
            </a:r>
            <a:r>
              <a:rPr lang="fr-FR" sz="2000" dirty="0" err="1"/>
              <a:t>untuk</a:t>
            </a:r>
            <a:r>
              <a:rPr lang="fr-FR" sz="2000" dirty="0"/>
              <a:t> </a:t>
            </a:r>
            <a:r>
              <a:rPr lang="fr-FR" sz="2000" dirty="0" err="1"/>
              <a:t>mencetak</a:t>
            </a:r>
            <a:r>
              <a:rPr lang="fr-FR" sz="2000" dirty="0"/>
              <a:t> </a:t>
            </a:r>
            <a:r>
              <a:rPr lang="fr-FR" sz="2000" dirty="0" err="1"/>
              <a:t>dokter</a:t>
            </a:r>
            <a:r>
              <a:rPr lang="fr-FR" sz="2000" dirty="0"/>
              <a:t> </a:t>
            </a:r>
            <a:r>
              <a:rPr lang="fr-FR" sz="2000" dirty="0" err="1"/>
              <a:t>Spesialis</a:t>
            </a:r>
            <a:r>
              <a:rPr lang="fr-FR" sz="2000" dirty="0"/>
              <a:t> Kulit dan </a:t>
            </a:r>
            <a:r>
              <a:rPr lang="fr-FR" sz="2000" dirty="0" err="1"/>
              <a:t>Kelamin</a:t>
            </a:r>
            <a:r>
              <a:rPr lang="fr-FR" sz="2000" dirty="0"/>
              <a:t> </a:t>
            </a:r>
            <a:r>
              <a:rPr lang="fr-FR" sz="2000" dirty="0" err="1"/>
              <a:t>Indonesia</a:t>
            </a:r>
            <a:r>
              <a:rPr lang="fr-FR" sz="2000" dirty="0"/>
              <a:t> yang </a:t>
            </a:r>
            <a:r>
              <a:rPr lang="en-US" sz="2000" dirty="0" err="1" smtClean="0"/>
              <a:t>kompeten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berdaya</a:t>
            </a:r>
            <a:r>
              <a:rPr lang="en-US" sz="2000" dirty="0" smtClean="0"/>
              <a:t> </a:t>
            </a:r>
            <a:r>
              <a:rPr lang="en-US" sz="2000" dirty="0" err="1" smtClean="0"/>
              <a:t>saing</a:t>
            </a: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584523"/>
              </p:ext>
            </p:extLst>
          </p:nvPr>
        </p:nvGraphicFramePr>
        <p:xfrm>
          <a:off x="701720" y="916160"/>
          <a:ext cx="10515604" cy="528791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86889"/>
                <a:gridCol w="2811438"/>
                <a:gridCol w="627797"/>
                <a:gridCol w="573206"/>
                <a:gridCol w="545911"/>
                <a:gridCol w="504967"/>
                <a:gridCol w="573206"/>
                <a:gridCol w="2892190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7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Mengembangkan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pendidikan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lintas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disiplin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endParaRPr lang="en-US" sz="1400" dirty="0" smtClean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Adanya</a:t>
                      </a:r>
                      <a:r>
                        <a:rPr lang="id-ID" sz="14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residen kulit dan kelamin yang menjalani </a:t>
                      </a:r>
                      <a:r>
                        <a:rPr lang="id-ID" sz="1400" u="none" strike="noStrike" baseline="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stase</a:t>
                      </a:r>
                      <a:r>
                        <a:rPr lang="id-ID" sz="14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di KSM </a:t>
                      </a:r>
                      <a:r>
                        <a:rPr lang="id-ID" sz="14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terkait/ KSM terpadu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 </a:t>
                      </a:r>
                    </a:p>
                    <a:p>
                      <a:pPr algn="l" fontAlgn="b"/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KSM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 KSM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 KSM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 KSM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 KSM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Mengembangkan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matakuliah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lintas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disiplin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ilmu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dengan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KSM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alergi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imunologi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KSM HIV-AIDS, KSM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Pediatri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KSM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Patologi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Anatomi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THT,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Kedokteran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kerja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Mikrobiologi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klinik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  <a:endParaRPr lang="en-US" sz="1400" dirty="0" smtClean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</a:tr>
              <a:tr h="824607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Terbentuknya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kurikulum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terselenggaranya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mata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kuliah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laporan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kasus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terpadu</a:t>
                      </a:r>
                      <a:endParaRPr lang="en-US" sz="1400" dirty="0" smtClean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Mengembangkan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Kurikulum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terpadu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Matakuliah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lintas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disiplin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ilmu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Laporan</a:t>
                      </a:r>
                      <a:r>
                        <a:rPr lang="en-US" sz="14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kasus</a:t>
                      </a:r>
                      <a:r>
                        <a:rPr lang="en-US" sz="14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terpadu</a:t>
                      </a:r>
                      <a:endParaRPr lang="en-US" sz="1400" dirty="0" smtClean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/>
                </a:tc>
              </a:tr>
              <a:tr h="305566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KSM DV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+ HIV AIDS + PA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</a:tr>
              <a:tr h="272955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KSM DV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+ HIV AIDS + PA+ mikrobiologi klinik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</a:tr>
              <a:tr h="485434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KSM DV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+ HIV AIDS + PA+ mikrobiologi klinik+ pediatri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</a:tr>
              <a:tr h="526596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KSM DV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+ HIV AIDS + PA+ mikrobiologi klinik+ pediatri</a:t>
                      </a:r>
                      <a:r>
                        <a:rPr lang="id-ID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+ THT + alergi dan imunologi </a:t>
                      </a:r>
                      <a:r>
                        <a:rPr lang="id-ID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interna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+ kedokteran kerja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mahasiswa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atau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kelompok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mahasiswa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)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peraih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penghargaan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tingkat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 smtClean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Mengikutsertakan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tim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mahasiswa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lintas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disiplin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berbagai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lomba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ilmiah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tingkat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 smtClean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5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167308"/>
              </p:ext>
            </p:extLst>
          </p:nvPr>
        </p:nvGraphicFramePr>
        <p:xfrm>
          <a:off x="494476" y="411092"/>
          <a:ext cx="11044991" cy="540812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21673"/>
                <a:gridCol w="2806995"/>
                <a:gridCol w="1041991"/>
                <a:gridCol w="765544"/>
                <a:gridCol w="659219"/>
                <a:gridCol w="783891"/>
                <a:gridCol w="785592"/>
                <a:gridCol w="3080086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089521">
                <a:tc rowSpan="5"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Internasionalisasi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/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koass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S1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pengajar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summer class. </a:t>
                      </a:r>
                      <a:endParaRPr lang="en-US" sz="1600" i="1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 mahasiswa, 3</a:t>
                      </a:r>
                      <a:r>
                        <a:rPr lang="id-ID" sz="16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pengajar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8mahasiswa 4</a:t>
                      </a:r>
                      <a:r>
                        <a:rPr lang="id-ID" sz="16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pengajar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  <a:r>
                        <a:rPr lang="id-ID" sz="16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mahasiswa 5 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pengajar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  <a:r>
                        <a:rPr lang="id-ID" sz="16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mahasiswa</a:t>
                      </a:r>
                      <a:r>
                        <a:rPr lang="id-ID" sz="16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6 pengajar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12</a:t>
                      </a:r>
                      <a:r>
                        <a:rPr lang="id-ID" sz="16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mahasiswa 6 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pengajar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summer class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melibatkan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banyak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perguruan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negri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600" dirty="0" smtClean="0"/>
                    </a:p>
                  </a:txBody>
                  <a:tcPr marL="9525" marR="9525" marT="9525" marB="0"/>
                </a:tc>
              </a:tr>
              <a:tr h="1096645">
                <a:tc vMerge="1"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S2/Sp1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 exchange and double/dual degree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/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</a:t>
                      </a:r>
                      <a:r>
                        <a:rPr lang="id-ID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itra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 luar negeri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 </a:t>
                      </a:r>
                      <a:r>
                        <a:rPr lang="id-ID" sz="1600" u="none" strike="noStrike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mahasiwa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 </a:t>
                      </a:r>
                      <a:r>
                        <a:rPr lang="id-ID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mahasiwa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mahasiswa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600" u="none" strike="noStrike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mahasiswa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mahasiswa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Stase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bersama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student exchange and double/dual degree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universitas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negri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</a:tr>
              <a:tr h="577582">
                <a:tc vMerge="1"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Adanya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penelitian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publikasi bersama universitas di luar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negeri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u="none" strike="noStrike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id-ID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600" u="none" strike="noStrike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Menjalin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kerjasama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dengan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pusat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dermatologi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dan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venereologi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di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Universitas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di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luar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negeri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yang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menjadi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i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bench mark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</a:tr>
              <a:tr h="577582">
                <a:tc vMerge="1">
                  <a:txBody>
                    <a:bodyPr/>
                    <a:lstStyle/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Terselenggaranya seminar internasional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 seminar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id-ID" sz="1600" u="none" strike="noStrike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Menyelenggarakan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seminar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internasional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bidang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dermatologi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venereologi</a:t>
                      </a:r>
                      <a:endParaRPr lang="en-US" sz="16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</a:tr>
              <a:tr h="577582">
                <a:tc vMerge="1">
                  <a:txBody>
                    <a:bodyPr/>
                    <a:lstStyle/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  <a:r>
                        <a:rPr lang="id-ID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danya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d-ID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kuliah pakar dari </a:t>
                      </a:r>
                      <a:r>
                        <a:rPr lang="id-ID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visitting</a:t>
                      </a:r>
                      <a:r>
                        <a:rPr lang="id-ID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d-ID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professor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id-ID" sz="1600" u="none" strike="noStrike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Kuliah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pakar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dari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staff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pengajar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dari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universitas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mitra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luar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negeri</a:t>
                      </a:r>
                      <a:endParaRPr lang="en-US" sz="16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27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544070"/>
              </p:ext>
            </p:extLst>
          </p:nvPr>
        </p:nvGraphicFramePr>
        <p:xfrm>
          <a:off x="558271" y="1933125"/>
          <a:ext cx="11044991" cy="278103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91794"/>
                <a:gridCol w="2636874"/>
                <a:gridCol w="1041991"/>
                <a:gridCol w="765544"/>
                <a:gridCol w="659219"/>
                <a:gridCol w="783891"/>
                <a:gridCol w="785592"/>
                <a:gridCol w="3080086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Sasaran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Indikator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Target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Program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2018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2019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2020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2021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2022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089521"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Internasionalisasi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dirty="0" smtClean="0"/>
                    </a:p>
                    <a:p>
                      <a:pPr algn="l" fontAlgn="b"/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20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20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00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20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pembicara</a:t>
                      </a:r>
                      <a:r>
                        <a:rPr lang="en-US" sz="20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20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seminar </a:t>
                      </a:r>
                      <a:r>
                        <a:rPr lang="en-US" sz="200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berskala</a:t>
                      </a:r>
                      <a:r>
                        <a:rPr lang="en-US" sz="20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00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endParaRPr lang="en-US" sz="2000" i="1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4</a:t>
                      </a:r>
                    </a:p>
                    <a:p>
                      <a:pPr algn="l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dosen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r>
                        <a:rPr lang="id-ID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dosen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  <a:p>
                      <a:pPr algn="l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dosen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r>
                        <a:rPr lang="id-ID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dosen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 dosen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Internasionalisasi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dosen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pengajar</a:t>
                      </a:r>
                      <a:endParaRPr lang="en-US" sz="2000" dirty="0" smtClean="0"/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1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5608"/>
              </p:ext>
            </p:extLst>
          </p:nvPr>
        </p:nvGraphicFramePr>
        <p:xfrm>
          <a:off x="395022" y="775636"/>
          <a:ext cx="11044991" cy="490129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21305"/>
                <a:gridCol w="3296653"/>
                <a:gridCol w="625642"/>
                <a:gridCol w="529390"/>
                <a:gridCol w="457200"/>
                <a:gridCol w="601579"/>
                <a:gridCol w="633662"/>
                <a:gridCol w="2879560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2018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2019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2021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2022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28632">
                <a:tc rowSpan="6"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dirty="0" smtClean="0"/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 rowSpan="5"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SDM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dirty="0"/>
                    </a:p>
                  </a:txBody>
                  <a:tcPr marL="9525" marR="9525" marT="9525" marB="0"/>
                </a:tc>
              </a:tr>
              <a:tr h="182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Jumlah</a:t>
                      </a:r>
                      <a:r>
                        <a:rPr lang="en-US" sz="2000" dirty="0" smtClean="0"/>
                        <a:t> guru </a:t>
                      </a:r>
                      <a:r>
                        <a:rPr lang="en-US" sz="2000" dirty="0" err="1" smtClean="0"/>
                        <a:t>besar</a:t>
                      </a:r>
                      <a:endParaRPr lang="en-US" sz="2000" dirty="0" smtClean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</a:tr>
              <a:tr h="182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%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dosen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bergelar</a:t>
                      </a:r>
                      <a:r>
                        <a:rPr lang="en-US" sz="2000" baseline="0" dirty="0" smtClean="0"/>
                        <a:t> S3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52%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62%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62%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62%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71%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</a:tr>
              <a:tr h="182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%</a:t>
                      </a:r>
                      <a:r>
                        <a:rPr lang="en-US" sz="2000" baseline="0" dirty="0" err="1" smtClean="0"/>
                        <a:t>dosen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bergelar</a:t>
                      </a:r>
                      <a:r>
                        <a:rPr lang="en-US" sz="2000" baseline="0" dirty="0" smtClean="0"/>
                        <a:t> Sp2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</a:tr>
              <a:tr h="182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% </a:t>
                      </a:r>
                      <a:r>
                        <a:rPr lang="en-US" sz="2000" baseline="0" dirty="0" err="1" smtClean="0"/>
                        <a:t>dosen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bergelar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Spesialis</a:t>
                      </a:r>
                      <a:r>
                        <a:rPr lang="en-US" sz="2000" baseline="0" dirty="0" smtClean="0"/>
                        <a:t> 1/S2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95%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/>
                </a:tc>
              </a:tr>
              <a:tr h="1674227">
                <a:tc vMerge="1"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Tersedia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roadmap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komprehensif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arsitektur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keilmuan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tiap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divisi</a:t>
                      </a:r>
                      <a:endParaRPr lang="en-US" sz="20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dokumen</a:t>
                      </a:r>
                      <a:r>
                        <a:rPr lang="id-ID" sz="18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d-ID" sz="18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tersedia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Menyusun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81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59765"/>
              </p:ext>
            </p:extLst>
          </p:nvPr>
        </p:nvGraphicFramePr>
        <p:xfrm>
          <a:off x="462754" y="602404"/>
          <a:ext cx="11044991" cy="45182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21305"/>
                <a:gridCol w="3296653"/>
                <a:gridCol w="625642"/>
                <a:gridCol w="529390"/>
                <a:gridCol w="457200"/>
                <a:gridCol w="601579"/>
                <a:gridCol w="433136"/>
                <a:gridCol w="3080086"/>
              </a:tblGrid>
              <a:tr h="3948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487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685408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Tendik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Tendik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belakang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tugas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90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latar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belakang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endParaRPr lang="en-US" dirty="0"/>
                    </a:p>
                  </a:txBody>
                  <a:tcPr marL="9525" marR="9525" marT="9525" marB="0"/>
                </a:tc>
              </a:tr>
              <a:tr h="2043084">
                <a:tc vMerge="1"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Jumlah</a:t>
                      </a:r>
                      <a:r>
                        <a:rPr lang="en-US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tendik</a:t>
                      </a:r>
                      <a:r>
                        <a:rPr lang="en-US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yang </a:t>
                      </a:r>
                      <a:r>
                        <a:rPr lang="en-US" sz="1600" u="none" strike="noStrike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mengikuti</a:t>
                      </a:r>
                      <a:r>
                        <a:rPr lang="en-US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kursus</a:t>
                      </a:r>
                      <a:r>
                        <a:rPr lang="en-US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bahasa</a:t>
                      </a:r>
                      <a:r>
                        <a:rPr lang="en-US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inggris</a:t>
                      </a:r>
                      <a:r>
                        <a:rPr lang="en-US" sz="16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u="none" strike="noStrike" baseline="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dan</a:t>
                      </a:r>
                      <a:r>
                        <a:rPr lang="en-US" sz="16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u="none" strike="noStrike" baseline="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kursus</a:t>
                      </a:r>
                      <a:r>
                        <a:rPr lang="en-US" sz="160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600" u="none" strike="noStrike" baseline="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kepribadian</a:t>
                      </a:r>
                      <a:endParaRPr lang="en-US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</a:t>
                      </a:r>
                      <a:r>
                        <a:rPr lang="id-ID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</a:t>
                      </a:r>
                      <a:r>
                        <a:rPr lang="en-US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100%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kepribadian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kursus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Bahasa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Inggris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16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12" y="522287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2: Menyelenggarakan penelitian </a:t>
            </a:r>
            <a:r>
              <a:rPr lang="id-ID" sz="3600" i="1" dirty="0" err="1" smtClean="0"/>
              <a:t>bench</a:t>
            </a:r>
            <a:r>
              <a:rPr lang="id-ID" sz="3600" i="1" dirty="0" smtClean="0"/>
              <a:t> </a:t>
            </a:r>
            <a:r>
              <a:rPr lang="id-ID" sz="3600" i="1" dirty="0" err="1" smtClean="0"/>
              <a:t>to</a:t>
            </a:r>
            <a:r>
              <a:rPr lang="id-ID" sz="3600" i="1" dirty="0" smtClean="0"/>
              <a:t> </a:t>
            </a:r>
            <a:r>
              <a:rPr lang="id-ID" sz="3600" i="1" dirty="0" err="1" smtClean="0"/>
              <a:t>bedside</a:t>
            </a:r>
            <a:r>
              <a:rPr lang="id-ID" sz="3600" i="1" dirty="0" smtClean="0"/>
              <a:t> </a:t>
            </a:r>
            <a:r>
              <a:rPr lang="id-ID" sz="3600" dirty="0" smtClean="0"/>
              <a:t>dalam bidang dermatologi dan </a:t>
            </a:r>
            <a:r>
              <a:rPr lang="id-ID" sz="3600" dirty="0" err="1" smtClean="0"/>
              <a:t>venereologi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4788"/>
              </p:ext>
            </p:extLst>
          </p:nvPr>
        </p:nvGraphicFramePr>
        <p:xfrm>
          <a:off x="709608" y="1564036"/>
          <a:ext cx="10515604" cy="443413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1633">
                <a:tc rowSpan="3"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id-ID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publikasi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id-ID" sz="1600" u="none" strike="noStrike" dirty="0" smtClean="0">
                          <a:effectLst/>
                        </a:rPr>
                        <a:t>jumlah publikasi di tingkat nasional/tahun</a:t>
                      </a:r>
                      <a:endParaRPr lang="id-ID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 smtClean="0">
                          <a:effectLst/>
                        </a:rPr>
                        <a:t>memberikan</a:t>
                      </a:r>
                      <a:r>
                        <a:rPr lang="id-ID" sz="1600" u="none" strike="noStrike" baseline="0" dirty="0" smtClean="0">
                          <a:effectLst/>
                        </a:rPr>
                        <a:t> bantuan dana publikasi dan penelitian bagi dosen dan mahasiswa PPDS</a:t>
                      </a:r>
                    </a:p>
                  </a:txBody>
                  <a:tcPr marL="9525" marR="9525" marT="9525" marB="0"/>
                </a:tc>
              </a:tr>
              <a:tr h="2916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 smtClean="0">
                          <a:effectLst/>
                        </a:rPr>
                        <a:t>jumlah publikasi di tingkat internasional / tahun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penelitian dan publikasi </a:t>
                      </a:r>
                      <a:r>
                        <a:rPr lang="id-ID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dilakukan lintas divisi maupun lintas departemen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5759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Menghasilkan 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 penelitian sebagai rujukan nasional yang </a:t>
                      </a:r>
                      <a:r>
                        <a:rPr lang="id-ID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berwawasan</a:t>
                      </a:r>
                      <a:r>
                        <a:rPr lang="id-ID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lingkungan dan memberi solusi permasalahan masyarakat, bangsa, dan negara yang berbasis pada nilai-nilai keunggulan lokal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P</a:t>
                      </a:r>
                      <a:r>
                        <a:rPr lang="id-ID" sz="1600" u="none" strike="noStrike" dirty="0" err="1" smtClean="0">
                          <a:effectLst/>
                        </a:rPr>
                        <a:t>roduk</a:t>
                      </a:r>
                      <a:r>
                        <a:rPr lang="id-ID" sz="1600" u="none" strike="noStrike" dirty="0" smtClean="0">
                          <a:effectLst/>
                        </a:rPr>
                        <a:t> paten yang didaftarkan untuk HAKI</a:t>
                      </a: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u="none" strike="noStrike" dirty="0" smtClean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Pengembangan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Paten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Baru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bagi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Moisturizer yang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mengandung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fillagrin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025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P</a:t>
                      </a:r>
                      <a:r>
                        <a:rPr lang="id-ID" sz="1600" u="none" strike="noStrike" dirty="0" err="1" smtClean="0">
                          <a:effectLst/>
                        </a:rPr>
                        <a:t>roduk</a:t>
                      </a:r>
                      <a:r>
                        <a:rPr lang="id-ID" sz="1600" u="none" strike="noStrike" dirty="0" smtClean="0">
                          <a:effectLst/>
                        </a:rPr>
                        <a:t> paten yang mendapatkan HAKI</a:t>
                      </a: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600" u="none" strike="noStrike" dirty="0" smtClean="0">
                        <a:effectLst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Pendaftaran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Paten (Gama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alergen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gama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chamber)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743016"/>
              </p:ext>
            </p:extLst>
          </p:nvPr>
        </p:nvGraphicFramePr>
        <p:xfrm>
          <a:off x="838198" y="1335436"/>
          <a:ext cx="10515604" cy="447648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2018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2019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2021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2022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16243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 penelitian laboratorium</a:t>
                      </a:r>
                      <a:r>
                        <a:rPr lang="en-ID" sz="1800" dirty="0" smtClean="0">
                          <a:effectLst/>
                        </a:rPr>
                        <a:t>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Jumlah </a:t>
                      </a:r>
                      <a:r>
                        <a:rPr lang="id-ID" sz="1800" u="none" strike="noStrike" dirty="0" smtClean="0">
                          <a:effectLst/>
                        </a:rPr>
                        <a:t>fasilitas penelitian baru yang </a:t>
                      </a:r>
                      <a:r>
                        <a:rPr lang="id-ID" sz="1800" u="none" strike="noStrike" dirty="0" smtClean="0">
                          <a:effectLst/>
                        </a:rPr>
                        <a:t>dapat digunakan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untuk penelitian klinis maupun dasar. </a:t>
                      </a:r>
                      <a:endParaRPr lang="id-ID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Pengadaan/peremajaan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alat-alat penelitian terbaru sesuai kebutuhan</a:t>
                      </a:r>
                      <a:r>
                        <a:rPr lang="en-ID" sz="1800" dirty="0" smtClean="0">
                          <a:effectLst/>
                        </a:rPr>
                        <a:t> 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416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alat yang dapat berfungsi dan digunakan untuk penelitian</a:t>
                      </a:r>
                      <a:endParaRPr lang="id-ID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Perawatan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fasilitas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Peningkatan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penelitian berbasis epidemiologi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Adanya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case report form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setiap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Adanya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jaringan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informasi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pelaporan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kasus-kasus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RSUD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id-ID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faskes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tingkat 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  <a:p>
                      <a:pPr algn="l" fontAlgn="b"/>
                      <a:endParaRPr lang="id-ID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d-ID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RS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  <a:p>
                      <a:pPr algn="l" fontAlgn="b"/>
                      <a:endParaRPr lang="id-ID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id-ID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RS</a:t>
                      </a:r>
                      <a:r>
                        <a:rPr lang="id-ID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50%</a:t>
                      </a:r>
                    </a:p>
                    <a:p>
                      <a:pPr algn="l" fontAlgn="b"/>
                      <a:endParaRPr lang="id-ID" sz="18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8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id-ID" sz="1800" u="none" strike="noStrike" baseline="0" dirty="0" smtClean="0">
                          <a:effectLst/>
                        </a:rPr>
                        <a:t>6 RS</a:t>
                      </a:r>
                      <a:endParaRPr lang="id-ID" sz="18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60%</a:t>
                      </a:r>
                    </a:p>
                    <a:p>
                      <a:pPr algn="l" fontAlgn="b"/>
                      <a:endParaRPr lang="id-ID" sz="18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8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id-ID" sz="1800" u="none" strike="noStrike" baseline="0" dirty="0" smtClean="0">
                          <a:effectLst/>
                        </a:rPr>
                        <a:t>8 RS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75%</a:t>
                      </a:r>
                    </a:p>
                    <a:p>
                      <a:pPr algn="l" fontAlgn="b"/>
                      <a:endParaRPr lang="id-ID" sz="18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id-ID" sz="18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id-ID" sz="1800" u="none" strike="noStrike" baseline="0" dirty="0" smtClean="0">
                          <a:effectLst/>
                        </a:rPr>
                        <a:t>10 </a:t>
                      </a:r>
                      <a:r>
                        <a:rPr lang="id-ID" sz="1800" u="none" strike="noStrike" dirty="0" smtClean="0">
                          <a:effectLst/>
                        </a:rPr>
                        <a:t>RS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charset="0"/>
                        <a:buChar char="•"/>
                      </a:pP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Pengadaan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report form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epidemiologi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indent="-285750" algn="l" fontAlgn="b">
                        <a:buFontTx/>
                        <a:buChar char="-"/>
                      </a:pP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indent="-285750" algn="l" fontAlgn="b">
                        <a:buFont typeface="Arial" charset="0"/>
                        <a:buChar char="•"/>
                      </a:pP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Pengadaan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pelaporan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kasus-kasus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rumah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sakit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jejaring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67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3: Menyelenggarakan kegiatan pengabdian masyarakat sebagai wahana penerapan IPTEK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374883"/>
              </p:ext>
            </p:extLst>
          </p:nvPr>
        </p:nvGraphicFramePr>
        <p:xfrm>
          <a:off x="838198" y="1335436"/>
          <a:ext cx="10515604" cy="336967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2018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2019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2021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2022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 kegiatan  pengabdian melalui aplikasi </a:t>
                      </a:r>
                      <a:r>
                        <a:rPr lang="id-ID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kewirausahaan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sosial</a:t>
                      </a:r>
                      <a:r>
                        <a:rPr lang="en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-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jumlah pengabdian masyarakat yang 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dilakukan tiap tahun</a:t>
                      </a:r>
                      <a:endParaRPr lang="id-ID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menyelenggarakan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800" u="none" strike="noStrike" dirty="0" smtClean="0">
                          <a:effectLst/>
                        </a:rPr>
                        <a:t>pengabdian </a:t>
                      </a:r>
                      <a:r>
                        <a:rPr lang="id-ID" sz="1800" u="none" strike="noStrike" dirty="0" smtClean="0">
                          <a:effectLst/>
                        </a:rPr>
                        <a:t>masyarakat yang dilakukan rutin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tiap 6 bulan sekali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 sinergi dengan jejaring alumni</a:t>
                      </a:r>
                      <a:r>
                        <a:rPr lang="en-ID" sz="1800" dirty="0" smtClean="0">
                          <a:effectLst/>
                        </a:rPr>
                        <a:t>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jumlah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partisipasi aktif alumni dalam kegiatan pengabdian masyarakat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40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orang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45 orang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50 orang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50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orang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50</a:t>
                      </a:r>
                      <a:r>
                        <a:rPr lang="id-ID" sz="1800" u="none" strike="noStrike" baseline="0" dirty="0" smtClean="0">
                          <a:effectLst/>
                        </a:rPr>
                        <a:t> orang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Pengkaderan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lulusan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m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embangun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profesionalitas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lulusan muda berbasis keahlian dan jejaring alumni</a:t>
                      </a:r>
                      <a:endParaRPr lang="en-ID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1128</Words>
  <Application>Microsoft Macintosh PowerPoint</Application>
  <PresentationFormat>Widescreen</PresentationFormat>
  <Paragraphs>465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Departemen Dermatologi dan Venereologi</vt:lpstr>
      <vt:lpstr>Tujuan 1: menyelenggarakan PPDS Ilmu Kesehatan Kulit dan Kelamin FK-UGM bertujuan untuk mencetak dokter Spesialis Kulit dan Kelamin Indonesia yang kompeten dan berdaya saing</vt:lpstr>
      <vt:lpstr>PowerPoint Presentation</vt:lpstr>
      <vt:lpstr>PowerPoint Presentation</vt:lpstr>
      <vt:lpstr>PowerPoint Presentation</vt:lpstr>
      <vt:lpstr>PowerPoint Presentation</vt:lpstr>
      <vt:lpstr>Tujuan 2: Menyelenggarakan penelitian bench to bedside dalam bidang dermatologi dan venereologi</vt:lpstr>
      <vt:lpstr>PowerPoint Presentation</vt:lpstr>
      <vt:lpstr>Tujuan 3: Menyelenggarakan kegiatan pengabdian masyarakat sebagai wahana penerapan IPTEK</vt:lpstr>
      <vt:lpstr>Tujuan 4: Meningkatkan kerjasama dengan alumni dan industi  dalam negeri maupun luar negeri</vt:lpstr>
      <vt:lpstr>Tujuan 4: Meningkatkan kerjasama dengan alumni dan industri  dalam negeri maupun luar negeri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Microsoft Office User</cp:lastModifiedBy>
  <cp:revision>64</cp:revision>
  <dcterms:created xsi:type="dcterms:W3CDTF">2017-12-27T08:02:10Z</dcterms:created>
  <dcterms:modified xsi:type="dcterms:W3CDTF">2018-01-22T05:31:26Z</dcterms:modified>
</cp:coreProperties>
</file>