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6" r:id="rId2"/>
  </p:sldMasterIdLst>
  <p:notesMasterIdLst>
    <p:notesMasterId r:id="rId19"/>
  </p:notesMasterIdLst>
  <p:sldIdLst>
    <p:sldId id="257" r:id="rId3"/>
    <p:sldId id="398" r:id="rId4"/>
    <p:sldId id="405" r:id="rId5"/>
    <p:sldId id="406" r:id="rId6"/>
    <p:sldId id="407" r:id="rId7"/>
    <p:sldId id="408" r:id="rId8"/>
    <p:sldId id="409" r:id="rId9"/>
    <p:sldId id="410" r:id="rId10"/>
    <p:sldId id="399" r:id="rId11"/>
    <p:sldId id="400" r:id="rId12"/>
    <p:sldId id="401" r:id="rId13"/>
    <p:sldId id="402" r:id="rId14"/>
    <p:sldId id="403" r:id="rId15"/>
    <p:sldId id="411" r:id="rId16"/>
    <p:sldId id="412" r:id="rId17"/>
    <p:sldId id="41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96" y="1230"/>
      </p:cViewPr>
      <p:guideLst/>
    </p:cSldViewPr>
  </p:slideViewPr>
  <p:notesTextViewPr>
    <p:cViewPr>
      <p:scale>
        <a:sx n="1" d="1"/>
        <a:sy n="1" d="1"/>
      </p:scale>
      <p:origin x="0" y="0"/>
    </p:cViewPr>
  </p:notesTextViewPr>
  <p:sorterViewPr>
    <p:cViewPr varScale="1">
      <p:scale>
        <a:sx n="100" d="100"/>
        <a:sy n="100" d="100"/>
      </p:scale>
      <p:origin x="0" y="-23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849543-1F72-412E-8355-3F406ADA689B}" type="datetimeFigureOut">
              <a:rPr lang="en-US" smtClean="0"/>
              <a:t>11/13/2017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696B5A-93A6-46D1-ADB4-EBAD3ED30233}" type="slidenum">
              <a:rPr lang="en-US" smtClean="0"/>
              <a:t>‹#›</a:t>
            </a:fld>
            <a:endParaRPr lang="en-US"/>
          </a:p>
        </p:txBody>
      </p:sp>
    </p:spTree>
    <p:extLst>
      <p:ext uri="{BB962C8B-B14F-4D97-AF65-F5344CB8AC3E}">
        <p14:creationId xmlns:p14="http://schemas.microsoft.com/office/powerpoint/2010/main" val="192857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F30D0A4-0FFF-4BF9-B349-9E7E0140B8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83223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30D0A4-0FFF-4BF9-B349-9E7E0140B8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86713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30D0A4-0FFF-4BF9-B349-9E7E0140B8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1585322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001B050-42D9-400F-9E1D-0DD0238CE288}"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D852C38-36DA-4C2C-BD18-00F32CF8E000}" type="slidenum">
              <a:rPr lang="en-US" altLang="en-US"/>
              <a:pPr>
                <a:defRPr/>
              </a:pPr>
              <a:t>‹#›</a:t>
            </a:fld>
            <a:endParaRPr lang="en-US" altLang="en-US"/>
          </a:p>
        </p:txBody>
      </p:sp>
    </p:spTree>
    <p:extLst>
      <p:ext uri="{BB962C8B-B14F-4D97-AF65-F5344CB8AC3E}">
        <p14:creationId xmlns:p14="http://schemas.microsoft.com/office/powerpoint/2010/main" val="1172764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502DAE3-B61E-453D-83A8-B55B0960B32B}"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F0D00CCA-1E0C-485F-BD39-FB68C41BE43E}" type="slidenum">
              <a:rPr lang="en-US" altLang="en-US"/>
              <a:pPr>
                <a:defRPr/>
              </a:pPr>
              <a:t>‹#›</a:t>
            </a:fld>
            <a:endParaRPr lang="en-US" altLang="en-US"/>
          </a:p>
        </p:txBody>
      </p:sp>
    </p:spTree>
    <p:extLst>
      <p:ext uri="{BB962C8B-B14F-4D97-AF65-F5344CB8AC3E}">
        <p14:creationId xmlns:p14="http://schemas.microsoft.com/office/powerpoint/2010/main" val="2893094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89EC270-2F35-40B4-9E2B-AE8B2E117FDC}"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561B66DE-0E78-460B-B3CB-D6D2B6161F48}" type="slidenum">
              <a:rPr lang="en-US" altLang="en-US"/>
              <a:pPr>
                <a:defRPr/>
              </a:pPr>
              <a:t>‹#›</a:t>
            </a:fld>
            <a:endParaRPr lang="en-US" altLang="en-US"/>
          </a:p>
        </p:txBody>
      </p:sp>
    </p:spTree>
    <p:extLst>
      <p:ext uri="{BB962C8B-B14F-4D97-AF65-F5344CB8AC3E}">
        <p14:creationId xmlns:p14="http://schemas.microsoft.com/office/powerpoint/2010/main" val="4115542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C3A59CF-CA1E-40F3-8E61-0FC8AEDDC5CE}" type="datetimeFigureOut">
              <a:rPr lang="en-US"/>
              <a:pPr>
                <a:defRPr/>
              </a:pPr>
              <a:t>11/13/2017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23ACE14D-BF46-4CC3-82A0-DFF1A0F49CD2}" type="slidenum">
              <a:rPr lang="en-US" altLang="en-US"/>
              <a:pPr>
                <a:defRPr/>
              </a:pPr>
              <a:t>‹#›</a:t>
            </a:fld>
            <a:endParaRPr lang="en-US" altLang="en-US"/>
          </a:p>
        </p:txBody>
      </p:sp>
    </p:spTree>
    <p:extLst>
      <p:ext uri="{BB962C8B-B14F-4D97-AF65-F5344CB8AC3E}">
        <p14:creationId xmlns:p14="http://schemas.microsoft.com/office/powerpoint/2010/main" val="4115624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E6A4058-D143-449A-8076-5321F5C7E4ED}" type="datetimeFigureOut">
              <a:rPr lang="en-US"/>
              <a:pPr>
                <a:defRPr/>
              </a:pPr>
              <a:t>11/13/2017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1F0FA9C5-E381-4E47-BB20-FF7125928283}" type="slidenum">
              <a:rPr lang="en-US" altLang="en-US"/>
              <a:pPr>
                <a:defRPr/>
              </a:pPr>
              <a:t>‹#›</a:t>
            </a:fld>
            <a:endParaRPr lang="en-US" altLang="en-US"/>
          </a:p>
        </p:txBody>
      </p:sp>
    </p:spTree>
    <p:extLst>
      <p:ext uri="{BB962C8B-B14F-4D97-AF65-F5344CB8AC3E}">
        <p14:creationId xmlns:p14="http://schemas.microsoft.com/office/powerpoint/2010/main" val="3446229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23132C3-C106-43A3-B3B5-B7B4CAECC859}" type="datetimeFigureOut">
              <a:rPr lang="en-US"/>
              <a:pPr>
                <a:defRPr/>
              </a:pPr>
              <a:t>11/13/2017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A4EC7D3E-205D-401B-9FA8-A1E35750B1AF}" type="slidenum">
              <a:rPr lang="en-US" altLang="en-US"/>
              <a:pPr>
                <a:defRPr/>
              </a:pPr>
              <a:t>‹#›</a:t>
            </a:fld>
            <a:endParaRPr lang="en-US" altLang="en-US"/>
          </a:p>
        </p:txBody>
      </p:sp>
    </p:spTree>
    <p:extLst>
      <p:ext uri="{BB962C8B-B14F-4D97-AF65-F5344CB8AC3E}">
        <p14:creationId xmlns:p14="http://schemas.microsoft.com/office/powerpoint/2010/main" val="3428883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89A1CE2-5545-41E6-AB6C-72E5E476ABED}" type="datetimeFigureOut">
              <a:rPr lang="en-US"/>
              <a:pPr>
                <a:defRPr/>
              </a:pPr>
              <a:t>11/13/2017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CD70912F-3DA2-4E8C-91B1-E785C4DE7AA7}" type="slidenum">
              <a:rPr lang="en-US" altLang="en-US"/>
              <a:pPr>
                <a:defRPr/>
              </a:pPr>
              <a:t>‹#›</a:t>
            </a:fld>
            <a:endParaRPr lang="en-US" altLang="en-US"/>
          </a:p>
        </p:txBody>
      </p:sp>
    </p:spTree>
    <p:extLst>
      <p:ext uri="{BB962C8B-B14F-4D97-AF65-F5344CB8AC3E}">
        <p14:creationId xmlns:p14="http://schemas.microsoft.com/office/powerpoint/2010/main" val="745457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024A3A9-71DC-423B-90FD-FE6CB31EADF9}" type="datetimeFigureOut">
              <a:rPr lang="en-US"/>
              <a:pPr>
                <a:defRPr/>
              </a:pPr>
              <a:t>11/13/2017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063C0AB2-085C-4ECE-93B0-E894B287C162}" type="slidenum">
              <a:rPr lang="en-US" altLang="en-US"/>
              <a:pPr>
                <a:defRPr/>
              </a:pPr>
              <a:t>‹#›</a:t>
            </a:fld>
            <a:endParaRPr lang="en-US" altLang="en-US"/>
          </a:p>
        </p:txBody>
      </p:sp>
    </p:spTree>
    <p:extLst>
      <p:ext uri="{BB962C8B-B14F-4D97-AF65-F5344CB8AC3E}">
        <p14:creationId xmlns:p14="http://schemas.microsoft.com/office/powerpoint/2010/main" val="2864882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30D0A4-0FFF-4BF9-B349-9E7E0140B8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21387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85F79B5-D172-4120-8323-DFF519184A7C}" type="datetimeFigureOut">
              <a:rPr lang="en-US"/>
              <a:pPr>
                <a:defRPr/>
              </a:pPr>
              <a:t>11/13/2017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B55C9F38-210F-48DA-9866-AF77E110443B}" type="slidenum">
              <a:rPr lang="en-US" altLang="en-US"/>
              <a:pPr>
                <a:defRPr/>
              </a:pPr>
              <a:t>‹#›</a:t>
            </a:fld>
            <a:endParaRPr lang="en-US" altLang="en-US"/>
          </a:p>
        </p:txBody>
      </p:sp>
    </p:spTree>
    <p:extLst>
      <p:ext uri="{BB962C8B-B14F-4D97-AF65-F5344CB8AC3E}">
        <p14:creationId xmlns:p14="http://schemas.microsoft.com/office/powerpoint/2010/main" val="3438277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2FBA31E-FA85-4286-9475-64CA8451A6E5}"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D1533CA2-28EA-40BE-866C-C658918DD1DB}" type="slidenum">
              <a:rPr lang="en-US" altLang="en-US"/>
              <a:pPr>
                <a:defRPr/>
              </a:pPr>
              <a:t>‹#›</a:t>
            </a:fld>
            <a:endParaRPr lang="en-US" altLang="en-US"/>
          </a:p>
        </p:txBody>
      </p:sp>
    </p:spTree>
    <p:extLst>
      <p:ext uri="{BB962C8B-B14F-4D97-AF65-F5344CB8AC3E}">
        <p14:creationId xmlns:p14="http://schemas.microsoft.com/office/powerpoint/2010/main" val="3276655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6520640-05E5-4A79-B8FD-AC0FAAD37269}"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cs typeface="+mn-cs"/>
              </a:defRPr>
            </a:lvl1pPr>
          </a:lstStyle>
          <a:p>
            <a:pPr>
              <a:defRPr/>
            </a:pPr>
            <a:fld id="{65A36014-CB78-4B26-811C-71CC6B743670}" type="slidenum">
              <a:rPr lang="en-US" altLang="en-US"/>
              <a:pPr>
                <a:defRPr/>
              </a:pPr>
              <a:t>‹#›</a:t>
            </a:fld>
            <a:endParaRPr lang="en-US" altLang="en-US"/>
          </a:p>
        </p:txBody>
      </p:sp>
    </p:spTree>
    <p:extLst>
      <p:ext uri="{BB962C8B-B14F-4D97-AF65-F5344CB8AC3E}">
        <p14:creationId xmlns:p14="http://schemas.microsoft.com/office/powerpoint/2010/main" val="99831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30D0A4-0FFF-4BF9-B349-9E7E0140B80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5356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30D0A4-0FFF-4BF9-B349-9E7E0140B80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205563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30D0A4-0FFF-4BF9-B349-9E7E0140B806}" type="datetimeFigureOut">
              <a:rPr lang="en-US" smtClean="0"/>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4295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30D0A4-0FFF-4BF9-B349-9E7E0140B806}" type="datetimeFigureOut">
              <a:rPr lang="en-US" smtClean="0"/>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44712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0D0A4-0FFF-4BF9-B349-9E7E0140B806}" type="datetimeFigureOut">
              <a:rPr lang="en-US" smtClean="0"/>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796349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3215301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30D0A4-0FFF-4BF9-B349-9E7E0140B80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986D95-F956-42E3-84CB-F8A84E250BB3}" type="slidenum">
              <a:rPr lang="en-US" smtClean="0"/>
              <a:t>‹#›</a:t>
            </a:fld>
            <a:endParaRPr lang="en-US"/>
          </a:p>
        </p:txBody>
      </p:sp>
    </p:spTree>
    <p:extLst>
      <p:ext uri="{BB962C8B-B14F-4D97-AF65-F5344CB8AC3E}">
        <p14:creationId xmlns:p14="http://schemas.microsoft.com/office/powerpoint/2010/main" val="935225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0D0A4-0FFF-4BF9-B349-9E7E0140B806}" type="datetimeFigureOut">
              <a:rPr lang="en-US" smtClean="0"/>
              <a:t>11/13/2017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86D95-F956-42E3-84CB-F8A84E250BB3}" type="slidenum">
              <a:rPr lang="en-US" smtClean="0"/>
              <a:t>‹#›</a:t>
            </a:fld>
            <a:endParaRPr lang="en-US"/>
          </a:p>
        </p:txBody>
      </p:sp>
    </p:spTree>
    <p:extLst>
      <p:ext uri="{BB962C8B-B14F-4D97-AF65-F5344CB8AC3E}">
        <p14:creationId xmlns:p14="http://schemas.microsoft.com/office/powerpoint/2010/main" val="73275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6713"/>
          </a:xfrm>
          <a:prstGeom prst="rect">
            <a:avLst/>
          </a:prstGeom>
        </p:spPr>
        <p:txBody>
          <a:bodyPr vert="horz" lIns="91440" tIns="45720" rIns="91440" bIns="45720" rtlCol="0" anchor="ctr"/>
          <a:lstStyle>
            <a:lvl1pPr algn="l" eaLnBrk="1" fontAlgn="auto" hangingPunct="1">
              <a:spcBef>
                <a:spcPts val="0"/>
              </a:spcBef>
              <a:spcAft>
                <a:spcPts val="0"/>
              </a:spcAft>
              <a:defRPr sz="1600">
                <a:solidFill>
                  <a:prstClr val="black">
                    <a:tint val="75000"/>
                  </a:prstClr>
                </a:solidFill>
                <a:latin typeface="+mn-lt"/>
                <a:cs typeface="+mn-cs"/>
              </a:defRPr>
            </a:lvl1pPr>
          </a:lstStyle>
          <a:p>
            <a:pPr>
              <a:defRPr/>
            </a:pPr>
            <a:fld id="{63B30F5E-F813-4738-BB94-A479D09E0BF7}" type="datetimeFigureOut">
              <a:rPr lang="en-US"/>
              <a:pPr>
                <a:defRPr/>
              </a:pPr>
              <a:t>11/13/2017</a:t>
            </a:fld>
            <a:endParaRPr lang="en-US"/>
          </a:p>
        </p:txBody>
      </p:sp>
      <p:sp>
        <p:nvSpPr>
          <p:cNvPr id="5" name="Footer Placeholder 4"/>
          <p:cNvSpPr>
            <a:spLocks noGrp="1"/>
          </p:cNvSpPr>
          <p:nvPr>
            <p:ph type="ftr" sz="quarter" idx="3"/>
          </p:nvPr>
        </p:nvSpPr>
        <p:spPr>
          <a:xfrm>
            <a:off x="4165600" y="6356350"/>
            <a:ext cx="3860800" cy="366713"/>
          </a:xfrm>
          <a:prstGeom prst="rect">
            <a:avLst/>
          </a:prstGeom>
        </p:spPr>
        <p:txBody>
          <a:bodyPr vert="horz" lIns="91440" tIns="45720" rIns="91440" bIns="45720" rtlCol="0" anchor="ctr"/>
          <a:lstStyle>
            <a:lvl1pPr algn="ctr" eaLnBrk="1" fontAlgn="auto" hangingPunct="1">
              <a:spcBef>
                <a:spcPts val="0"/>
              </a:spcBef>
              <a:spcAft>
                <a:spcPts val="0"/>
              </a:spcAft>
              <a:defRPr sz="16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0"/>
            <a:ext cx="2844800" cy="36671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600">
                <a:solidFill>
                  <a:srgbClr val="898989"/>
                </a:solidFill>
                <a:latin typeface="Calibri" panose="020F0502020204030204" pitchFamily="34" charset="0"/>
                <a:cs typeface="Arial" panose="020B0604020202020204" pitchFamily="34" charset="0"/>
              </a:defRPr>
            </a:lvl1pPr>
          </a:lstStyle>
          <a:p>
            <a:pPr fontAlgn="base">
              <a:spcBef>
                <a:spcPct val="0"/>
              </a:spcBef>
              <a:spcAft>
                <a:spcPct val="0"/>
              </a:spcAft>
              <a:defRPr/>
            </a:pPr>
            <a:fld id="{39EAE6E1-CBE2-4E39-8AAF-368F1FA169BD}"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381232734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0" fontAlgn="base" hangingPunct="0">
        <a:spcBef>
          <a:spcPct val="0"/>
        </a:spcBef>
        <a:spcAft>
          <a:spcPct val="0"/>
        </a:spcAft>
        <a:defRPr sz="5800" kern="1200">
          <a:solidFill>
            <a:schemeClr val="tx1"/>
          </a:solidFill>
          <a:latin typeface="+mj-lt"/>
          <a:ea typeface="+mj-ea"/>
          <a:cs typeface="+mj-cs"/>
        </a:defRPr>
      </a:lvl1pPr>
      <a:lvl2pPr algn="ctr" rtl="0" eaLnBrk="0" fontAlgn="base" hangingPunct="0">
        <a:spcBef>
          <a:spcPct val="0"/>
        </a:spcBef>
        <a:spcAft>
          <a:spcPct val="0"/>
        </a:spcAft>
        <a:defRPr sz="5800">
          <a:solidFill>
            <a:schemeClr val="tx1"/>
          </a:solidFill>
          <a:latin typeface="Calibri" pitchFamily="34" charset="0"/>
        </a:defRPr>
      </a:lvl2pPr>
      <a:lvl3pPr algn="ctr" rtl="0" eaLnBrk="0" fontAlgn="base" hangingPunct="0">
        <a:spcBef>
          <a:spcPct val="0"/>
        </a:spcBef>
        <a:spcAft>
          <a:spcPct val="0"/>
        </a:spcAft>
        <a:defRPr sz="5800">
          <a:solidFill>
            <a:schemeClr val="tx1"/>
          </a:solidFill>
          <a:latin typeface="Calibri" pitchFamily="34" charset="0"/>
        </a:defRPr>
      </a:lvl3pPr>
      <a:lvl4pPr algn="ctr" rtl="0" eaLnBrk="0" fontAlgn="base" hangingPunct="0">
        <a:spcBef>
          <a:spcPct val="0"/>
        </a:spcBef>
        <a:spcAft>
          <a:spcPct val="0"/>
        </a:spcAft>
        <a:defRPr sz="5800">
          <a:solidFill>
            <a:schemeClr val="tx1"/>
          </a:solidFill>
          <a:latin typeface="Calibri" pitchFamily="34" charset="0"/>
        </a:defRPr>
      </a:lvl4pPr>
      <a:lvl5pPr algn="ctr" rtl="0" eaLnBrk="0" fontAlgn="base" hangingPunct="0">
        <a:spcBef>
          <a:spcPct val="0"/>
        </a:spcBef>
        <a:spcAft>
          <a:spcPct val="0"/>
        </a:spcAft>
        <a:defRPr sz="5800">
          <a:solidFill>
            <a:schemeClr val="tx1"/>
          </a:solidFill>
          <a:latin typeface="Calibri" pitchFamily="34" charset="0"/>
        </a:defRPr>
      </a:lvl5pPr>
      <a:lvl6pPr marL="609585" algn="ctr" rtl="0" fontAlgn="base">
        <a:spcBef>
          <a:spcPct val="0"/>
        </a:spcBef>
        <a:spcAft>
          <a:spcPct val="0"/>
        </a:spcAft>
        <a:defRPr sz="5867">
          <a:solidFill>
            <a:schemeClr val="tx1"/>
          </a:solidFill>
          <a:latin typeface="Calibri" pitchFamily="34" charset="0"/>
        </a:defRPr>
      </a:lvl6pPr>
      <a:lvl7pPr marL="1219170" algn="ctr" rtl="0" fontAlgn="base">
        <a:spcBef>
          <a:spcPct val="0"/>
        </a:spcBef>
        <a:spcAft>
          <a:spcPct val="0"/>
        </a:spcAft>
        <a:defRPr sz="5867">
          <a:solidFill>
            <a:schemeClr val="tx1"/>
          </a:solidFill>
          <a:latin typeface="Calibri" pitchFamily="34" charset="0"/>
        </a:defRPr>
      </a:lvl7pPr>
      <a:lvl8pPr marL="1828754" algn="ctr" rtl="0" fontAlgn="base">
        <a:spcBef>
          <a:spcPct val="0"/>
        </a:spcBef>
        <a:spcAft>
          <a:spcPct val="0"/>
        </a:spcAft>
        <a:defRPr sz="5867">
          <a:solidFill>
            <a:schemeClr val="tx1"/>
          </a:solidFill>
          <a:latin typeface="Calibri" pitchFamily="34" charset="0"/>
        </a:defRPr>
      </a:lvl8pPr>
      <a:lvl9pPr marL="2438339" algn="ctr" rtl="0" fontAlgn="base">
        <a:spcBef>
          <a:spcPct val="0"/>
        </a:spcBef>
        <a:spcAft>
          <a:spcPct val="0"/>
        </a:spcAft>
        <a:defRPr sz="5867">
          <a:solidFill>
            <a:schemeClr val="tx1"/>
          </a:solidFill>
          <a:latin typeface="Calibri" pitchFamily="34" charset="0"/>
        </a:defRPr>
      </a:lvl9pPr>
    </p:titleStyle>
    <p:bodyStyle>
      <a:lvl1pPr marL="455613" indent="-455613" algn="l"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9013" indent="-379413" algn="l"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22413" indent="-3032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20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41613" indent="-303213"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p:cNvSpPr/>
          <p:nvPr/>
        </p:nvSpPr>
        <p:spPr>
          <a:xfrm>
            <a:off x="0" y="0"/>
            <a:ext cx="12192000" cy="6858000"/>
          </a:xfrm>
          <a:prstGeom prst="rect">
            <a:avLst/>
          </a:prstGeom>
          <a:blipFill>
            <a:blip r:embed="rId2" cstate="print"/>
            <a:stretch>
              <a:fillRect/>
            </a:stretch>
          </a:blipFill>
        </p:spPr>
        <p:txBody>
          <a:bodyPr wrap="square" lIns="0" tIns="0" rIns="0" bIns="0" rtlCol="0">
            <a:noAutofit/>
          </a:bodyPr>
          <a:lstStyle/>
          <a:p>
            <a:endParaRPr sz="1400"/>
          </a:p>
        </p:txBody>
      </p:sp>
      <p:sp>
        <p:nvSpPr>
          <p:cNvPr id="12" name="TextBox 11"/>
          <p:cNvSpPr txBox="1"/>
          <p:nvPr/>
        </p:nvSpPr>
        <p:spPr>
          <a:xfrm>
            <a:off x="2743201" y="2040475"/>
            <a:ext cx="8899302" cy="3570208"/>
          </a:xfrm>
          <a:prstGeom prst="rect">
            <a:avLst/>
          </a:prstGeom>
          <a:noFill/>
        </p:spPr>
        <p:txBody>
          <a:bodyPr wrap="square" rtlCol="0">
            <a:spAutoFit/>
          </a:bodyPr>
          <a:lstStyle/>
          <a:p>
            <a:pPr algn="r"/>
            <a:r>
              <a:rPr lang="en-US" sz="5400" b="1"/>
              <a:t>DEPARTEMEN RADIOLOGI</a:t>
            </a:r>
          </a:p>
          <a:p>
            <a:pPr algn="r"/>
            <a:r>
              <a:rPr lang="en-US" sz="5400" b="1" i="1" err="1"/>
              <a:t>Fakultas</a:t>
            </a:r>
            <a:r>
              <a:rPr lang="en-US" sz="5400" b="1" i="1"/>
              <a:t> </a:t>
            </a:r>
            <a:r>
              <a:rPr lang="en-US" sz="5400" b="1" i="1" err="1"/>
              <a:t>Kedokteran</a:t>
            </a:r>
            <a:r>
              <a:rPr lang="en-US" sz="5400" b="1" i="1"/>
              <a:t> </a:t>
            </a:r>
          </a:p>
          <a:p>
            <a:pPr algn="r"/>
            <a:r>
              <a:rPr lang="en-US" sz="5400" b="1" i="1" err="1"/>
              <a:t>Universitas</a:t>
            </a:r>
            <a:r>
              <a:rPr lang="en-US" sz="5400" b="1" i="1"/>
              <a:t> Gadjah </a:t>
            </a:r>
            <a:r>
              <a:rPr lang="en-US" sz="5400" b="1" i="1" err="1"/>
              <a:t>Mada</a:t>
            </a:r>
            <a:endParaRPr lang="en-US" sz="5400" b="1" i="1"/>
          </a:p>
          <a:p>
            <a:pPr algn="r"/>
            <a:endParaRPr lang="en-US" sz="3200">
              <a:cs typeface="Arial" pitchFamily="34" charset="0"/>
            </a:endParaRPr>
          </a:p>
          <a:p>
            <a:pPr algn="r"/>
            <a:r>
              <a:rPr lang="en-US" sz="3200">
                <a:cs typeface="Arial" pitchFamily="34" charset="0"/>
              </a:rPr>
              <a:t>Bab I. </a:t>
            </a:r>
            <a:r>
              <a:rPr lang="en-US" sz="3200" err="1">
                <a:cs typeface="Arial" pitchFamily="34" charset="0"/>
              </a:rPr>
              <a:t>Kebijakan</a:t>
            </a:r>
            <a:r>
              <a:rPr lang="en-US" sz="3200">
                <a:cs typeface="Arial" pitchFamily="34" charset="0"/>
              </a:rPr>
              <a:t> </a:t>
            </a:r>
            <a:r>
              <a:rPr lang="en-US" sz="3200" err="1">
                <a:cs typeface="Arial" pitchFamily="34" charset="0"/>
              </a:rPr>
              <a:t>Umum</a:t>
            </a:r>
            <a:endParaRPr lang="id-ID" sz="3200">
              <a:cs typeface="Arial" pitchFamily="34" charset="0"/>
            </a:endParaRPr>
          </a:p>
        </p:txBody>
      </p:sp>
    </p:spTree>
    <p:extLst>
      <p:ext uri="{BB962C8B-B14F-4D97-AF65-F5344CB8AC3E}">
        <p14:creationId xmlns:p14="http://schemas.microsoft.com/office/powerpoint/2010/main" val="27993073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7536"/>
            <a:ext cx="10363200" cy="1470025"/>
          </a:xfrm>
        </p:spPr>
        <p:txBody>
          <a:bodyPr/>
          <a:lstStyle/>
          <a:p>
            <a:r>
              <a:rPr lang="en-US" err="1"/>
              <a:t>Visi</a:t>
            </a:r>
            <a:endParaRPr lang="en-US"/>
          </a:p>
        </p:txBody>
      </p:sp>
      <p:sp>
        <p:nvSpPr>
          <p:cNvPr id="3" name="Subtitle 2"/>
          <p:cNvSpPr>
            <a:spLocks noGrp="1"/>
          </p:cNvSpPr>
          <p:nvPr>
            <p:ph type="subTitle" idx="1"/>
          </p:nvPr>
        </p:nvSpPr>
        <p:spPr>
          <a:xfrm>
            <a:off x="553792" y="1983346"/>
            <a:ext cx="11178862" cy="4095481"/>
          </a:xfrm>
          <a:solidFill>
            <a:schemeClr val="bg1"/>
          </a:solidFill>
        </p:spPr>
        <p:txBody>
          <a:bodyPr/>
          <a:lstStyle/>
          <a:p>
            <a:endParaRPr lang="en-US" sz="3200">
              <a:solidFill>
                <a:schemeClr val="tx1"/>
              </a:solidFill>
            </a:endParaRPr>
          </a:p>
          <a:p>
            <a:r>
              <a:rPr lang="en-US" sz="3200">
                <a:solidFill>
                  <a:schemeClr val="tx1"/>
                </a:solidFill>
              </a:rPr>
              <a:t>“</a:t>
            </a:r>
            <a:r>
              <a:rPr lang="en-US" sz="3200" err="1">
                <a:solidFill>
                  <a:schemeClr val="tx1"/>
                </a:solidFill>
              </a:rPr>
              <a:t>Menjadi</a:t>
            </a:r>
            <a:r>
              <a:rPr lang="en-US" sz="3200">
                <a:solidFill>
                  <a:schemeClr val="tx1"/>
                </a:solidFill>
              </a:rPr>
              <a:t> </a:t>
            </a:r>
            <a:r>
              <a:rPr lang="en-US" sz="3200" err="1">
                <a:solidFill>
                  <a:schemeClr val="tx1"/>
                </a:solidFill>
              </a:rPr>
              <a:t>pusat</a:t>
            </a:r>
            <a:r>
              <a:rPr lang="en-US" sz="3200">
                <a:solidFill>
                  <a:schemeClr val="tx1"/>
                </a:solidFill>
              </a:rPr>
              <a:t> </a:t>
            </a:r>
            <a:r>
              <a:rPr lang="en-US" sz="3200" err="1">
                <a:solidFill>
                  <a:schemeClr val="tx1"/>
                </a:solidFill>
              </a:rPr>
              <a:t>pendidikan</a:t>
            </a:r>
            <a:r>
              <a:rPr lang="en-US" sz="3200">
                <a:solidFill>
                  <a:schemeClr val="tx1"/>
                </a:solidFill>
              </a:rPr>
              <a:t> </a:t>
            </a:r>
            <a:r>
              <a:rPr lang="en-US" sz="3200" err="1">
                <a:solidFill>
                  <a:schemeClr val="tx1"/>
                </a:solidFill>
              </a:rPr>
              <a:t>dan</a:t>
            </a:r>
            <a:r>
              <a:rPr lang="en-US" sz="3200">
                <a:solidFill>
                  <a:schemeClr val="tx1"/>
                </a:solidFill>
              </a:rPr>
              <a:t> </a:t>
            </a:r>
            <a:r>
              <a:rPr lang="en-US" sz="3200" err="1">
                <a:solidFill>
                  <a:schemeClr val="tx1"/>
                </a:solidFill>
              </a:rPr>
              <a:t>penelitian</a:t>
            </a:r>
            <a:r>
              <a:rPr lang="en-US" sz="3200">
                <a:solidFill>
                  <a:schemeClr val="tx1"/>
                </a:solidFill>
              </a:rPr>
              <a:t> di </a:t>
            </a:r>
            <a:r>
              <a:rPr lang="en-US" sz="3200" err="1">
                <a:solidFill>
                  <a:schemeClr val="tx1"/>
                </a:solidFill>
              </a:rPr>
              <a:t>bidang</a:t>
            </a:r>
            <a:r>
              <a:rPr lang="en-US" sz="3200">
                <a:solidFill>
                  <a:schemeClr val="tx1"/>
                </a:solidFill>
              </a:rPr>
              <a:t> </a:t>
            </a:r>
            <a:r>
              <a:rPr lang="en-US" sz="3200" err="1">
                <a:solidFill>
                  <a:schemeClr val="tx1"/>
                </a:solidFill>
              </a:rPr>
              <a:t>radiologi</a:t>
            </a:r>
            <a:r>
              <a:rPr lang="en-US" sz="3200">
                <a:solidFill>
                  <a:schemeClr val="tx1"/>
                </a:solidFill>
              </a:rPr>
              <a:t> yang </a:t>
            </a:r>
            <a:r>
              <a:rPr lang="en-US" sz="3200" err="1">
                <a:solidFill>
                  <a:schemeClr val="tx1"/>
                </a:solidFill>
              </a:rPr>
              <a:t>mampu</a:t>
            </a:r>
            <a:r>
              <a:rPr lang="en-US" sz="3200">
                <a:solidFill>
                  <a:schemeClr val="tx1"/>
                </a:solidFill>
              </a:rPr>
              <a:t> </a:t>
            </a:r>
            <a:r>
              <a:rPr lang="en-US" sz="3200" err="1">
                <a:solidFill>
                  <a:schemeClr val="tx1"/>
                </a:solidFill>
              </a:rPr>
              <a:t>menghasilkan</a:t>
            </a:r>
            <a:r>
              <a:rPr lang="en-US" sz="3200">
                <a:solidFill>
                  <a:schemeClr val="tx1"/>
                </a:solidFill>
              </a:rPr>
              <a:t> </a:t>
            </a:r>
            <a:r>
              <a:rPr lang="en-US" sz="3200" err="1">
                <a:solidFill>
                  <a:schemeClr val="tx1"/>
                </a:solidFill>
              </a:rPr>
              <a:t>dokter</a:t>
            </a:r>
            <a:r>
              <a:rPr lang="en-US" sz="3200">
                <a:solidFill>
                  <a:schemeClr val="tx1"/>
                </a:solidFill>
              </a:rPr>
              <a:t> </a:t>
            </a:r>
            <a:r>
              <a:rPr lang="en-US" sz="3200" err="1">
                <a:solidFill>
                  <a:schemeClr val="tx1"/>
                </a:solidFill>
              </a:rPr>
              <a:t>spesialis</a:t>
            </a:r>
            <a:r>
              <a:rPr lang="en-US" sz="3200">
                <a:solidFill>
                  <a:schemeClr val="tx1"/>
                </a:solidFill>
              </a:rPr>
              <a:t> </a:t>
            </a:r>
            <a:r>
              <a:rPr lang="en-US" sz="3200" err="1">
                <a:solidFill>
                  <a:schemeClr val="tx1"/>
                </a:solidFill>
              </a:rPr>
              <a:t>radiologi</a:t>
            </a:r>
            <a:r>
              <a:rPr lang="en-US" sz="3200">
                <a:solidFill>
                  <a:schemeClr val="tx1"/>
                </a:solidFill>
              </a:rPr>
              <a:t> yang </a:t>
            </a:r>
            <a:r>
              <a:rPr lang="en-US" sz="3200" err="1">
                <a:solidFill>
                  <a:schemeClr val="tx1"/>
                </a:solidFill>
              </a:rPr>
              <a:t>unggul</a:t>
            </a:r>
            <a:r>
              <a:rPr lang="en-US" sz="3200">
                <a:solidFill>
                  <a:schemeClr val="tx1"/>
                </a:solidFill>
              </a:rPr>
              <a:t>, </a:t>
            </a:r>
            <a:r>
              <a:rPr lang="en-US" sz="3200" err="1">
                <a:solidFill>
                  <a:schemeClr val="tx1"/>
                </a:solidFill>
              </a:rPr>
              <a:t>inovatif</a:t>
            </a:r>
            <a:r>
              <a:rPr lang="en-US" sz="3200">
                <a:solidFill>
                  <a:schemeClr val="tx1"/>
                </a:solidFill>
              </a:rPr>
              <a:t>, </a:t>
            </a:r>
            <a:r>
              <a:rPr lang="en-US" sz="3200" err="1">
                <a:solidFill>
                  <a:schemeClr val="tx1"/>
                </a:solidFill>
              </a:rPr>
              <a:t>dan</a:t>
            </a:r>
            <a:r>
              <a:rPr lang="en-US" sz="3200">
                <a:solidFill>
                  <a:schemeClr val="tx1"/>
                </a:solidFill>
              </a:rPr>
              <a:t> </a:t>
            </a:r>
            <a:r>
              <a:rPr lang="en-US" sz="3200" err="1">
                <a:solidFill>
                  <a:schemeClr val="tx1"/>
                </a:solidFill>
              </a:rPr>
              <a:t>mandiri</a:t>
            </a:r>
            <a:r>
              <a:rPr lang="en-US" sz="3200">
                <a:solidFill>
                  <a:schemeClr val="tx1"/>
                </a:solidFill>
              </a:rPr>
              <a:t> </a:t>
            </a:r>
            <a:r>
              <a:rPr lang="en-US" sz="3200" err="1">
                <a:solidFill>
                  <a:schemeClr val="tx1"/>
                </a:solidFill>
              </a:rPr>
              <a:t>sesuai</a:t>
            </a:r>
            <a:r>
              <a:rPr lang="en-US" sz="3200">
                <a:solidFill>
                  <a:schemeClr val="tx1"/>
                </a:solidFill>
              </a:rPr>
              <a:t> </a:t>
            </a:r>
            <a:r>
              <a:rPr lang="en-US" sz="3200" err="1">
                <a:solidFill>
                  <a:schemeClr val="tx1"/>
                </a:solidFill>
              </a:rPr>
              <a:t>dengan</a:t>
            </a:r>
            <a:r>
              <a:rPr lang="en-US" sz="3200">
                <a:solidFill>
                  <a:schemeClr val="tx1"/>
                </a:solidFill>
              </a:rPr>
              <a:t> </a:t>
            </a:r>
            <a:r>
              <a:rPr lang="en-US" sz="3200" err="1">
                <a:solidFill>
                  <a:schemeClr val="tx1"/>
                </a:solidFill>
              </a:rPr>
              <a:t>standar</a:t>
            </a:r>
            <a:r>
              <a:rPr lang="en-US" sz="3200">
                <a:solidFill>
                  <a:schemeClr val="tx1"/>
                </a:solidFill>
              </a:rPr>
              <a:t> </a:t>
            </a:r>
            <a:r>
              <a:rPr lang="en-US" sz="3200" err="1">
                <a:solidFill>
                  <a:schemeClr val="tx1"/>
                </a:solidFill>
              </a:rPr>
              <a:t>internasional</a:t>
            </a:r>
            <a:r>
              <a:rPr lang="en-US" sz="3200">
                <a:solidFill>
                  <a:schemeClr val="tx1"/>
                </a:solidFill>
              </a:rPr>
              <a:t>, </a:t>
            </a:r>
            <a:r>
              <a:rPr lang="en-US" sz="3200" err="1">
                <a:solidFill>
                  <a:schemeClr val="tx1"/>
                </a:solidFill>
              </a:rPr>
              <a:t>dan</a:t>
            </a:r>
            <a:r>
              <a:rPr lang="en-US" sz="3200">
                <a:solidFill>
                  <a:schemeClr val="tx1"/>
                </a:solidFill>
              </a:rPr>
              <a:t> </a:t>
            </a:r>
            <a:r>
              <a:rPr lang="en-US" sz="3200" err="1">
                <a:solidFill>
                  <a:schemeClr val="tx1"/>
                </a:solidFill>
              </a:rPr>
              <a:t>berperan</a:t>
            </a:r>
            <a:r>
              <a:rPr lang="en-US" sz="3200">
                <a:solidFill>
                  <a:schemeClr val="tx1"/>
                </a:solidFill>
              </a:rPr>
              <a:t> </a:t>
            </a:r>
            <a:r>
              <a:rPr lang="en-US" sz="3200" err="1">
                <a:solidFill>
                  <a:schemeClr val="tx1"/>
                </a:solidFill>
              </a:rPr>
              <a:t>serta</a:t>
            </a:r>
            <a:r>
              <a:rPr lang="en-US" sz="3200">
                <a:solidFill>
                  <a:schemeClr val="tx1"/>
                </a:solidFill>
              </a:rPr>
              <a:t> </a:t>
            </a:r>
            <a:r>
              <a:rPr lang="en-US" sz="3200" err="1">
                <a:solidFill>
                  <a:schemeClr val="tx1"/>
                </a:solidFill>
              </a:rPr>
              <a:t>dalam</a:t>
            </a:r>
            <a:r>
              <a:rPr lang="en-US" sz="3200">
                <a:solidFill>
                  <a:schemeClr val="tx1"/>
                </a:solidFill>
              </a:rPr>
              <a:t> </a:t>
            </a:r>
            <a:r>
              <a:rPr lang="en-US" sz="3200" err="1">
                <a:solidFill>
                  <a:schemeClr val="tx1"/>
                </a:solidFill>
              </a:rPr>
              <a:t>pengabdian</a:t>
            </a:r>
            <a:r>
              <a:rPr lang="en-US" sz="3200">
                <a:solidFill>
                  <a:schemeClr val="tx1"/>
                </a:solidFill>
              </a:rPr>
              <a:t> </a:t>
            </a:r>
            <a:r>
              <a:rPr lang="en-US" sz="3200" err="1">
                <a:solidFill>
                  <a:schemeClr val="tx1"/>
                </a:solidFill>
              </a:rPr>
              <a:t>kepada</a:t>
            </a:r>
            <a:r>
              <a:rPr lang="en-US" sz="3200">
                <a:solidFill>
                  <a:schemeClr val="tx1"/>
                </a:solidFill>
              </a:rPr>
              <a:t> </a:t>
            </a:r>
            <a:r>
              <a:rPr lang="en-US" sz="3200" err="1">
                <a:solidFill>
                  <a:schemeClr val="tx1"/>
                </a:solidFill>
              </a:rPr>
              <a:t>masyarakat</a:t>
            </a:r>
            <a:r>
              <a:rPr lang="en-US" sz="3200">
                <a:solidFill>
                  <a:schemeClr val="tx1"/>
                </a:solidFill>
              </a:rPr>
              <a:t>, </a:t>
            </a:r>
            <a:r>
              <a:rPr lang="en-US" sz="3200" err="1">
                <a:solidFill>
                  <a:schemeClr val="tx1"/>
                </a:solidFill>
              </a:rPr>
              <a:t>bangsa</a:t>
            </a:r>
            <a:r>
              <a:rPr lang="en-US" sz="3200">
                <a:solidFill>
                  <a:schemeClr val="tx1"/>
                </a:solidFill>
              </a:rPr>
              <a:t> </a:t>
            </a:r>
            <a:r>
              <a:rPr lang="en-US" sz="3200" err="1">
                <a:solidFill>
                  <a:schemeClr val="tx1"/>
                </a:solidFill>
              </a:rPr>
              <a:t>dan</a:t>
            </a:r>
            <a:r>
              <a:rPr lang="en-US" sz="3200">
                <a:solidFill>
                  <a:schemeClr val="tx1"/>
                </a:solidFill>
              </a:rPr>
              <a:t> </a:t>
            </a:r>
            <a:r>
              <a:rPr lang="en-US" sz="3200" err="1">
                <a:solidFill>
                  <a:schemeClr val="tx1"/>
                </a:solidFill>
              </a:rPr>
              <a:t>kemanusiaan</a:t>
            </a:r>
            <a:r>
              <a:rPr lang="en-US" sz="3200">
                <a:solidFill>
                  <a:schemeClr val="tx1"/>
                </a:solidFill>
              </a:rPr>
              <a:t>”</a:t>
            </a:r>
            <a:endParaRPr lang="en-US">
              <a:solidFill>
                <a:schemeClr val="tx1"/>
              </a:solidFill>
            </a:endParaRPr>
          </a:p>
        </p:txBody>
      </p:sp>
    </p:spTree>
    <p:extLst>
      <p:ext uri="{BB962C8B-B14F-4D97-AF65-F5344CB8AC3E}">
        <p14:creationId xmlns:p14="http://schemas.microsoft.com/office/powerpoint/2010/main" val="475792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37232"/>
            <a:ext cx="10363200" cy="1470025"/>
          </a:xfrm>
        </p:spPr>
        <p:txBody>
          <a:bodyPr/>
          <a:lstStyle/>
          <a:p>
            <a:r>
              <a:rPr lang="en-US" err="1"/>
              <a:t>Misi</a:t>
            </a:r>
            <a:endParaRPr lang="en-US"/>
          </a:p>
        </p:txBody>
      </p:sp>
      <p:sp>
        <p:nvSpPr>
          <p:cNvPr id="3" name="Subtitle 2"/>
          <p:cNvSpPr>
            <a:spLocks noGrp="1"/>
          </p:cNvSpPr>
          <p:nvPr>
            <p:ph type="subTitle" idx="1"/>
          </p:nvPr>
        </p:nvSpPr>
        <p:spPr>
          <a:xfrm>
            <a:off x="476517" y="1707257"/>
            <a:ext cx="11165983" cy="4770816"/>
          </a:xfrm>
          <a:solidFill>
            <a:schemeClr val="bg1"/>
          </a:solidFill>
        </p:spPr>
        <p:txBody>
          <a:bodyPr/>
          <a:lstStyle/>
          <a:p>
            <a:pPr marL="631825" indent="-631825" algn="just"/>
            <a:r>
              <a:rPr lang="en-US" sz="3200">
                <a:solidFill>
                  <a:schemeClr val="tx1"/>
                </a:solidFill>
              </a:rPr>
              <a:t>a.	</a:t>
            </a:r>
            <a:r>
              <a:rPr lang="en-US" sz="3200" err="1">
                <a:solidFill>
                  <a:schemeClr val="tx1"/>
                </a:solidFill>
              </a:rPr>
              <a:t>Menyelenggarakan</a:t>
            </a:r>
            <a:r>
              <a:rPr lang="en-US" sz="3200">
                <a:solidFill>
                  <a:schemeClr val="tx1"/>
                </a:solidFill>
              </a:rPr>
              <a:t> program </a:t>
            </a:r>
            <a:r>
              <a:rPr lang="en-US" sz="3200" err="1">
                <a:solidFill>
                  <a:schemeClr val="tx1"/>
                </a:solidFill>
              </a:rPr>
              <a:t>studi</a:t>
            </a:r>
            <a:r>
              <a:rPr lang="en-US" sz="3200">
                <a:solidFill>
                  <a:schemeClr val="tx1"/>
                </a:solidFill>
              </a:rPr>
              <a:t> </a:t>
            </a:r>
            <a:r>
              <a:rPr lang="en-US" sz="3200" err="1">
                <a:solidFill>
                  <a:schemeClr val="tx1"/>
                </a:solidFill>
              </a:rPr>
              <a:t>radiologi</a:t>
            </a:r>
            <a:r>
              <a:rPr lang="en-US" sz="3200">
                <a:solidFill>
                  <a:schemeClr val="tx1"/>
                </a:solidFill>
              </a:rPr>
              <a:t> </a:t>
            </a:r>
            <a:r>
              <a:rPr lang="en-US" sz="3200" err="1">
                <a:solidFill>
                  <a:schemeClr val="tx1"/>
                </a:solidFill>
              </a:rPr>
              <a:t>sesuai</a:t>
            </a:r>
            <a:r>
              <a:rPr lang="en-US" sz="3200">
                <a:solidFill>
                  <a:schemeClr val="tx1"/>
                </a:solidFill>
              </a:rPr>
              <a:t> </a:t>
            </a:r>
            <a:r>
              <a:rPr lang="en-US" sz="3200" err="1">
                <a:solidFill>
                  <a:schemeClr val="tx1"/>
                </a:solidFill>
              </a:rPr>
              <a:t>standar</a:t>
            </a:r>
            <a:r>
              <a:rPr lang="en-US" sz="3200">
                <a:solidFill>
                  <a:schemeClr val="tx1"/>
                </a:solidFill>
              </a:rPr>
              <a:t> </a:t>
            </a:r>
            <a:r>
              <a:rPr lang="en-US" sz="3200" err="1">
                <a:solidFill>
                  <a:schemeClr val="tx1"/>
                </a:solidFill>
              </a:rPr>
              <a:t>internasional</a:t>
            </a:r>
            <a:endParaRPr lang="en-ID" sz="3200">
              <a:solidFill>
                <a:schemeClr val="tx1"/>
              </a:solidFill>
            </a:endParaRPr>
          </a:p>
          <a:p>
            <a:pPr marL="631825" indent="-631825" algn="just"/>
            <a:r>
              <a:rPr lang="en-US" sz="3200">
                <a:solidFill>
                  <a:schemeClr val="tx1"/>
                </a:solidFill>
              </a:rPr>
              <a:t>b.	</a:t>
            </a:r>
            <a:r>
              <a:rPr lang="en-US" sz="3200" err="1">
                <a:solidFill>
                  <a:schemeClr val="tx1"/>
                </a:solidFill>
              </a:rPr>
              <a:t>Meningkatkan</a:t>
            </a:r>
            <a:r>
              <a:rPr lang="en-US" sz="3200">
                <a:solidFill>
                  <a:schemeClr val="tx1"/>
                </a:solidFill>
              </a:rPr>
              <a:t> </a:t>
            </a:r>
            <a:r>
              <a:rPr lang="en-US" sz="3200" err="1">
                <a:solidFill>
                  <a:schemeClr val="tx1"/>
                </a:solidFill>
              </a:rPr>
              <a:t>penelitian</a:t>
            </a:r>
            <a:r>
              <a:rPr lang="en-US" sz="3200">
                <a:solidFill>
                  <a:schemeClr val="tx1"/>
                </a:solidFill>
              </a:rPr>
              <a:t> di </a:t>
            </a:r>
            <a:r>
              <a:rPr lang="en-US" sz="3200" err="1">
                <a:solidFill>
                  <a:schemeClr val="tx1"/>
                </a:solidFill>
              </a:rPr>
              <a:t>bidang</a:t>
            </a:r>
            <a:r>
              <a:rPr lang="en-US" sz="3200">
                <a:solidFill>
                  <a:schemeClr val="tx1"/>
                </a:solidFill>
              </a:rPr>
              <a:t> </a:t>
            </a:r>
            <a:r>
              <a:rPr lang="en-US" sz="3200" err="1">
                <a:solidFill>
                  <a:schemeClr val="tx1"/>
                </a:solidFill>
              </a:rPr>
              <a:t>radiologi</a:t>
            </a:r>
            <a:r>
              <a:rPr lang="en-US" sz="3200">
                <a:solidFill>
                  <a:schemeClr val="tx1"/>
                </a:solidFill>
              </a:rPr>
              <a:t> </a:t>
            </a:r>
            <a:r>
              <a:rPr lang="en-US" sz="3200" err="1">
                <a:solidFill>
                  <a:schemeClr val="tx1"/>
                </a:solidFill>
              </a:rPr>
              <a:t>khususnya</a:t>
            </a:r>
            <a:r>
              <a:rPr lang="en-US" sz="3200">
                <a:solidFill>
                  <a:schemeClr val="tx1"/>
                </a:solidFill>
              </a:rPr>
              <a:t> </a:t>
            </a:r>
            <a:r>
              <a:rPr lang="en-US" sz="3200" err="1">
                <a:solidFill>
                  <a:schemeClr val="tx1"/>
                </a:solidFill>
              </a:rPr>
              <a:t>penelitian</a:t>
            </a:r>
            <a:r>
              <a:rPr lang="en-US" sz="3200">
                <a:solidFill>
                  <a:schemeClr val="tx1"/>
                </a:solidFill>
              </a:rPr>
              <a:t> yang </a:t>
            </a:r>
            <a:r>
              <a:rPr lang="en-US" sz="3200" err="1">
                <a:solidFill>
                  <a:schemeClr val="tx1"/>
                </a:solidFill>
              </a:rPr>
              <a:t>sesuai</a:t>
            </a:r>
            <a:r>
              <a:rPr lang="en-US" sz="3200">
                <a:solidFill>
                  <a:schemeClr val="tx1"/>
                </a:solidFill>
              </a:rPr>
              <a:t> </a:t>
            </a:r>
            <a:r>
              <a:rPr lang="en-US" sz="3200" err="1">
                <a:solidFill>
                  <a:schemeClr val="tx1"/>
                </a:solidFill>
              </a:rPr>
              <a:t>dengan</a:t>
            </a:r>
            <a:r>
              <a:rPr lang="en-US" sz="3200">
                <a:solidFill>
                  <a:schemeClr val="tx1"/>
                </a:solidFill>
              </a:rPr>
              <a:t> program </a:t>
            </a:r>
            <a:r>
              <a:rPr lang="en-US" sz="3200" err="1">
                <a:solidFill>
                  <a:schemeClr val="tx1"/>
                </a:solidFill>
              </a:rPr>
              <a:t>unggulan</a:t>
            </a:r>
            <a:r>
              <a:rPr lang="en-US" sz="3200">
                <a:solidFill>
                  <a:schemeClr val="tx1"/>
                </a:solidFill>
              </a:rPr>
              <a:t> </a:t>
            </a:r>
            <a:r>
              <a:rPr lang="en-US" sz="3200" err="1">
                <a:solidFill>
                  <a:schemeClr val="tx1"/>
                </a:solidFill>
              </a:rPr>
              <a:t>prodi</a:t>
            </a:r>
            <a:r>
              <a:rPr lang="en-US" sz="3200">
                <a:solidFill>
                  <a:schemeClr val="tx1"/>
                </a:solidFill>
              </a:rPr>
              <a:t>, </a:t>
            </a:r>
            <a:r>
              <a:rPr lang="en-US" sz="3200" i="1">
                <a:solidFill>
                  <a:schemeClr val="tx1"/>
                </a:solidFill>
              </a:rPr>
              <a:t>woman imaging</a:t>
            </a:r>
            <a:r>
              <a:rPr lang="en-US" sz="3200">
                <a:solidFill>
                  <a:schemeClr val="tx1"/>
                </a:solidFill>
              </a:rPr>
              <a:t>, </a:t>
            </a:r>
            <a:r>
              <a:rPr lang="en-US" sz="3200" err="1">
                <a:solidFill>
                  <a:schemeClr val="tx1"/>
                </a:solidFill>
              </a:rPr>
              <a:t>radiologi</a:t>
            </a:r>
            <a:r>
              <a:rPr lang="en-US" sz="3200">
                <a:solidFill>
                  <a:schemeClr val="tx1"/>
                </a:solidFill>
              </a:rPr>
              <a:t> </a:t>
            </a:r>
            <a:r>
              <a:rPr lang="en-US" sz="3200" err="1">
                <a:solidFill>
                  <a:schemeClr val="tx1"/>
                </a:solidFill>
              </a:rPr>
              <a:t>intervensi</a:t>
            </a:r>
            <a:r>
              <a:rPr lang="en-US" sz="3200">
                <a:solidFill>
                  <a:schemeClr val="tx1"/>
                </a:solidFill>
              </a:rPr>
              <a:t> </a:t>
            </a:r>
            <a:r>
              <a:rPr lang="en-US" sz="3200" err="1">
                <a:solidFill>
                  <a:schemeClr val="tx1"/>
                </a:solidFill>
              </a:rPr>
              <a:t>dan</a:t>
            </a:r>
            <a:r>
              <a:rPr lang="en-US" sz="3200">
                <a:solidFill>
                  <a:schemeClr val="tx1"/>
                </a:solidFill>
              </a:rPr>
              <a:t> </a:t>
            </a:r>
            <a:r>
              <a:rPr lang="en-US" sz="3200" i="1">
                <a:solidFill>
                  <a:schemeClr val="tx1"/>
                </a:solidFill>
              </a:rPr>
              <a:t>biomolecular imaging</a:t>
            </a:r>
            <a:r>
              <a:rPr lang="en-US" sz="3200">
                <a:solidFill>
                  <a:schemeClr val="tx1"/>
                </a:solidFill>
              </a:rPr>
              <a:t> </a:t>
            </a:r>
            <a:endParaRPr lang="en-ID" sz="3200">
              <a:solidFill>
                <a:schemeClr val="tx1"/>
              </a:solidFill>
            </a:endParaRPr>
          </a:p>
          <a:p>
            <a:pPr marL="631825" indent="-631825" algn="just"/>
            <a:r>
              <a:rPr lang="en-US" sz="3200">
                <a:solidFill>
                  <a:schemeClr val="tx1"/>
                </a:solidFill>
              </a:rPr>
              <a:t>c.	</a:t>
            </a:r>
            <a:r>
              <a:rPr lang="en-US" sz="3200" err="1">
                <a:solidFill>
                  <a:schemeClr val="tx1"/>
                </a:solidFill>
              </a:rPr>
              <a:t>Meningkatkan</a:t>
            </a:r>
            <a:r>
              <a:rPr lang="en-US" sz="3200">
                <a:solidFill>
                  <a:schemeClr val="tx1"/>
                </a:solidFill>
              </a:rPr>
              <a:t> </a:t>
            </a:r>
            <a:r>
              <a:rPr lang="en-US" sz="3200" err="1">
                <a:solidFill>
                  <a:schemeClr val="tx1"/>
                </a:solidFill>
              </a:rPr>
              <a:t>peran</a:t>
            </a:r>
            <a:r>
              <a:rPr lang="en-US" sz="3200">
                <a:solidFill>
                  <a:schemeClr val="tx1"/>
                </a:solidFill>
              </a:rPr>
              <a:t> </a:t>
            </a:r>
            <a:r>
              <a:rPr lang="en-US" sz="3200" err="1">
                <a:solidFill>
                  <a:schemeClr val="tx1"/>
                </a:solidFill>
              </a:rPr>
              <a:t>aktif</a:t>
            </a:r>
            <a:r>
              <a:rPr lang="en-US" sz="3200">
                <a:solidFill>
                  <a:schemeClr val="tx1"/>
                </a:solidFill>
              </a:rPr>
              <a:t> </a:t>
            </a:r>
            <a:r>
              <a:rPr lang="en-US" sz="3200" err="1">
                <a:solidFill>
                  <a:schemeClr val="tx1"/>
                </a:solidFill>
              </a:rPr>
              <a:t>pengabdian</a:t>
            </a:r>
            <a:r>
              <a:rPr lang="en-US" sz="3200">
                <a:solidFill>
                  <a:schemeClr val="tx1"/>
                </a:solidFill>
              </a:rPr>
              <a:t> </a:t>
            </a:r>
            <a:r>
              <a:rPr lang="en-US" sz="3200" err="1">
                <a:solidFill>
                  <a:schemeClr val="tx1"/>
                </a:solidFill>
              </a:rPr>
              <a:t>kepada</a:t>
            </a:r>
            <a:r>
              <a:rPr lang="en-US" sz="3200">
                <a:solidFill>
                  <a:schemeClr val="tx1"/>
                </a:solidFill>
              </a:rPr>
              <a:t> </a:t>
            </a:r>
            <a:r>
              <a:rPr lang="en-US" sz="3200" err="1">
                <a:solidFill>
                  <a:schemeClr val="tx1"/>
                </a:solidFill>
              </a:rPr>
              <a:t>masyarakat</a:t>
            </a:r>
            <a:r>
              <a:rPr lang="en-US" sz="3200">
                <a:solidFill>
                  <a:schemeClr val="tx1"/>
                </a:solidFill>
              </a:rPr>
              <a:t> di </a:t>
            </a:r>
            <a:r>
              <a:rPr lang="en-US" sz="3200" err="1">
                <a:solidFill>
                  <a:schemeClr val="tx1"/>
                </a:solidFill>
              </a:rPr>
              <a:t>bidang</a:t>
            </a:r>
            <a:r>
              <a:rPr lang="en-US" sz="3200">
                <a:solidFill>
                  <a:schemeClr val="tx1"/>
                </a:solidFill>
              </a:rPr>
              <a:t> </a:t>
            </a:r>
            <a:r>
              <a:rPr lang="en-US" sz="3200" err="1">
                <a:solidFill>
                  <a:schemeClr val="tx1"/>
                </a:solidFill>
              </a:rPr>
              <a:t>radiologi</a:t>
            </a:r>
            <a:endParaRPr lang="en-ID" sz="3200">
              <a:solidFill>
                <a:schemeClr val="tx1"/>
              </a:solidFill>
            </a:endParaRPr>
          </a:p>
        </p:txBody>
      </p:sp>
    </p:spTree>
    <p:extLst>
      <p:ext uri="{BB962C8B-B14F-4D97-AF65-F5344CB8AC3E}">
        <p14:creationId xmlns:p14="http://schemas.microsoft.com/office/powerpoint/2010/main" val="3897831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err="1"/>
              <a:t>Komitmen</a:t>
            </a:r>
            <a:endParaRPr lang="en-US"/>
          </a:p>
        </p:txBody>
      </p:sp>
      <p:sp>
        <p:nvSpPr>
          <p:cNvPr id="3" name="Content Placeholder 2"/>
          <p:cNvSpPr>
            <a:spLocks noGrp="1"/>
          </p:cNvSpPr>
          <p:nvPr>
            <p:ph idx="1"/>
          </p:nvPr>
        </p:nvSpPr>
        <p:spPr>
          <a:xfrm>
            <a:off x="218941" y="1143000"/>
            <a:ext cx="11732653" cy="4983163"/>
          </a:xfrm>
          <a:solidFill>
            <a:schemeClr val="bg1"/>
          </a:solidFill>
        </p:spPr>
        <p:txBody>
          <a:bodyPr/>
          <a:lstStyle/>
          <a:p>
            <a:pPr marL="0" indent="0" algn="ctr">
              <a:buNone/>
            </a:pPr>
            <a:endParaRPr lang="en-US" sz="2300"/>
          </a:p>
          <a:p>
            <a:pPr marL="0" indent="0" algn="ctr">
              <a:buNone/>
            </a:pPr>
            <a:r>
              <a:rPr lang="en-US" sz="2300"/>
              <a:t>Departemen </a:t>
            </a:r>
            <a:r>
              <a:rPr lang="en-US" sz="2300" err="1"/>
              <a:t>Radiologi</a:t>
            </a:r>
            <a:r>
              <a:rPr lang="en-US" sz="2300"/>
              <a:t> </a:t>
            </a:r>
            <a:r>
              <a:rPr lang="en-US" sz="2300" err="1"/>
              <a:t>Fakultas</a:t>
            </a:r>
            <a:r>
              <a:rPr lang="en-US" sz="2300"/>
              <a:t> </a:t>
            </a:r>
            <a:r>
              <a:rPr lang="en-US" sz="2300" err="1"/>
              <a:t>Kedokteran</a:t>
            </a:r>
            <a:r>
              <a:rPr lang="en-US" sz="2300"/>
              <a:t> </a:t>
            </a:r>
            <a:r>
              <a:rPr lang="en-US" sz="2300" err="1"/>
              <a:t>Universitas</a:t>
            </a:r>
            <a:r>
              <a:rPr lang="en-US" sz="2300"/>
              <a:t> Gadjah </a:t>
            </a:r>
            <a:r>
              <a:rPr lang="en-US" sz="2300" err="1"/>
              <a:t>Mada</a:t>
            </a:r>
            <a:r>
              <a:rPr lang="en-US" sz="2300"/>
              <a:t> </a:t>
            </a:r>
            <a:r>
              <a:rPr lang="en-US" sz="2300" err="1"/>
              <a:t>berkomitmen</a:t>
            </a:r>
            <a:r>
              <a:rPr lang="en-US" sz="2300"/>
              <a:t> </a:t>
            </a:r>
            <a:r>
              <a:rPr lang="en-US" sz="2300" err="1"/>
              <a:t>melakukan</a:t>
            </a:r>
            <a:r>
              <a:rPr lang="en-US" sz="2300"/>
              <a:t> </a:t>
            </a:r>
            <a:r>
              <a:rPr lang="en-US" sz="2300" err="1"/>
              <a:t>strategi</a:t>
            </a:r>
            <a:r>
              <a:rPr lang="en-US" sz="2300"/>
              <a:t> </a:t>
            </a:r>
            <a:r>
              <a:rPr lang="en-US" sz="2300" err="1"/>
              <a:t>dan</a:t>
            </a:r>
            <a:r>
              <a:rPr lang="en-US" sz="2300"/>
              <a:t> </a:t>
            </a:r>
            <a:r>
              <a:rPr lang="en-US" sz="2300" err="1"/>
              <a:t>langkah</a:t>
            </a:r>
            <a:r>
              <a:rPr lang="en-US" sz="2300"/>
              <a:t> yang </a:t>
            </a:r>
            <a:r>
              <a:rPr lang="en-US" sz="2300" err="1"/>
              <a:t>telah</a:t>
            </a:r>
            <a:r>
              <a:rPr lang="en-US" sz="2300"/>
              <a:t> </a:t>
            </a:r>
            <a:r>
              <a:rPr lang="en-US" sz="2300" err="1"/>
              <a:t>direncakan</a:t>
            </a:r>
            <a:r>
              <a:rPr lang="en-US" sz="2300"/>
              <a:t> </a:t>
            </a:r>
            <a:r>
              <a:rPr lang="en-US" sz="2300" err="1"/>
              <a:t>untuk</a:t>
            </a:r>
            <a:r>
              <a:rPr lang="en-US" sz="2300"/>
              <a:t> </a:t>
            </a:r>
            <a:r>
              <a:rPr lang="en-US" sz="2300" err="1"/>
              <a:t>mewujudkan</a:t>
            </a:r>
            <a:r>
              <a:rPr lang="en-US" sz="2300"/>
              <a:t> </a:t>
            </a:r>
            <a:r>
              <a:rPr lang="en-US" sz="2300" err="1"/>
              <a:t>sasaran</a:t>
            </a:r>
            <a:r>
              <a:rPr lang="en-US" sz="2300"/>
              <a:t> </a:t>
            </a:r>
            <a:r>
              <a:rPr lang="en-US" sz="2300" err="1"/>
              <a:t>dan</a:t>
            </a:r>
            <a:r>
              <a:rPr lang="en-US" sz="2300"/>
              <a:t> target yang </a:t>
            </a:r>
            <a:r>
              <a:rPr lang="en-US" sz="2300" err="1"/>
              <a:t>telah</a:t>
            </a:r>
            <a:r>
              <a:rPr lang="en-US" sz="2300"/>
              <a:t> </a:t>
            </a:r>
            <a:r>
              <a:rPr lang="en-US" sz="2300" err="1"/>
              <a:t>disepakati</a:t>
            </a:r>
            <a:r>
              <a:rPr lang="en-US" sz="2300"/>
              <a:t>, </a:t>
            </a:r>
            <a:r>
              <a:rPr lang="en-US" sz="2300" err="1"/>
              <a:t>dalam</a:t>
            </a:r>
            <a:r>
              <a:rPr lang="en-US" sz="2300"/>
              <a:t> </a:t>
            </a:r>
            <a:r>
              <a:rPr lang="en-US" sz="2300" err="1"/>
              <a:t>usaha</a:t>
            </a:r>
            <a:r>
              <a:rPr lang="en-US" sz="2300"/>
              <a:t> kami </a:t>
            </a:r>
            <a:r>
              <a:rPr lang="en-US" sz="2300" err="1"/>
              <a:t>untuk</a:t>
            </a:r>
            <a:r>
              <a:rPr lang="en-US" sz="2300"/>
              <a:t> </a:t>
            </a:r>
            <a:r>
              <a:rPr lang="en-US" sz="2300" err="1"/>
              <a:t>mewujudkan</a:t>
            </a:r>
            <a:r>
              <a:rPr lang="en-US" sz="2300"/>
              <a:t> </a:t>
            </a:r>
            <a:r>
              <a:rPr lang="en-US" sz="2300" err="1"/>
              <a:t>visi</a:t>
            </a:r>
            <a:r>
              <a:rPr lang="en-US" sz="2300"/>
              <a:t> </a:t>
            </a:r>
            <a:r>
              <a:rPr lang="en-US" sz="2300" err="1"/>
              <a:t>dan</a:t>
            </a:r>
            <a:r>
              <a:rPr lang="en-US" sz="2300"/>
              <a:t> </a:t>
            </a:r>
            <a:r>
              <a:rPr lang="en-US" sz="2300" err="1"/>
              <a:t>misi</a:t>
            </a:r>
            <a:r>
              <a:rPr lang="en-US" sz="2300"/>
              <a:t> </a:t>
            </a:r>
            <a:r>
              <a:rPr lang="en-US" sz="2300" err="1"/>
              <a:t>bagi</a:t>
            </a:r>
            <a:r>
              <a:rPr lang="en-US" sz="2300"/>
              <a:t> </a:t>
            </a:r>
            <a:r>
              <a:rPr lang="en-US" sz="2300" err="1"/>
              <a:t>seluruh</a:t>
            </a:r>
            <a:r>
              <a:rPr lang="en-US" sz="2300"/>
              <a:t> </a:t>
            </a:r>
            <a:r>
              <a:rPr lang="en-US" sz="2300" i="1"/>
              <a:t>stakeholder</a:t>
            </a:r>
            <a:r>
              <a:rPr lang="en-US" sz="2300"/>
              <a:t>. Departemen </a:t>
            </a:r>
            <a:r>
              <a:rPr lang="en-US" sz="2300" err="1"/>
              <a:t>akan</a:t>
            </a:r>
            <a:r>
              <a:rPr lang="en-US" sz="2300"/>
              <a:t> </a:t>
            </a:r>
            <a:r>
              <a:rPr lang="en-US" sz="2300" err="1"/>
              <a:t>selalu</a:t>
            </a:r>
            <a:r>
              <a:rPr lang="en-US" sz="2300"/>
              <a:t> </a:t>
            </a:r>
            <a:r>
              <a:rPr lang="en-US" sz="2300" err="1"/>
              <a:t>menjalankan</a:t>
            </a:r>
            <a:r>
              <a:rPr lang="en-US" sz="2300"/>
              <a:t> </a:t>
            </a:r>
            <a:r>
              <a:rPr lang="en-US" sz="2300" err="1"/>
              <a:t>prinsip-prinsip</a:t>
            </a:r>
            <a:r>
              <a:rPr lang="en-US" sz="2300"/>
              <a:t> </a:t>
            </a:r>
            <a:r>
              <a:rPr lang="en-US" sz="2300" err="1"/>
              <a:t>kejujuran</a:t>
            </a:r>
            <a:r>
              <a:rPr lang="en-US" sz="2300"/>
              <a:t>, </a:t>
            </a:r>
            <a:r>
              <a:rPr lang="en-US" sz="2300" err="1"/>
              <a:t>akuntabilitas-transparansi</a:t>
            </a:r>
            <a:r>
              <a:rPr lang="en-US" sz="2300"/>
              <a:t>, </a:t>
            </a:r>
            <a:r>
              <a:rPr lang="en-US" sz="2300" err="1"/>
              <a:t>objektivitas</a:t>
            </a:r>
            <a:r>
              <a:rPr lang="en-US" sz="2300"/>
              <a:t>, </a:t>
            </a:r>
            <a:r>
              <a:rPr lang="en-US" sz="2300" err="1"/>
              <a:t>saling</a:t>
            </a:r>
            <a:r>
              <a:rPr lang="en-US" sz="2300"/>
              <a:t> </a:t>
            </a:r>
            <a:r>
              <a:rPr lang="en-US" sz="2300" err="1"/>
              <a:t>menghormati</a:t>
            </a:r>
            <a:r>
              <a:rPr lang="en-US" sz="2300"/>
              <a:t>, </a:t>
            </a:r>
            <a:r>
              <a:rPr lang="en-US" sz="2300" err="1"/>
              <a:t>penuh</a:t>
            </a:r>
            <a:r>
              <a:rPr lang="en-US" sz="2300"/>
              <a:t> </a:t>
            </a:r>
            <a:r>
              <a:rPr lang="en-US" sz="2300" err="1"/>
              <a:t>tanggung</a:t>
            </a:r>
            <a:r>
              <a:rPr lang="en-US" sz="2300"/>
              <a:t> </a:t>
            </a:r>
            <a:r>
              <a:rPr lang="en-US" sz="2300" err="1"/>
              <a:t>jawab</a:t>
            </a:r>
            <a:r>
              <a:rPr lang="en-US" sz="2300"/>
              <a:t>, </a:t>
            </a:r>
            <a:r>
              <a:rPr lang="en-US" sz="2300" err="1"/>
              <a:t>dan</a:t>
            </a:r>
            <a:r>
              <a:rPr lang="en-US" sz="2300"/>
              <a:t> </a:t>
            </a:r>
            <a:r>
              <a:rPr lang="en-US" sz="2300" err="1"/>
              <a:t>berkeadilan</a:t>
            </a:r>
            <a:r>
              <a:rPr lang="en-US" sz="2300"/>
              <a:t> </a:t>
            </a:r>
            <a:r>
              <a:rPr lang="en-US" sz="2300" err="1"/>
              <a:t>bagi</a:t>
            </a:r>
            <a:r>
              <a:rPr lang="en-US" sz="2300"/>
              <a:t> </a:t>
            </a:r>
            <a:r>
              <a:rPr lang="en-US" sz="2300" err="1"/>
              <a:t>seluruh</a:t>
            </a:r>
            <a:r>
              <a:rPr lang="en-US" sz="2300"/>
              <a:t> </a:t>
            </a:r>
            <a:r>
              <a:rPr lang="en-US" sz="2300" err="1"/>
              <a:t>sivitas</a:t>
            </a:r>
            <a:r>
              <a:rPr lang="en-US" sz="2300"/>
              <a:t> </a:t>
            </a:r>
            <a:r>
              <a:rPr lang="en-US" sz="2300" err="1"/>
              <a:t>akademika</a:t>
            </a:r>
            <a:r>
              <a:rPr lang="en-US" sz="2300"/>
              <a:t>. Departemen </a:t>
            </a:r>
            <a:r>
              <a:rPr lang="en-US" sz="2300" err="1"/>
              <a:t>berkomitmen</a:t>
            </a:r>
            <a:r>
              <a:rPr lang="en-US" sz="2300"/>
              <a:t> </a:t>
            </a:r>
            <a:r>
              <a:rPr lang="en-US" sz="2300" err="1"/>
              <a:t>memberikan</a:t>
            </a:r>
            <a:r>
              <a:rPr lang="en-US" sz="2300"/>
              <a:t> </a:t>
            </a:r>
            <a:r>
              <a:rPr lang="en-US" sz="2300" err="1"/>
              <a:t>pendidikan</a:t>
            </a:r>
            <a:r>
              <a:rPr lang="en-US" sz="2300"/>
              <a:t> yang </a:t>
            </a:r>
            <a:r>
              <a:rPr lang="en-US" sz="2300" err="1"/>
              <a:t>berkualitas</a:t>
            </a:r>
            <a:r>
              <a:rPr lang="en-US" sz="2300"/>
              <a:t> </a:t>
            </a:r>
            <a:r>
              <a:rPr lang="en-US" sz="2300" err="1"/>
              <a:t>dan</a:t>
            </a:r>
            <a:r>
              <a:rPr lang="en-US" sz="2300"/>
              <a:t> </a:t>
            </a:r>
            <a:r>
              <a:rPr lang="en-US" sz="2300" err="1"/>
              <a:t>terakreditasi</a:t>
            </a:r>
            <a:r>
              <a:rPr lang="en-US" sz="2300"/>
              <a:t>, </a:t>
            </a:r>
            <a:r>
              <a:rPr lang="en-US" sz="2300" err="1"/>
              <a:t>sesuai</a:t>
            </a:r>
            <a:r>
              <a:rPr lang="en-US" sz="2300"/>
              <a:t> </a:t>
            </a:r>
            <a:r>
              <a:rPr lang="en-US" sz="2300" err="1"/>
              <a:t>kompetensi</a:t>
            </a:r>
            <a:r>
              <a:rPr lang="en-US" sz="2300"/>
              <a:t> yang </a:t>
            </a:r>
            <a:r>
              <a:rPr lang="en-US" sz="2300" err="1"/>
              <a:t>diperlukan</a:t>
            </a:r>
            <a:r>
              <a:rPr lang="en-US" sz="2300"/>
              <a:t> </a:t>
            </a:r>
            <a:r>
              <a:rPr lang="en-US" sz="2300" err="1"/>
              <a:t>dalam</a:t>
            </a:r>
            <a:r>
              <a:rPr lang="en-US" sz="2300"/>
              <a:t> </a:t>
            </a:r>
            <a:r>
              <a:rPr lang="en-US" sz="2300" err="1"/>
              <a:t>pengembangan</a:t>
            </a:r>
            <a:r>
              <a:rPr lang="en-US" sz="2300"/>
              <a:t> </a:t>
            </a:r>
            <a:r>
              <a:rPr lang="en-US" sz="2300" err="1"/>
              <a:t>karir</a:t>
            </a:r>
            <a:r>
              <a:rPr lang="en-US" sz="2300"/>
              <a:t>, </a:t>
            </a:r>
            <a:r>
              <a:rPr lang="en-US" sz="2300" err="1"/>
              <a:t>penuh</a:t>
            </a:r>
            <a:r>
              <a:rPr lang="en-US" sz="2300"/>
              <a:t> </a:t>
            </a:r>
            <a:r>
              <a:rPr lang="en-US" sz="2300" err="1"/>
              <a:t>inovasi</a:t>
            </a:r>
            <a:r>
              <a:rPr lang="en-US" sz="2300"/>
              <a:t>, </a:t>
            </a:r>
            <a:r>
              <a:rPr lang="en-US" sz="2300" err="1"/>
              <a:t>serta</a:t>
            </a:r>
            <a:r>
              <a:rPr lang="en-US" sz="2300"/>
              <a:t> </a:t>
            </a:r>
            <a:r>
              <a:rPr lang="en-US" sz="2300" err="1"/>
              <a:t>berorientasi</a:t>
            </a:r>
            <a:r>
              <a:rPr lang="en-US" sz="2300"/>
              <a:t> </a:t>
            </a:r>
            <a:r>
              <a:rPr lang="en-US" sz="2300" err="1"/>
              <a:t>pada</a:t>
            </a:r>
            <a:r>
              <a:rPr lang="en-US" sz="2300"/>
              <a:t> </a:t>
            </a:r>
            <a:r>
              <a:rPr lang="en-US" sz="2300" err="1"/>
              <a:t>pelayanan</a:t>
            </a:r>
            <a:r>
              <a:rPr lang="en-US" sz="2300"/>
              <a:t> </a:t>
            </a:r>
            <a:r>
              <a:rPr lang="en-US" sz="2300" err="1"/>
              <a:t>kesehatan</a:t>
            </a:r>
            <a:r>
              <a:rPr lang="en-US" sz="2300"/>
              <a:t> </a:t>
            </a:r>
            <a:r>
              <a:rPr lang="en-US" sz="2300" err="1"/>
              <a:t>masyarakat</a:t>
            </a:r>
            <a:r>
              <a:rPr lang="en-US" sz="2300"/>
              <a:t>. Departemen </a:t>
            </a:r>
            <a:r>
              <a:rPr lang="en-US" sz="2300" err="1"/>
              <a:t>akan</a:t>
            </a:r>
            <a:r>
              <a:rPr lang="en-US" sz="2300"/>
              <a:t> </a:t>
            </a:r>
            <a:r>
              <a:rPr lang="en-US" sz="2300" err="1"/>
              <a:t>selalu</a:t>
            </a:r>
            <a:r>
              <a:rPr lang="en-US" sz="2300"/>
              <a:t> </a:t>
            </a:r>
            <a:r>
              <a:rPr lang="en-US" sz="2300" err="1"/>
              <a:t>menjaga</a:t>
            </a:r>
            <a:r>
              <a:rPr lang="en-US" sz="2300"/>
              <a:t> </a:t>
            </a:r>
            <a:r>
              <a:rPr lang="en-US" sz="2300" err="1"/>
              <a:t>nilai-nilai</a:t>
            </a:r>
            <a:r>
              <a:rPr lang="en-US" sz="2300"/>
              <a:t> </a:t>
            </a:r>
            <a:r>
              <a:rPr lang="en-US" sz="2300" err="1"/>
              <a:t>keberagaman</a:t>
            </a:r>
            <a:r>
              <a:rPr lang="en-US" sz="2300"/>
              <a:t> </a:t>
            </a:r>
            <a:r>
              <a:rPr lang="en-US" sz="2300" err="1"/>
              <a:t>dan</a:t>
            </a:r>
            <a:r>
              <a:rPr lang="en-US" sz="2300"/>
              <a:t> </a:t>
            </a:r>
            <a:r>
              <a:rPr lang="en-US" sz="2300" err="1"/>
              <a:t>menjunjung</a:t>
            </a:r>
            <a:r>
              <a:rPr lang="en-US" sz="2300"/>
              <a:t> </a:t>
            </a:r>
            <a:r>
              <a:rPr lang="en-US" sz="2300" err="1"/>
              <a:t>tinggi</a:t>
            </a:r>
            <a:r>
              <a:rPr lang="en-US" sz="2300"/>
              <a:t> </a:t>
            </a:r>
            <a:r>
              <a:rPr lang="en-US" sz="2300" err="1"/>
              <a:t>prinsip</a:t>
            </a:r>
            <a:r>
              <a:rPr lang="en-US" sz="2300"/>
              <a:t> </a:t>
            </a:r>
            <a:r>
              <a:rPr lang="en-US" sz="2300" err="1"/>
              <a:t>inklusivitas</a:t>
            </a:r>
            <a:r>
              <a:rPr lang="en-US" sz="2300"/>
              <a:t> </a:t>
            </a:r>
            <a:r>
              <a:rPr lang="en-US" sz="2300" err="1"/>
              <a:t>bagi</a:t>
            </a:r>
            <a:r>
              <a:rPr lang="en-US" sz="2300"/>
              <a:t> </a:t>
            </a:r>
            <a:r>
              <a:rPr lang="en-US" sz="2300" err="1"/>
              <a:t>seluruh</a:t>
            </a:r>
            <a:r>
              <a:rPr lang="en-US" sz="2300"/>
              <a:t> </a:t>
            </a:r>
            <a:r>
              <a:rPr lang="en-US" sz="2300" err="1"/>
              <a:t>pihak</a:t>
            </a:r>
            <a:r>
              <a:rPr lang="en-US" sz="2300"/>
              <a:t>. Departemen </a:t>
            </a:r>
            <a:r>
              <a:rPr lang="en-US" sz="2300" err="1"/>
              <a:t>akan</a:t>
            </a:r>
            <a:r>
              <a:rPr lang="en-US" sz="2300"/>
              <a:t> </a:t>
            </a:r>
            <a:r>
              <a:rPr lang="en-US" sz="2300" err="1"/>
              <a:t>selalu</a:t>
            </a:r>
            <a:r>
              <a:rPr lang="en-US" sz="2300"/>
              <a:t> </a:t>
            </a:r>
            <a:r>
              <a:rPr lang="en-US" sz="2300" err="1"/>
              <a:t>berusaha</a:t>
            </a:r>
            <a:r>
              <a:rPr lang="en-US" sz="2300"/>
              <a:t> </a:t>
            </a:r>
            <a:r>
              <a:rPr lang="en-US" sz="2300" err="1"/>
              <a:t>menjadi</a:t>
            </a:r>
            <a:r>
              <a:rPr lang="en-US" sz="2300"/>
              <a:t> </a:t>
            </a:r>
            <a:r>
              <a:rPr lang="en-US" sz="2300" err="1"/>
              <a:t>lebih</a:t>
            </a:r>
            <a:r>
              <a:rPr lang="en-US" sz="2300"/>
              <a:t> </a:t>
            </a:r>
            <a:r>
              <a:rPr lang="en-US" sz="2300" err="1"/>
              <a:t>baik</a:t>
            </a:r>
            <a:r>
              <a:rPr lang="en-US" sz="2300"/>
              <a:t> </a:t>
            </a:r>
            <a:r>
              <a:rPr lang="en-US" sz="2300" err="1"/>
              <a:t>dengan</a:t>
            </a:r>
            <a:r>
              <a:rPr lang="en-US" sz="2300"/>
              <a:t> </a:t>
            </a:r>
            <a:r>
              <a:rPr lang="en-US" sz="2300" err="1"/>
              <a:t>menjadikan</a:t>
            </a:r>
            <a:r>
              <a:rPr lang="en-US" sz="2300"/>
              <a:t> </a:t>
            </a:r>
            <a:r>
              <a:rPr lang="en-US" sz="2300" err="1"/>
              <a:t>tantangan</a:t>
            </a:r>
            <a:r>
              <a:rPr lang="en-US" sz="2300"/>
              <a:t> </a:t>
            </a:r>
            <a:r>
              <a:rPr lang="en-US" sz="2300" err="1"/>
              <a:t>sebagai</a:t>
            </a:r>
            <a:r>
              <a:rPr lang="en-US" sz="2300"/>
              <a:t> </a:t>
            </a:r>
            <a:r>
              <a:rPr lang="en-US" sz="2300" err="1"/>
              <a:t>peluang</a:t>
            </a:r>
            <a:r>
              <a:rPr lang="en-US" sz="2300"/>
              <a:t> </a:t>
            </a:r>
            <a:r>
              <a:rPr lang="en-US" sz="2300" err="1"/>
              <a:t>untuk</a:t>
            </a:r>
            <a:r>
              <a:rPr lang="en-US" sz="2300"/>
              <a:t> </a:t>
            </a:r>
            <a:r>
              <a:rPr lang="en-US" sz="2300" err="1"/>
              <a:t>berkembang</a:t>
            </a:r>
            <a:r>
              <a:rPr lang="en-US" sz="2300"/>
              <a:t>, </a:t>
            </a:r>
            <a:r>
              <a:rPr lang="en-US" sz="2300" err="1"/>
              <a:t>memiliki</a:t>
            </a:r>
            <a:r>
              <a:rPr lang="en-US" sz="2300"/>
              <a:t> </a:t>
            </a:r>
            <a:r>
              <a:rPr lang="en-US" sz="2300" err="1"/>
              <a:t>visi</a:t>
            </a:r>
            <a:r>
              <a:rPr lang="en-US" sz="2300"/>
              <a:t> </a:t>
            </a:r>
            <a:r>
              <a:rPr lang="en-US" sz="2300" err="1"/>
              <a:t>jauh</a:t>
            </a:r>
            <a:r>
              <a:rPr lang="en-US" sz="2300"/>
              <a:t> </a:t>
            </a:r>
            <a:r>
              <a:rPr lang="en-US" sz="2300" err="1"/>
              <a:t>ke</a:t>
            </a:r>
            <a:r>
              <a:rPr lang="en-US" sz="2300"/>
              <a:t> </a:t>
            </a:r>
            <a:r>
              <a:rPr lang="en-US" sz="2300" err="1"/>
              <a:t>depan</a:t>
            </a:r>
            <a:r>
              <a:rPr lang="en-US" sz="2300"/>
              <a:t>, </a:t>
            </a:r>
            <a:r>
              <a:rPr lang="en-US" sz="2300" err="1"/>
              <a:t>dan</a:t>
            </a:r>
            <a:r>
              <a:rPr lang="en-US" sz="2300"/>
              <a:t> </a:t>
            </a:r>
            <a:r>
              <a:rPr lang="en-US" sz="2300" err="1"/>
              <a:t>menjadi</a:t>
            </a:r>
            <a:r>
              <a:rPr lang="en-US" sz="2300"/>
              <a:t> </a:t>
            </a:r>
            <a:r>
              <a:rPr lang="en-US" sz="2300" err="1"/>
              <a:t>pionir</a:t>
            </a:r>
            <a:r>
              <a:rPr lang="en-US" sz="2300"/>
              <a:t> </a:t>
            </a:r>
            <a:r>
              <a:rPr lang="en-US" sz="2300" err="1"/>
              <a:t>dalam</a:t>
            </a:r>
            <a:r>
              <a:rPr lang="en-US" sz="2300"/>
              <a:t> </a:t>
            </a:r>
            <a:r>
              <a:rPr lang="en-US" sz="2300" err="1"/>
              <a:t>bidang</a:t>
            </a:r>
            <a:r>
              <a:rPr lang="en-US" sz="2300"/>
              <a:t> </a:t>
            </a:r>
            <a:r>
              <a:rPr lang="en-US" sz="2300" err="1"/>
              <a:t>pendidikan</a:t>
            </a:r>
            <a:r>
              <a:rPr lang="en-US" sz="2300"/>
              <a:t>, </a:t>
            </a:r>
            <a:r>
              <a:rPr lang="en-US" sz="2300" err="1"/>
              <a:t>penelitian</a:t>
            </a:r>
            <a:r>
              <a:rPr lang="en-US" sz="2300"/>
              <a:t>, </a:t>
            </a:r>
            <a:r>
              <a:rPr lang="en-US" sz="2300" err="1"/>
              <a:t>maupun</a:t>
            </a:r>
            <a:r>
              <a:rPr lang="en-US" sz="2300"/>
              <a:t> </a:t>
            </a:r>
            <a:r>
              <a:rPr lang="en-US" sz="2300" err="1"/>
              <a:t>pengabdian</a:t>
            </a:r>
            <a:r>
              <a:rPr lang="en-US" sz="2300"/>
              <a:t> </a:t>
            </a:r>
            <a:r>
              <a:rPr lang="en-US" sz="2300" err="1"/>
              <a:t>masyarakat</a:t>
            </a:r>
            <a:r>
              <a:rPr lang="en-US" sz="2300"/>
              <a:t> </a:t>
            </a:r>
            <a:r>
              <a:rPr lang="en-US" sz="2300" err="1"/>
              <a:t>dalam</a:t>
            </a:r>
            <a:r>
              <a:rPr lang="en-US" sz="2300"/>
              <a:t> </a:t>
            </a:r>
            <a:r>
              <a:rPr lang="en-US" sz="2300" err="1"/>
              <a:t>bidang</a:t>
            </a:r>
            <a:r>
              <a:rPr lang="en-US" sz="2300"/>
              <a:t> </a:t>
            </a:r>
            <a:r>
              <a:rPr lang="en-US" sz="2300" err="1"/>
              <a:t>radiologi</a:t>
            </a:r>
            <a:r>
              <a:rPr lang="en-US" sz="2300"/>
              <a:t>.</a:t>
            </a:r>
          </a:p>
        </p:txBody>
      </p:sp>
    </p:spTree>
    <p:extLst>
      <p:ext uri="{BB962C8B-B14F-4D97-AF65-F5344CB8AC3E}">
        <p14:creationId xmlns:p14="http://schemas.microsoft.com/office/powerpoint/2010/main" val="1814686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err="1"/>
              <a:t>Tujuan</a:t>
            </a:r>
            <a:endParaRPr lang="en-US"/>
          </a:p>
        </p:txBody>
      </p:sp>
      <p:sp>
        <p:nvSpPr>
          <p:cNvPr id="3" name="Content Placeholder 2"/>
          <p:cNvSpPr>
            <a:spLocks noGrp="1"/>
          </p:cNvSpPr>
          <p:nvPr>
            <p:ph idx="1"/>
          </p:nvPr>
        </p:nvSpPr>
        <p:spPr>
          <a:xfrm>
            <a:off x="133003" y="1143000"/>
            <a:ext cx="11903825" cy="5309315"/>
          </a:xfrm>
          <a:solidFill>
            <a:schemeClr val="bg1"/>
          </a:solidFill>
        </p:spPr>
        <p:txBody>
          <a:bodyPr/>
          <a:lstStyle/>
          <a:p>
            <a:pPr marL="449263" indent="-449263" algn="just">
              <a:buNone/>
            </a:pPr>
            <a:r>
              <a:rPr lang="en-US" sz="3600"/>
              <a:t>A.	Bidang Pendidikan</a:t>
            </a:r>
            <a:endParaRPr lang="en-ID" sz="3600"/>
          </a:p>
          <a:p>
            <a:pPr marL="898525" indent="-366713" algn="just">
              <a:buNone/>
            </a:pPr>
            <a:r>
              <a:rPr lang="en-US" sz="1800"/>
              <a:t>1.	Mampu menerapkan aspek etika dan moral serta mempunyai budi pekerti luhur, iman dan takwa yang kokoh dalam implementasi pengembangan ilmu radiologi.</a:t>
            </a:r>
          </a:p>
          <a:p>
            <a:pPr marL="898525" indent="-366713" algn="just">
              <a:buNone/>
            </a:pPr>
            <a:r>
              <a:rPr lang="en-US" sz="1800"/>
              <a:t>2.	Menguasai kompetensi dokter spesialis Radiologi sehingga mampu memberikan pelayanan radiologi secara paripurna tingkat spesialistik berdasarkan Evidence Based Medical Imaging</a:t>
            </a:r>
          </a:p>
          <a:p>
            <a:pPr marL="898525" indent="-366713" algn="just">
              <a:buNone/>
            </a:pPr>
            <a:r>
              <a:rPr lang="en-US" sz="1800"/>
              <a:t>3. 	Menjadi Departemen dengan unggulan di bidang woman imaging, radiologi intervensi, dan biomolecular imaging yang bertaraf nasional dan internasional</a:t>
            </a:r>
          </a:p>
          <a:p>
            <a:pPr marL="898525" indent="-366713" algn="just">
              <a:buNone/>
            </a:pPr>
            <a:r>
              <a:rPr lang="en-US" sz="1800"/>
              <a:t>4.	Melakukan pengembangan program studi radiologi melalui karya ilmiah serta berpartisipasi dalam pertemuan dan acara ilmiah baik nasional maupun internasional sehingga memiliki daya saing global.</a:t>
            </a:r>
          </a:p>
          <a:p>
            <a:pPr marL="898525" indent="-366713" algn="just">
              <a:buNone/>
            </a:pPr>
            <a:r>
              <a:rPr lang="en-US" sz="1800"/>
              <a:t>5.	Memiliki kemampuan menggunakan teknologi komunikasi dan informasi berupa pengembangan informasi dan teknologi (IT) khususnya Sistem Informasi Radiologi termasuk teleradiologi yang terintegrasi dengan Sistem Informasi Rumah Sakit.</a:t>
            </a:r>
          </a:p>
          <a:p>
            <a:pPr marL="898525" indent="-366713" algn="just">
              <a:buNone/>
            </a:pPr>
            <a:r>
              <a:rPr lang="en-US" sz="1800"/>
              <a:t>6. 	Memiliki tenaga staf pendidik dengan kualifikasi pendidikan maksimal, yaitu S3 dan Konsultan Subspesialis, untuk mengajar di tingkat pendidikan dokter spesialis, sarjana, maupun paska-sarjana.</a:t>
            </a:r>
          </a:p>
          <a:p>
            <a:pPr marL="898525" indent="-366713" algn="just">
              <a:buNone/>
            </a:pPr>
            <a:r>
              <a:rPr lang="en-US" sz="1800"/>
              <a:t>7. 	Memiliki pusat pelatihan keterampilan bagi peserta didik di bidang radiologi yang sesuai dengan kebutuhan kompetensi</a:t>
            </a:r>
          </a:p>
        </p:txBody>
      </p:sp>
    </p:spTree>
    <p:extLst>
      <p:ext uri="{BB962C8B-B14F-4D97-AF65-F5344CB8AC3E}">
        <p14:creationId xmlns:p14="http://schemas.microsoft.com/office/powerpoint/2010/main" val="2825289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err="1"/>
              <a:t>Tujuan</a:t>
            </a:r>
            <a:endParaRPr lang="en-US"/>
          </a:p>
        </p:txBody>
      </p:sp>
      <p:sp>
        <p:nvSpPr>
          <p:cNvPr id="3" name="Content Placeholder 2"/>
          <p:cNvSpPr>
            <a:spLocks noGrp="1"/>
          </p:cNvSpPr>
          <p:nvPr>
            <p:ph idx="1"/>
          </p:nvPr>
        </p:nvSpPr>
        <p:spPr>
          <a:xfrm>
            <a:off x="133003" y="1143000"/>
            <a:ext cx="11903825" cy="5309315"/>
          </a:xfrm>
          <a:solidFill>
            <a:schemeClr val="bg1"/>
          </a:solidFill>
        </p:spPr>
        <p:txBody>
          <a:bodyPr/>
          <a:lstStyle/>
          <a:p>
            <a:pPr marL="814388" indent="-814388" algn="just">
              <a:buNone/>
            </a:pPr>
            <a:r>
              <a:rPr lang="en-US" sz="3600"/>
              <a:t>B.	Bidang Penelitian</a:t>
            </a:r>
            <a:endParaRPr lang="en-ID" sz="3600"/>
          </a:p>
          <a:p>
            <a:pPr marL="1430338" indent="-615950" algn="just">
              <a:buNone/>
            </a:pPr>
            <a:r>
              <a:rPr lang="en-US" sz="2000"/>
              <a:t>1.	Staf pendidik mampu menghasilkan produk penelitian kedokteran di bidang radiologi maupun multidisipliner yang meliputi penelitian dasar, penelitian terapan, dan penelitian kebijakan di tingkat nasional atau internasional</a:t>
            </a:r>
          </a:p>
          <a:p>
            <a:pPr marL="1430338" indent="-615950" algn="just">
              <a:buNone/>
            </a:pPr>
            <a:r>
              <a:rPr lang="en-US" sz="2000"/>
              <a:t>2.	Peserta didik memiliki kemampuan merancang, mengorganisasikan serta melaksanakan penelitian kedokteran baik sebagai anggota penelitian payung maupun secara mandiri di bidang radiologi.</a:t>
            </a:r>
          </a:p>
          <a:p>
            <a:pPr marL="814388" indent="0" algn="just">
              <a:buNone/>
            </a:pPr>
            <a:endParaRPr lang="en-US" sz="2000"/>
          </a:p>
          <a:p>
            <a:pPr marL="814388" indent="-814388" algn="just">
              <a:buAutoNum type="alphaUcPeriod" startAt="3"/>
            </a:pPr>
            <a:r>
              <a:rPr lang="en-US" sz="3600"/>
              <a:t>Bidang Pengabdian Kepada Masyarakat</a:t>
            </a:r>
          </a:p>
          <a:p>
            <a:pPr marL="1430338" indent="-615950" algn="just">
              <a:buNone/>
            </a:pPr>
            <a:r>
              <a:rPr lang="en-US" sz="2000"/>
              <a:t>1.	Seluruh staf pendidik dan kependidikan, peserta didik dan alumni mampu mengidentifikasi, merumuskan dan memecahkan masalah kesehatan masyarakat di bidang radiologi.</a:t>
            </a:r>
          </a:p>
          <a:p>
            <a:pPr marL="1430338" indent="-615950" algn="just">
              <a:buNone/>
            </a:pPr>
            <a:r>
              <a:rPr lang="en-US" sz="2000"/>
              <a:t>2.	Seluruh staf pendidik dan kependidikan, peserta didik dan alumni mampu bekerja sama baik internal maupun lintas sektoral dalam pembangunan bangsa dan negara terutama di bidang radiologi.</a:t>
            </a:r>
            <a:endParaRPr lang="en-ID" sz="2000"/>
          </a:p>
          <a:p>
            <a:pPr marL="0" indent="0" algn="just">
              <a:buNone/>
            </a:pPr>
            <a:endParaRPr lang="en-US"/>
          </a:p>
        </p:txBody>
      </p:sp>
    </p:spTree>
    <p:extLst>
      <p:ext uri="{BB962C8B-B14F-4D97-AF65-F5344CB8AC3E}">
        <p14:creationId xmlns:p14="http://schemas.microsoft.com/office/powerpoint/2010/main" val="4048880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a:t>Milestones 2018-2022</a:t>
            </a:r>
          </a:p>
        </p:txBody>
      </p:sp>
      <p:sp>
        <p:nvSpPr>
          <p:cNvPr id="3" name="Content Placeholder 2"/>
          <p:cNvSpPr>
            <a:spLocks noGrp="1"/>
          </p:cNvSpPr>
          <p:nvPr>
            <p:ph idx="1"/>
          </p:nvPr>
        </p:nvSpPr>
        <p:spPr>
          <a:xfrm>
            <a:off x="133003" y="1143000"/>
            <a:ext cx="11903825" cy="5309315"/>
          </a:xfrm>
          <a:solidFill>
            <a:schemeClr val="bg1"/>
          </a:solidFill>
        </p:spPr>
        <p:txBody>
          <a:bodyPr/>
          <a:lstStyle/>
          <a:p>
            <a:pPr marL="531813" indent="-531813" algn="just">
              <a:buNone/>
            </a:pPr>
            <a:r>
              <a:rPr lang="en-US" sz="3600"/>
              <a:t>A.	</a:t>
            </a:r>
            <a:r>
              <a:rPr lang="en-US" sz="3600" err="1"/>
              <a:t>Bidang</a:t>
            </a:r>
            <a:r>
              <a:rPr lang="en-US" sz="3600"/>
              <a:t> Pendidikan</a:t>
            </a:r>
            <a:endParaRPr lang="en-ID" sz="3600"/>
          </a:p>
          <a:p>
            <a:pPr marL="898525" lvl="0" indent="-366713" algn="just">
              <a:buNone/>
            </a:pPr>
            <a:r>
              <a:rPr lang="en-US" sz="2000"/>
              <a:t>1.	Program pendidikan di Departemen Radiologi akan mampu menghasilkan peserta didik yang memiliki evaluasi 3600 dari hasil penilaian staf pendidik, sesama peserta didik, radiografer atau fisikawan medis, paramedis, tenaga kependidikan dan pasien dengan capaian baik 100%</a:t>
            </a:r>
          </a:p>
          <a:p>
            <a:pPr marL="898525" lvl="0" indent="-366713" algn="just">
              <a:buNone/>
            </a:pPr>
            <a:r>
              <a:rPr lang="en-US" sz="2000"/>
              <a:t>2.	Penilaian tracer study kinerja lulusan PPDS Radiologi FK UGM oleh pengguna lulusan 80% mencapai hasil baik. </a:t>
            </a:r>
          </a:p>
          <a:p>
            <a:pPr marL="898525" lvl="0" indent="-366713" algn="just">
              <a:buNone/>
            </a:pPr>
            <a:r>
              <a:rPr lang="en-US" sz="2000"/>
              <a:t>3.	Menjadi pusat rujukan woman imaging tahun 2018, radiologi intervensi tahun 2020, dan biomolecular imaging tahun 2022</a:t>
            </a:r>
          </a:p>
          <a:p>
            <a:pPr marL="898525" lvl="0" indent="-366713" algn="just">
              <a:buNone/>
            </a:pPr>
            <a:r>
              <a:rPr lang="en-US" sz="2000"/>
              <a:t>4.	Pada tahun 2020 semua staf pendidik dan peserta didik telah berpartisipasi mengirimkan karya ilmiah pada jurnal nasional maupun internasional terakreditasi. Setiap tahun semua staf pendidik dan peserta didik minimal satu kali menjadi presentan  (oral/poster) pada pertemuan ilmiah nasional/internasional.</a:t>
            </a:r>
          </a:p>
          <a:p>
            <a:pPr marL="898525" lvl="0" indent="-366713" algn="just">
              <a:buNone/>
            </a:pPr>
            <a:r>
              <a:rPr lang="en-US" sz="2000"/>
              <a:t>5.	Seluruh staf dan peserta didik menguasai teknologi dan informasi radiologi</a:t>
            </a:r>
          </a:p>
          <a:p>
            <a:pPr marL="898525" lvl="0" indent="-366713" algn="just">
              <a:buNone/>
            </a:pPr>
            <a:r>
              <a:rPr lang="en-US" sz="2000"/>
              <a:t>6.	Seluruh tenaga staf pendidik di Departemen Radiologi memiliki kualifikasi pendidikan maksimal, berupa S3 dan/atau Konsultan Subspesialis pada tahun 2022.</a:t>
            </a:r>
          </a:p>
          <a:p>
            <a:pPr marL="898525" lvl="0" indent="-366713" algn="just">
              <a:buNone/>
            </a:pPr>
            <a:r>
              <a:rPr lang="en-US" sz="2000"/>
              <a:t>7.	Memiliki satu unit laboratorium keterampilan radiologi pada tahun 2022.</a:t>
            </a:r>
            <a:endParaRPr lang="en-US" sz="2000" err="1"/>
          </a:p>
        </p:txBody>
      </p:sp>
    </p:spTree>
    <p:extLst>
      <p:ext uri="{BB962C8B-B14F-4D97-AF65-F5344CB8AC3E}">
        <p14:creationId xmlns:p14="http://schemas.microsoft.com/office/powerpoint/2010/main" val="308937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a:t>Milestones 2018-2022</a:t>
            </a:r>
          </a:p>
        </p:txBody>
      </p:sp>
      <p:sp>
        <p:nvSpPr>
          <p:cNvPr id="3" name="Content Placeholder 2"/>
          <p:cNvSpPr>
            <a:spLocks noGrp="1"/>
          </p:cNvSpPr>
          <p:nvPr>
            <p:ph idx="1"/>
          </p:nvPr>
        </p:nvSpPr>
        <p:spPr>
          <a:xfrm>
            <a:off x="133003" y="1143000"/>
            <a:ext cx="11903825" cy="5309315"/>
          </a:xfrm>
          <a:solidFill>
            <a:schemeClr val="bg1"/>
          </a:solidFill>
        </p:spPr>
        <p:txBody>
          <a:bodyPr/>
          <a:lstStyle/>
          <a:p>
            <a:pPr marL="814388" indent="-814388" algn="just">
              <a:buNone/>
            </a:pPr>
            <a:r>
              <a:rPr lang="en-US" sz="3600"/>
              <a:t>B.	Bidang Penelitian</a:t>
            </a:r>
            <a:endParaRPr lang="en-ID" sz="3600"/>
          </a:p>
          <a:p>
            <a:pPr marL="1430338" indent="-615950" algn="just">
              <a:buNone/>
            </a:pPr>
            <a:r>
              <a:rPr lang="en-US" sz="2000"/>
              <a:t>1.	Seluruh staf pendidik melakukan penelitian di bidang radiologi maupun multidisipliner minimal 1 tahun sekali.</a:t>
            </a:r>
          </a:p>
          <a:p>
            <a:pPr marL="1430338" indent="-615950" algn="just">
              <a:buNone/>
            </a:pPr>
            <a:r>
              <a:rPr lang="en-US" sz="2000"/>
              <a:t>2.	Pada awal semester 7 peserta didik PPDS telah menyelesaikan seluruh penugasan ilmiah.</a:t>
            </a:r>
          </a:p>
          <a:p>
            <a:pPr marL="814388" indent="0" algn="just">
              <a:buNone/>
            </a:pPr>
            <a:endParaRPr lang="en-US" sz="2000"/>
          </a:p>
          <a:p>
            <a:pPr marL="814388" indent="-814388" algn="just">
              <a:buAutoNum type="alphaUcPeriod" startAt="3"/>
            </a:pPr>
            <a:r>
              <a:rPr lang="en-US" sz="3600"/>
              <a:t>Bidang Pengabdian Kepada Masyarakat</a:t>
            </a:r>
          </a:p>
          <a:p>
            <a:pPr marL="1430338" indent="-615950" algn="just">
              <a:buNone/>
            </a:pPr>
            <a:r>
              <a:rPr lang="en-US" sz="2000"/>
              <a:t>1.	Memiliki kegiatan penelitian atau kerja sama baik internal maupun lintas sektoral dalam pengabdian dan pembangunan bangsa minimal satu kali setiap 6 bulan. Setiap 6 bulan mengadakan kegiatan bakti sosial dan penyuluhan masyarakat.</a:t>
            </a:r>
          </a:p>
          <a:p>
            <a:pPr marL="1430338" indent="-615950" algn="just">
              <a:buNone/>
            </a:pPr>
            <a:r>
              <a:rPr lang="en-US" sz="2000"/>
              <a:t>2.	Mengirimkan peserta didik PPDS yang telah menempuh masa studi 5 semester ke rumah sakit daerah yang sudah bekerja sama dengan pihak Fakultas Kedokteran UGM disertai supervisi secara rutin oleh staf.</a:t>
            </a:r>
            <a:endParaRPr lang="en-ID" sz="2000"/>
          </a:p>
          <a:p>
            <a:pPr marL="0" indent="0" algn="just">
              <a:buNone/>
            </a:pPr>
            <a:endParaRPr lang="en-US"/>
          </a:p>
        </p:txBody>
      </p:sp>
    </p:spTree>
    <p:extLst>
      <p:ext uri="{BB962C8B-B14F-4D97-AF65-F5344CB8AC3E}">
        <p14:creationId xmlns:p14="http://schemas.microsoft.com/office/powerpoint/2010/main" val="712846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Bab 1. </a:t>
            </a:r>
            <a:r>
              <a:rPr lang="en-US" err="1"/>
              <a:t>Kebijakan</a:t>
            </a:r>
            <a:r>
              <a:rPr lang="en-US"/>
              <a:t> </a:t>
            </a:r>
            <a:r>
              <a:rPr lang="en-US" err="1"/>
              <a:t>Umum</a:t>
            </a:r>
            <a:endParaRPr lang="en-US"/>
          </a:p>
        </p:txBody>
      </p:sp>
      <p:sp>
        <p:nvSpPr>
          <p:cNvPr id="3" name="Content Placeholder 2"/>
          <p:cNvSpPr>
            <a:spLocks noGrp="1"/>
          </p:cNvSpPr>
          <p:nvPr>
            <p:ph idx="1"/>
          </p:nvPr>
        </p:nvSpPr>
        <p:spPr>
          <a:solidFill>
            <a:schemeClr val="bg1"/>
          </a:solidFill>
        </p:spPr>
        <p:txBody>
          <a:bodyPr/>
          <a:lstStyle/>
          <a:p>
            <a:r>
              <a:rPr lang="fi-FI" b="1"/>
              <a:t>Pendahuluan</a:t>
            </a:r>
          </a:p>
          <a:p>
            <a:r>
              <a:rPr lang="fi-FI" b="1"/>
              <a:t>Nilai-nilai dasar</a:t>
            </a:r>
          </a:p>
          <a:p>
            <a:r>
              <a:rPr lang="fi-FI" b="1"/>
              <a:t>Visi </a:t>
            </a:r>
          </a:p>
          <a:p>
            <a:r>
              <a:rPr lang="fi-FI" b="1"/>
              <a:t>Misi</a:t>
            </a:r>
          </a:p>
          <a:p>
            <a:r>
              <a:rPr lang="fi-FI" b="1"/>
              <a:t>Komitmen</a:t>
            </a:r>
          </a:p>
          <a:p>
            <a:r>
              <a:rPr lang="fi-FI" b="1"/>
              <a:t>Tujuan</a:t>
            </a:r>
          </a:p>
          <a:p>
            <a:endParaRPr lang="en-US"/>
          </a:p>
        </p:txBody>
      </p:sp>
    </p:spTree>
    <p:extLst>
      <p:ext uri="{BB962C8B-B14F-4D97-AF65-F5344CB8AC3E}">
        <p14:creationId xmlns:p14="http://schemas.microsoft.com/office/powerpoint/2010/main" val="268314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Pendahuluan</a:t>
            </a:r>
            <a:endParaRPr lang="en-US"/>
          </a:p>
        </p:txBody>
      </p:sp>
      <p:sp>
        <p:nvSpPr>
          <p:cNvPr id="3" name="Content Placeholder 2"/>
          <p:cNvSpPr>
            <a:spLocks noGrp="1"/>
          </p:cNvSpPr>
          <p:nvPr>
            <p:ph idx="1"/>
          </p:nvPr>
        </p:nvSpPr>
        <p:spPr>
          <a:solidFill>
            <a:schemeClr val="bg1"/>
          </a:solidFill>
        </p:spPr>
        <p:txBody>
          <a:bodyPr/>
          <a:lstStyle/>
          <a:p>
            <a:pPr marL="0" indent="0" algn="just">
              <a:buNone/>
            </a:pPr>
            <a:r>
              <a:rPr lang="en-US" sz="3600"/>
              <a:t>Departemen Radiologi didirikan bersama dengan Fakultas Kedokteran, Universitas Gadjah Mada pada tahun 1949. Pertama kali didirikan di Surakarta. Pada tahun 1970, Departemen Radiologi, Fakultas Kedokteran UGM Yogyakarta mulai dipindahkan ke Yogyakarta bersamaan dengan pembangunan Rumah Sakit Umum Pusat (RSUP) Dr. Sardjito di Yogyakarta.</a:t>
            </a:r>
            <a:endParaRPr lang="en-ID" sz="3600"/>
          </a:p>
        </p:txBody>
      </p:sp>
    </p:spTree>
    <p:extLst>
      <p:ext uri="{BB962C8B-B14F-4D97-AF65-F5344CB8AC3E}">
        <p14:creationId xmlns:p14="http://schemas.microsoft.com/office/powerpoint/2010/main" val="94327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Pendahuluan</a:t>
            </a:r>
            <a:endParaRPr lang="en-US"/>
          </a:p>
        </p:txBody>
      </p:sp>
      <p:sp>
        <p:nvSpPr>
          <p:cNvPr id="3" name="Content Placeholder 2"/>
          <p:cNvSpPr>
            <a:spLocks noGrp="1"/>
          </p:cNvSpPr>
          <p:nvPr>
            <p:ph idx="1"/>
          </p:nvPr>
        </p:nvSpPr>
        <p:spPr>
          <a:solidFill>
            <a:schemeClr val="bg1"/>
          </a:solidFill>
        </p:spPr>
        <p:txBody>
          <a:bodyPr/>
          <a:lstStyle/>
          <a:p>
            <a:pPr marL="0" indent="0" algn="just">
              <a:buNone/>
            </a:pPr>
            <a:r>
              <a:rPr lang="en-US" sz="3600"/>
              <a:t>Pelayanan radiodiagnostik untuk pasien klinik mulai berjalan di awal 1975 dan layanan radioterapi dimulai pada 21 Desember 1975 setelah radiografer radioterapi ditempatkan di RSUP Dr. Sardjito. Tidak hanya meningkatkan infrastruktur fisik yang sudah tersedia, namun Departemen Radiologi juga berusaha untuk meningkatkan jumlah tenaga kependidikan.</a:t>
            </a:r>
            <a:endParaRPr lang="en-ID" sz="3600"/>
          </a:p>
        </p:txBody>
      </p:sp>
    </p:spTree>
    <p:extLst>
      <p:ext uri="{BB962C8B-B14F-4D97-AF65-F5344CB8AC3E}">
        <p14:creationId xmlns:p14="http://schemas.microsoft.com/office/powerpoint/2010/main" val="17112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Pendahuluan</a:t>
            </a:r>
            <a:endParaRPr lang="en-US"/>
          </a:p>
        </p:txBody>
      </p:sp>
      <p:sp>
        <p:nvSpPr>
          <p:cNvPr id="3" name="Content Placeholder 2"/>
          <p:cNvSpPr>
            <a:spLocks noGrp="1"/>
          </p:cNvSpPr>
          <p:nvPr>
            <p:ph idx="1"/>
          </p:nvPr>
        </p:nvSpPr>
        <p:spPr>
          <a:solidFill>
            <a:schemeClr val="bg1"/>
          </a:solidFill>
        </p:spPr>
        <p:txBody>
          <a:bodyPr/>
          <a:lstStyle/>
          <a:p>
            <a:pPr marL="0" indent="0" algn="just">
              <a:buNone/>
            </a:pPr>
            <a:r>
              <a:rPr lang="en-US" sz="3600"/>
              <a:t>Sesuai dengan kebijakan baru, Departemen Radiologi diubah menjadi Laboratorium Radiologi sekitar tahun 1986. Berdasarkan hasil pemilihan, Rektor Universitas Gadjah Mada menugaskan dr. Arif Faisal sebagai Ketua Departemen Radiologi untuk periode 1987-1991 dan 1992-1996. Selama periode ini, jumlah residen meningkat, seiring dengan peningkatan pelayanan, pendidikan, dan kegiatan ilmiah radiologi.</a:t>
            </a:r>
            <a:endParaRPr lang="en-ID" sz="2800"/>
          </a:p>
        </p:txBody>
      </p:sp>
    </p:spTree>
    <p:extLst>
      <p:ext uri="{BB962C8B-B14F-4D97-AF65-F5344CB8AC3E}">
        <p14:creationId xmlns:p14="http://schemas.microsoft.com/office/powerpoint/2010/main" val="372977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Pendahuluan</a:t>
            </a:r>
            <a:endParaRPr lang="en-US"/>
          </a:p>
        </p:txBody>
      </p:sp>
      <p:sp>
        <p:nvSpPr>
          <p:cNvPr id="3" name="Content Placeholder 2"/>
          <p:cNvSpPr>
            <a:spLocks noGrp="1"/>
          </p:cNvSpPr>
          <p:nvPr>
            <p:ph idx="1"/>
          </p:nvPr>
        </p:nvSpPr>
        <p:spPr>
          <a:solidFill>
            <a:schemeClr val="bg1"/>
          </a:solidFill>
        </p:spPr>
        <p:txBody>
          <a:bodyPr/>
          <a:lstStyle/>
          <a:p>
            <a:pPr marL="0" indent="0" algn="just">
              <a:buNone/>
            </a:pPr>
            <a:r>
              <a:rPr lang="en-US" sz="3200"/>
              <a:t>Seiring dengan cepatnya perkembangan teknologi sampai dengan tahun 2017, Departemen Radiologi mendapatkan perhatian baik melalui pemberian pelayanan kesehatan mauun pendidikan yang unggul. Ada beberapa tambahan peralatan radiologi baru dari seperti 64 </a:t>
            </a:r>
            <a:r>
              <a:rPr lang="en-US" sz="3200" i="1"/>
              <a:t>multi-slice</a:t>
            </a:r>
            <a:r>
              <a:rPr lang="en-US" sz="3200"/>
              <a:t> CT-</a:t>
            </a:r>
            <a:r>
              <a:rPr lang="en-US" sz="3200" i="1"/>
              <a:t>Scan</a:t>
            </a:r>
            <a:r>
              <a:rPr lang="en-US" sz="3200"/>
              <a:t>, 128 </a:t>
            </a:r>
            <a:r>
              <a:rPr lang="en-US" sz="3200" i="1"/>
              <a:t>multi-slice </a:t>
            </a:r>
            <a:r>
              <a:rPr lang="en-US" sz="3200"/>
              <a:t>CT-</a:t>
            </a:r>
            <a:r>
              <a:rPr lang="en-US" sz="3200" i="1"/>
              <a:t>Scan</a:t>
            </a:r>
            <a:r>
              <a:rPr lang="en-US" sz="3200"/>
              <a:t>, MRI 1.5 Tesla, peralatan </a:t>
            </a:r>
            <a:r>
              <a:rPr lang="en-US" sz="3200" i="1"/>
              <a:t>cath-lab </a:t>
            </a:r>
            <a:r>
              <a:rPr lang="en-US" sz="3200"/>
              <a:t>baru, USG </a:t>
            </a:r>
            <a:r>
              <a:rPr lang="en-US" sz="3200" i="1"/>
              <a:t>doppler </a:t>
            </a:r>
            <a:r>
              <a:rPr lang="en-US" sz="3200"/>
              <a:t>dan elastografi, Mamografi </a:t>
            </a:r>
            <a:r>
              <a:rPr lang="en-US" sz="3200" i="1"/>
              <a:t>microdose </a:t>
            </a:r>
            <a:r>
              <a:rPr lang="en-US" sz="3200"/>
              <a:t>dengan CAD, X-Ray Radiografi Digital, dan unit radioterapi </a:t>
            </a:r>
            <a:r>
              <a:rPr lang="en-US" sz="3200" i="1"/>
              <a:t>Linear Accelerator</a:t>
            </a:r>
            <a:r>
              <a:rPr lang="en-US" sz="3200"/>
              <a:t>.</a:t>
            </a:r>
            <a:endParaRPr lang="en-ID" sz="3200"/>
          </a:p>
        </p:txBody>
      </p:sp>
    </p:spTree>
    <p:extLst>
      <p:ext uri="{BB962C8B-B14F-4D97-AF65-F5344CB8AC3E}">
        <p14:creationId xmlns:p14="http://schemas.microsoft.com/office/powerpoint/2010/main" val="2360758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Pendahuluan</a:t>
            </a:r>
            <a:endParaRPr lang="en-US"/>
          </a:p>
        </p:txBody>
      </p:sp>
      <p:sp>
        <p:nvSpPr>
          <p:cNvPr id="3" name="Content Placeholder 2"/>
          <p:cNvSpPr>
            <a:spLocks noGrp="1"/>
          </p:cNvSpPr>
          <p:nvPr>
            <p:ph idx="1"/>
          </p:nvPr>
        </p:nvSpPr>
        <p:spPr>
          <a:solidFill>
            <a:schemeClr val="bg1"/>
          </a:solidFill>
        </p:spPr>
        <p:txBody>
          <a:bodyPr/>
          <a:lstStyle/>
          <a:p>
            <a:pPr marL="0" indent="0" algn="just">
              <a:buNone/>
            </a:pPr>
            <a:r>
              <a:rPr lang="en-US" sz="2400"/>
              <a:t>Setelah beberapa kali mengalami perubahan nama, sejak awal 2016, sesuai dengan Struktur Organisasi dan Tata Kelola yang baru dari Fakultas Kedokteran Universitas Gadjah Mada, Bagian Radiologi disebut sebagai Departemen Radiologi dengan jumlah staf pendidik aktif 16 orang terdiri dari 15 dokter spesialis radiologi, 1 magister kesehatan,  1 asisten staf, 5 tenaga kependidikan aktif. Pada saat ini, Program Pendidikan Dokter Spesialis Radiologi memiliki 65 residen. Departemen Radiologi juga aktif berpartisipasi dalam proses pendidikan sarjana kedokteran, profesi, pendidikan magister, dan pendidikan doktoral. Dari perspektif layanan kesehatan, pasien radiodiagnostik mencapai rata-rata hampir 300 pasien per hari, sementara pasien radioterapi mencapai rata-rata hampir 75 pasien per hari. </a:t>
            </a:r>
            <a:endParaRPr lang="en-ID" sz="2400"/>
          </a:p>
        </p:txBody>
      </p:sp>
    </p:spTree>
    <p:extLst>
      <p:ext uri="{BB962C8B-B14F-4D97-AF65-F5344CB8AC3E}">
        <p14:creationId xmlns:p14="http://schemas.microsoft.com/office/powerpoint/2010/main" val="3192555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Pendahuluan</a:t>
            </a:r>
            <a:endParaRPr lang="en-US"/>
          </a:p>
        </p:txBody>
      </p:sp>
      <p:sp>
        <p:nvSpPr>
          <p:cNvPr id="3" name="Content Placeholder 2"/>
          <p:cNvSpPr>
            <a:spLocks noGrp="1"/>
          </p:cNvSpPr>
          <p:nvPr>
            <p:ph idx="1"/>
          </p:nvPr>
        </p:nvSpPr>
        <p:spPr>
          <a:solidFill>
            <a:schemeClr val="bg1"/>
          </a:solidFill>
        </p:spPr>
        <p:txBody>
          <a:bodyPr/>
          <a:lstStyle/>
          <a:p>
            <a:pPr marL="0" indent="0" algn="just">
              <a:buNone/>
            </a:pPr>
            <a:r>
              <a:rPr lang="en-US" sz="2400"/>
              <a:t>Peningkatan jumlah staf, peserta didik, dan fasilitas pelayanan membutuhkan kerja sama lintas-sektoral. Di bidang pendidikan telah dilakukan berbagai kuliah pakar dengan dosen tamu dari dalam dan luar negeri. Kegiatan terakhir yang dilakukan adalah kegiatan </a:t>
            </a:r>
            <a:r>
              <a:rPr lang="en-US" sz="2400" i="1"/>
              <a:t>visiting professor </a:t>
            </a:r>
            <a:r>
              <a:rPr lang="en-US" sz="2400"/>
              <a:t>dari </a:t>
            </a:r>
            <a:r>
              <a:rPr lang="en-US" sz="2400" i="1"/>
              <a:t>Radiology Society of North America </a:t>
            </a:r>
            <a:r>
              <a:rPr lang="en-US" sz="2400"/>
              <a:t>(RSNA) pada tahun 2016. Di bidang penelitian dirintis pendirian Pusat Penelitian Radiologi yang melakukan kolaborasi lintas-departemen dan lintas-fakultas, antara lain dengan Departemen Penyakit Dalam dan Kobe University, Departemen Teknik Elektro dan Teknologi Informasi Fakultas Teknik dan Jurusan Ilmu Komputer &amp; Elektronik UGM, Pusat Kanker RSUP Dr. Sardjito, dan Departemen Informatika, Fakultas Sains dan Teknologi Universitas Islam Negeri Sunan Kalijaga. Di bidang pengabdian masyarakat, Departemen Radiologi berperan aktif dengan melakukan kegiatan bakti sosial dan penyuluhan kesehatan secara rutin.</a:t>
            </a:r>
            <a:endParaRPr lang="en-ID" sz="2400"/>
          </a:p>
        </p:txBody>
      </p:sp>
    </p:spTree>
    <p:extLst>
      <p:ext uri="{BB962C8B-B14F-4D97-AF65-F5344CB8AC3E}">
        <p14:creationId xmlns:p14="http://schemas.microsoft.com/office/powerpoint/2010/main" val="3924189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011" y="737937"/>
            <a:ext cx="11806989" cy="5696114"/>
          </a:xfrm>
          <a:solidFill>
            <a:schemeClr val="bg1"/>
          </a:solidFill>
        </p:spPr>
        <p:txBody>
          <a:bodyPr/>
          <a:lstStyle/>
          <a:p>
            <a:pPr marL="0" indent="0" algn="just">
              <a:buNone/>
            </a:pPr>
            <a:r>
              <a:rPr lang="en-US" b="1"/>
              <a:t>B E S T</a:t>
            </a:r>
          </a:p>
          <a:p>
            <a:pPr algn="just"/>
            <a:r>
              <a:rPr lang="en-US" sz="2800" b="1" err="1"/>
              <a:t>B</a:t>
            </a:r>
            <a:r>
              <a:rPr lang="en-US" sz="2800" err="1"/>
              <a:t>erkualitas</a:t>
            </a:r>
            <a:r>
              <a:rPr lang="en-US" sz="2800"/>
              <a:t> </a:t>
            </a:r>
            <a:r>
              <a:rPr lang="en-US" sz="2800" err="1"/>
              <a:t>dalam</a:t>
            </a:r>
            <a:r>
              <a:rPr lang="en-US" sz="2800"/>
              <a:t> </a:t>
            </a:r>
            <a:r>
              <a:rPr lang="en-US" sz="2800" err="1"/>
              <a:t>Layanan</a:t>
            </a:r>
            <a:endParaRPr lang="en-US" sz="2800"/>
          </a:p>
          <a:p>
            <a:pPr lvl="1" algn="just"/>
            <a:r>
              <a:rPr lang="en-US" sz="1800"/>
              <a:t>Memastikan proses pendidikan terakreditasi dengan baik dan sesuai dengan kompetensi yang dibutuhkan, selalu berkembang seiring kemajuan jaman, meliputi pengembangan karir, keterampilan organisasional, penelitian dan pengabdian terhadap masyarakat.</a:t>
            </a:r>
            <a:endParaRPr lang="en-US"/>
          </a:p>
          <a:p>
            <a:pPr algn="just"/>
            <a:r>
              <a:rPr lang="en-US" sz="2800" b="1" err="1"/>
              <a:t>E</a:t>
            </a:r>
            <a:r>
              <a:rPr lang="en-US" sz="2800" err="1"/>
              <a:t>tika</a:t>
            </a:r>
            <a:r>
              <a:rPr lang="en-US" sz="2800"/>
              <a:t> </a:t>
            </a:r>
            <a:r>
              <a:rPr lang="en-US" sz="2800" err="1"/>
              <a:t>dan</a:t>
            </a:r>
            <a:r>
              <a:rPr lang="en-US" sz="2800"/>
              <a:t> </a:t>
            </a:r>
            <a:r>
              <a:rPr lang="en-US" sz="2800" err="1"/>
              <a:t>Integritas</a:t>
            </a:r>
            <a:endParaRPr lang="en-US" sz="2800"/>
          </a:p>
          <a:p>
            <a:pPr lvl="1" algn="just"/>
            <a:r>
              <a:rPr lang="en-US" sz="1800"/>
              <a:t>Mendorong suasana pendidikan yang bertanggung jawab, saling menghormati, dan beretika terhadap seluruh sivitas pendidikan. Mengutamakan prinsip kejujuran, keadilan, dan objektivitas terhadap seluruh pihak yang terkait.</a:t>
            </a:r>
            <a:endParaRPr lang="en-US"/>
          </a:p>
          <a:p>
            <a:pPr algn="just"/>
            <a:r>
              <a:rPr lang="en-US" sz="2800" b="1"/>
              <a:t>S</a:t>
            </a:r>
            <a:r>
              <a:rPr lang="en-US" sz="2800"/>
              <a:t>atu </a:t>
            </a:r>
            <a:r>
              <a:rPr lang="en-US" sz="2800" err="1"/>
              <a:t>Keluarga</a:t>
            </a:r>
            <a:r>
              <a:rPr lang="en-US" sz="2800"/>
              <a:t> </a:t>
            </a:r>
            <a:r>
              <a:rPr lang="en-US" sz="2800" err="1"/>
              <a:t>dan</a:t>
            </a:r>
            <a:r>
              <a:rPr lang="en-US" sz="2800"/>
              <a:t> </a:t>
            </a:r>
            <a:r>
              <a:rPr lang="en-US" sz="2800" err="1"/>
              <a:t>Inklusif</a:t>
            </a:r>
            <a:endParaRPr lang="en-US" sz="2800"/>
          </a:p>
          <a:p>
            <a:pPr lvl="1" algn="just"/>
            <a:r>
              <a:rPr lang="en-US" sz="1800" err="1"/>
              <a:t>Menjaga</a:t>
            </a:r>
            <a:r>
              <a:rPr lang="en-US" sz="1800"/>
              <a:t> </a:t>
            </a:r>
            <a:r>
              <a:rPr lang="en-US" sz="1800" err="1"/>
              <a:t>keberagaman</a:t>
            </a:r>
            <a:r>
              <a:rPr lang="en-US" sz="1800"/>
              <a:t> </a:t>
            </a:r>
            <a:r>
              <a:rPr lang="en-US" sz="1800" err="1"/>
              <a:t>dan</a:t>
            </a:r>
            <a:r>
              <a:rPr lang="en-US" sz="1800"/>
              <a:t> </a:t>
            </a:r>
            <a:r>
              <a:rPr lang="en-US" sz="1800" err="1"/>
              <a:t>harmoni</a:t>
            </a:r>
            <a:r>
              <a:rPr lang="en-US" sz="1800"/>
              <a:t> </a:t>
            </a:r>
            <a:r>
              <a:rPr lang="en-US" sz="1800" err="1"/>
              <a:t>dalam</a:t>
            </a:r>
            <a:r>
              <a:rPr lang="en-US" sz="1800"/>
              <a:t> </a:t>
            </a:r>
            <a:r>
              <a:rPr lang="en-US" sz="1800" err="1"/>
              <a:t>suasana</a:t>
            </a:r>
            <a:r>
              <a:rPr lang="en-US" sz="1800"/>
              <a:t> </a:t>
            </a:r>
            <a:r>
              <a:rPr lang="en-US" sz="1800" err="1"/>
              <a:t>pendidikan</a:t>
            </a:r>
            <a:r>
              <a:rPr lang="en-US" sz="1800"/>
              <a:t> yang </a:t>
            </a:r>
            <a:r>
              <a:rPr lang="en-US" sz="1800" err="1"/>
              <a:t>hangat</a:t>
            </a:r>
            <a:r>
              <a:rPr lang="en-US" sz="1800"/>
              <a:t>, </a:t>
            </a:r>
            <a:r>
              <a:rPr lang="en-US" sz="1800" err="1"/>
              <a:t>nyaman</a:t>
            </a:r>
            <a:r>
              <a:rPr lang="en-US" sz="1800"/>
              <a:t>, </a:t>
            </a:r>
            <a:r>
              <a:rPr lang="en-US" sz="1800" err="1"/>
              <a:t>dan</a:t>
            </a:r>
            <a:r>
              <a:rPr lang="en-US" sz="1800"/>
              <a:t> </a:t>
            </a:r>
            <a:r>
              <a:rPr lang="en-US" sz="1800" err="1"/>
              <a:t>dalam</a:t>
            </a:r>
            <a:r>
              <a:rPr lang="en-US" sz="1800"/>
              <a:t> </a:t>
            </a:r>
            <a:r>
              <a:rPr lang="en-US" sz="1800" err="1"/>
              <a:t>prinsip</a:t>
            </a:r>
            <a:r>
              <a:rPr lang="en-US" sz="1800"/>
              <a:t> </a:t>
            </a:r>
            <a:r>
              <a:rPr lang="en-US" sz="1800" err="1"/>
              <a:t>kekeluargaan</a:t>
            </a:r>
            <a:r>
              <a:rPr lang="en-US" sz="1800"/>
              <a:t> yang </a:t>
            </a:r>
            <a:r>
              <a:rPr lang="en-US" sz="1800" err="1"/>
              <a:t>baik</a:t>
            </a:r>
            <a:r>
              <a:rPr lang="en-US" sz="1800"/>
              <a:t>.</a:t>
            </a:r>
          </a:p>
          <a:p>
            <a:pPr algn="just"/>
            <a:r>
              <a:rPr lang="en-US" sz="2800" b="1"/>
              <a:t>T</a:t>
            </a:r>
            <a:r>
              <a:rPr lang="en-US" sz="2800"/>
              <a:t>erus </a:t>
            </a:r>
            <a:r>
              <a:rPr lang="en-US" sz="2800" err="1"/>
              <a:t>Maju</a:t>
            </a:r>
            <a:r>
              <a:rPr lang="en-US" sz="2800"/>
              <a:t> </a:t>
            </a:r>
            <a:r>
              <a:rPr lang="en-US" sz="2800" err="1"/>
              <a:t>dalam</a:t>
            </a:r>
            <a:r>
              <a:rPr lang="en-US" sz="2800"/>
              <a:t> </a:t>
            </a:r>
            <a:r>
              <a:rPr lang="en-US" sz="2800" err="1"/>
              <a:t>Optimisme</a:t>
            </a:r>
            <a:endParaRPr lang="en-US" sz="2800"/>
          </a:p>
          <a:p>
            <a:pPr lvl="1" algn="just"/>
            <a:r>
              <a:rPr lang="en-US" sz="1800" err="1"/>
              <a:t>Menjadikan</a:t>
            </a:r>
            <a:r>
              <a:rPr lang="en-US" sz="1800"/>
              <a:t> </a:t>
            </a:r>
            <a:r>
              <a:rPr lang="en-US" sz="1800" err="1"/>
              <a:t>tantangan</a:t>
            </a:r>
            <a:r>
              <a:rPr lang="en-US" sz="1800"/>
              <a:t> </a:t>
            </a:r>
            <a:r>
              <a:rPr lang="en-US" sz="1800" err="1"/>
              <a:t>sebagai</a:t>
            </a:r>
            <a:r>
              <a:rPr lang="en-US" sz="1800"/>
              <a:t> </a:t>
            </a:r>
            <a:r>
              <a:rPr lang="en-US" sz="1800" err="1"/>
              <a:t>peluang</a:t>
            </a:r>
            <a:r>
              <a:rPr lang="en-US" sz="1800"/>
              <a:t> </a:t>
            </a:r>
            <a:r>
              <a:rPr lang="en-US" sz="1800" err="1"/>
              <a:t>untuk</a:t>
            </a:r>
            <a:r>
              <a:rPr lang="en-US" sz="1800"/>
              <a:t> </a:t>
            </a:r>
            <a:r>
              <a:rPr lang="en-US" sz="1800" err="1"/>
              <a:t>dapat</a:t>
            </a:r>
            <a:r>
              <a:rPr lang="en-US" sz="1800"/>
              <a:t> </a:t>
            </a:r>
            <a:r>
              <a:rPr lang="en-US" sz="1800" err="1"/>
              <a:t>berkembang</a:t>
            </a:r>
            <a:r>
              <a:rPr lang="en-US" sz="1800"/>
              <a:t> </a:t>
            </a:r>
            <a:r>
              <a:rPr lang="en-US" sz="1800" err="1"/>
              <a:t>lebih</a:t>
            </a:r>
            <a:r>
              <a:rPr lang="en-US" sz="1800"/>
              <a:t> </a:t>
            </a:r>
            <a:r>
              <a:rPr lang="en-US" sz="1800" err="1"/>
              <a:t>baik</a:t>
            </a:r>
            <a:r>
              <a:rPr lang="en-US" sz="1800"/>
              <a:t>, </a:t>
            </a:r>
            <a:r>
              <a:rPr lang="en-US" sz="1800" err="1"/>
              <a:t>memiliki</a:t>
            </a:r>
            <a:r>
              <a:rPr lang="en-US" sz="1800"/>
              <a:t> </a:t>
            </a:r>
            <a:r>
              <a:rPr lang="en-US" sz="1800" err="1"/>
              <a:t>pandangan</a:t>
            </a:r>
            <a:r>
              <a:rPr lang="en-US" sz="1800"/>
              <a:t> </a:t>
            </a:r>
            <a:r>
              <a:rPr lang="en-US" sz="1800" err="1"/>
              <a:t>visioner</a:t>
            </a:r>
            <a:r>
              <a:rPr lang="en-US" sz="1800"/>
              <a:t>, </a:t>
            </a:r>
            <a:r>
              <a:rPr lang="en-US" sz="1800" err="1"/>
              <a:t>dan</a:t>
            </a:r>
            <a:r>
              <a:rPr lang="en-US" sz="1800"/>
              <a:t> </a:t>
            </a:r>
            <a:r>
              <a:rPr lang="en-US" sz="1800" err="1"/>
              <a:t>mampu</a:t>
            </a:r>
            <a:r>
              <a:rPr lang="en-US" sz="1800"/>
              <a:t> </a:t>
            </a:r>
            <a:r>
              <a:rPr lang="en-US" sz="1800" err="1"/>
              <a:t>menjadi</a:t>
            </a:r>
            <a:r>
              <a:rPr lang="en-US" sz="1800"/>
              <a:t> </a:t>
            </a:r>
            <a:r>
              <a:rPr lang="en-US" sz="1800" err="1"/>
              <a:t>pionir</a:t>
            </a:r>
            <a:r>
              <a:rPr lang="en-US" sz="1800"/>
              <a:t> </a:t>
            </a:r>
            <a:r>
              <a:rPr lang="en-US" sz="1800" err="1"/>
              <a:t>dalam</a:t>
            </a:r>
            <a:r>
              <a:rPr lang="en-US" sz="1800"/>
              <a:t> </a:t>
            </a:r>
            <a:r>
              <a:rPr lang="en-US" sz="1800" err="1"/>
              <a:t>inovasi</a:t>
            </a:r>
            <a:r>
              <a:rPr lang="en-US" sz="1800"/>
              <a:t> di </a:t>
            </a:r>
            <a:r>
              <a:rPr lang="en-US" sz="1800" err="1"/>
              <a:t>bidang</a:t>
            </a:r>
            <a:r>
              <a:rPr lang="en-US" sz="1800"/>
              <a:t> </a:t>
            </a:r>
            <a:r>
              <a:rPr lang="en-US" sz="1800" err="1"/>
              <a:t>pendidikan</a:t>
            </a:r>
            <a:r>
              <a:rPr lang="en-US" sz="1800"/>
              <a:t>, </a:t>
            </a:r>
            <a:r>
              <a:rPr lang="en-US" sz="1800" err="1"/>
              <a:t>penelitian</a:t>
            </a:r>
            <a:r>
              <a:rPr lang="en-US" sz="1800"/>
              <a:t>, </a:t>
            </a:r>
            <a:r>
              <a:rPr lang="en-US" sz="1800" err="1"/>
              <a:t>maupun</a:t>
            </a:r>
            <a:r>
              <a:rPr lang="en-US" sz="1800"/>
              <a:t> </a:t>
            </a:r>
            <a:r>
              <a:rPr lang="en-US" sz="1800" err="1"/>
              <a:t>pengabdian</a:t>
            </a:r>
            <a:r>
              <a:rPr lang="en-US" sz="1800"/>
              <a:t> </a:t>
            </a:r>
            <a:r>
              <a:rPr lang="en-US" sz="1800" err="1"/>
              <a:t>masyarakat</a:t>
            </a:r>
            <a:endParaRPr lang="en-ID" sz="1800"/>
          </a:p>
        </p:txBody>
      </p:sp>
      <p:sp>
        <p:nvSpPr>
          <p:cNvPr id="2" name="Title 1"/>
          <p:cNvSpPr>
            <a:spLocks noGrp="1"/>
          </p:cNvSpPr>
          <p:nvPr>
            <p:ph type="title"/>
          </p:nvPr>
        </p:nvSpPr>
        <p:spPr>
          <a:xfrm>
            <a:off x="609600" y="130259"/>
            <a:ext cx="10972800" cy="457199"/>
          </a:xfrm>
        </p:spPr>
        <p:txBody>
          <a:bodyPr/>
          <a:lstStyle/>
          <a:p>
            <a:r>
              <a:rPr lang="en-US" err="1"/>
              <a:t>Nilai-nilai</a:t>
            </a:r>
            <a:r>
              <a:rPr lang="en-US"/>
              <a:t> </a:t>
            </a:r>
            <a:r>
              <a:rPr lang="en-US" err="1"/>
              <a:t>dasar</a:t>
            </a:r>
            <a:endParaRPr lang="en-US"/>
          </a:p>
        </p:txBody>
      </p:sp>
    </p:spTree>
    <p:extLst>
      <p:ext uri="{BB962C8B-B14F-4D97-AF65-F5344CB8AC3E}">
        <p14:creationId xmlns:p14="http://schemas.microsoft.com/office/powerpoint/2010/main" val="3888332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17262</TotalTime>
  <Words>839</Words>
  <Application>Microsoft Office PowerPoint</Application>
  <PresentationFormat>Widescreen</PresentationFormat>
  <Paragraphs>78</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Office Theme</vt:lpstr>
      <vt:lpstr>2_Office Theme</vt:lpstr>
      <vt:lpstr>PowerPoint Presentation</vt:lpstr>
      <vt:lpstr>Bab 1. Kebijakan Umum</vt:lpstr>
      <vt:lpstr>Pendahuluan</vt:lpstr>
      <vt:lpstr>Pendahuluan</vt:lpstr>
      <vt:lpstr>Pendahuluan</vt:lpstr>
      <vt:lpstr>Pendahuluan</vt:lpstr>
      <vt:lpstr>Pendahuluan</vt:lpstr>
      <vt:lpstr>Pendahuluan</vt:lpstr>
      <vt:lpstr>Nilai-nilai dasar</vt:lpstr>
      <vt:lpstr>Visi</vt:lpstr>
      <vt:lpstr>Misi</vt:lpstr>
      <vt:lpstr>Komitmen</vt:lpstr>
      <vt:lpstr>Tujuan</vt:lpstr>
      <vt:lpstr>Tujuan</vt:lpstr>
      <vt:lpstr>Milestones 2018-2022</vt:lpstr>
      <vt:lpstr>Milestones 2018-2022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Yodi Mahendradhata</dc:creator>
  <cp:lastModifiedBy>Nurhuda Hendra Setyawan</cp:lastModifiedBy>
  <cp:revision>155</cp:revision>
  <dcterms:created xsi:type="dcterms:W3CDTF">2016-10-06T12:46:54Z</dcterms:created>
  <dcterms:modified xsi:type="dcterms:W3CDTF">2017-11-13T12:37:47Z</dcterms:modified>
</cp:coreProperties>
</file>