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0"/>
  </p:notesMasterIdLst>
  <p:sldIdLst>
    <p:sldId id="257" r:id="rId3"/>
    <p:sldId id="398" r:id="rId4"/>
    <p:sldId id="399" r:id="rId5"/>
    <p:sldId id="407" r:id="rId6"/>
    <p:sldId id="406" r:id="rId7"/>
    <p:sldId id="403" r:id="rId8"/>
    <p:sldId id="40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-156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err="1" smtClean="0"/>
              <a:t>Renstra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Departemen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Anestesi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Terapi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Intensif</a:t>
            </a:r>
            <a:r>
              <a:rPr lang="en-US" sz="4400" b="1" dirty="0" smtClean="0"/>
              <a:t> FK UGM</a:t>
            </a:r>
            <a:endParaRPr lang="en-US" sz="4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983163"/>
          </a:xfrm>
          <a:solidFill>
            <a:schemeClr val="bg1"/>
          </a:solidFill>
        </p:spPr>
        <p:txBody>
          <a:bodyPr/>
          <a:lstStyle/>
          <a:p>
            <a:r>
              <a:rPr lang="id-ID" sz="2800" dirty="0" smtClean="0"/>
              <a:t>Teknologi Telekomunikasi yang memungkinkan arus data dan penemuan baru serta seminar yang bisa diselenggarakan dari jarak jauh.</a:t>
            </a:r>
            <a:endParaRPr lang="en-US" sz="2800" dirty="0"/>
          </a:p>
          <a:p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dosen</a:t>
            </a:r>
            <a:r>
              <a:rPr lang="en-US" sz="2800" dirty="0" smtClean="0"/>
              <a:t> </a:t>
            </a:r>
            <a:r>
              <a:rPr lang="en-US" sz="2800" dirty="0" err="1" smtClean="0"/>
              <a:t>muda</a:t>
            </a:r>
            <a:r>
              <a:rPr lang="en-US" sz="2800" dirty="0" smtClean="0"/>
              <a:t> </a:t>
            </a:r>
            <a:r>
              <a:rPr lang="en-US" sz="2800" dirty="0" err="1" smtClean="0"/>
              <a:t>bergelar</a:t>
            </a:r>
            <a:r>
              <a:rPr lang="en-US" sz="2800" dirty="0" smtClean="0"/>
              <a:t> S3/</a:t>
            </a:r>
            <a:r>
              <a:rPr lang="en-US" sz="2800" dirty="0" err="1" smtClean="0"/>
              <a:t>Konsultan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S3/</a:t>
            </a:r>
            <a:r>
              <a:rPr lang="en-US" sz="2800" dirty="0" err="1" smtClean="0"/>
              <a:t>Konsultan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Unit-unit </a:t>
            </a:r>
            <a:r>
              <a:rPr lang="en-US" sz="2800" dirty="0" err="1" smtClean="0"/>
              <a:t>pendukung</a:t>
            </a:r>
            <a:r>
              <a:rPr lang="en-US" sz="2800" dirty="0" smtClean="0"/>
              <a:t> : </a:t>
            </a:r>
            <a:r>
              <a:rPr lang="en-US" sz="2800" dirty="0" err="1" smtClean="0"/>
              <a:t>Ruang</a:t>
            </a:r>
            <a:r>
              <a:rPr lang="en-US" sz="2800" dirty="0" smtClean="0"/>
              <a:t> </a:t>
            </a:r>
            <a:r>
              <a:rPr lang="en-US" sz="2800" dirty="0" err="1" smtClean="0"/>
              <a:t>Simulasi</a:t>
            </a:r>
            <a:r>
              <a:rPr lang="en-US" sz="2800" dirty="0" smtClean="0"/>
              <a:t> </a:t>
            </a:r>
            <a:r>
              <a:rPr lang="en-US" sz="2800" dirty="0" err="1" smtClean="0"/>
              <a:t>milik</a:t>
            </a:r>
            <a:r>
              <a:rPr lang="en-US" sz="2800" dirty="0" smtClean="0"/>
              <a:t> </a:t>
            </a:r>
            <a:r>
              <a:rPr lang="en-US" sz="2800" dirty="0" err="1" smtClean="0"/>
              <a:t>Departemen,Fakultas</a:t>
            </a:r>
            <a:r>
              <a:rPr lang="en-US" sz="2800" dirty="0" smtClean="0"/>
              <a:t> </a:t>
            </a:r>
            <a:r>
              <a:rPr lang="en-US" sz="2800" dirty="0" err="1" smtClean="0"/>
              <a:t>Kedokteran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Diklat</a:t>
            </a:r>
            <a:r>
              <a:rPr lang="en-US" sz="2800" dirty="0" smtClean="0"/>
              <a:t> RS </a:t>
            </a:r>
            <a:r>
              <a:rPr lang="en-US" sz="2800" dirty="0" err="1" smtClean="0"/>
              <a:t>Sardjito</a:t>
            </a:r>
            <a:endParaRPr lang="en-US" sz="2800" dirty="0" smtClean="0"/>
          </a:p>
          <a:p>
            <a:r>
              <a:rPr lang="en-US" sz="2800" dirty="0" smtClean="0"/>
              <a:t>Leading/trendsetter </a:t>
            </a:r>
            <a:r>
              <a:rPr lang="en-US" sz="2800" dirty="0" err="1" smtClean="0"/>
              <a:t>untuk</a:t>
            </a:r>
            <a:r>
              <a:rPr lang="en-US" sz="2800" dirty="0"/>
              <a:t> </a:t>
            </a:r>
            <a:r>
              <a:rPr lang="en-US" sz="2800" dirty="0" err="1" smtClean="0"/>
              <a:t>ranah-ranah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pelatihan</a:t>
            </a:r>
            <a:r>
              <a:rPr lang="en-US" sz="2800" dirty="0" smtClean="0"/>
              <a:t> </a:t>
            </a:r>
            <a:r>
              <a:rPr lang="en-US" sz="2800" dirty="0" err="1" smtClean="0"/>
              <a:t>kegawatdaruratan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dirty="0" err="1" smtClean="0"/>
              <a:t>simulasi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diakui</a:t>
            </a:r>
            <a:r>
              <a:rPr lang="en-US" sz="2800" dirty="0" smtClean="0"/>
              <a:t> </a:t>
            </a:r>
            <a:r>
              <a:rPr lang="en-US" sz="2800" dirty="0" err="1" smtClean="0"/>
              <a:t>ditingkat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nyeri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makin</a:t>
            </a:r>
            <a:r>
              <a:rPr lang="en-US" sz="2800" dirty="0" smtClean="0"/>
              <a:t> </a:t>
            </a:r>
            <a:r>
              <a:rPr lang="en-US" sz="2800" dirty="0" err="1" smtClean="0"/>
              <a:t>meluas</a:t>
            </a:r>
            <a:r>
              <a:rPr lang="en-US" sz="2800" dirty="0" smtClean="0"/>
              <a:t> di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tempat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endParaRPr lang="en-US" sz="28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internal: </a:t>
            </a:r>
            <a:r>
              <a:rPr lang="en-US" dirty="0" err="1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Jaringan</a:t>
            </a:r>
            <a:r>
              <a:rPr lang="en-US" sz="2800" dirty="0"/>
              <a:t> alumni </a:t>
            </a:r>
            <a:r>
              <a:rPr lang="id-ID" sz="2800" dirty="0"/>
              <a:t>yang kuat </a:t>
            </a:r>
            <a:r>
              <a:rPr lang="id-ID" sz="2800" dirty="0" smtClean="0"/>
              <a:t>yang berada di berbagai daerah yng </a:t>
            </a:r>
            <a:r>
              <a:rPr lang="id-ID" sz="2800" dirty="0"/>
              <a:t>siap memberikan masukan dan dukungan material/non material </a:t>
            </a:r>
          </a:p>
          <a:p>
            <a:r>
              <a:rPr lang="id-ID" sz="2800" dirty="0" smtClean="0"/>
              <a:t>Jaringan </a:t>
            </a:r>
            <a:r>
              <a:rPr lang="id-ID" sz="2800" dirty="0"/>
              <a:t>m</a:t>
            </a:r>
            <a:r>
              <a:rPr lang="en-US" sz="2800" dirty="0" err="1"/>
              <a:t>itra</a:t>
            </a:r>
            <a:r>
              <a:rPr lang="en-US" sz="2800" dirty="0"/>
              <a:t> (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) yang </a:t>
            </a:r>
            <a:r>
              <a:rPr lang="en-US" sz="2800" dirty="0" err="1"/>
              <a:t>kuat</a:t>
            </a:r>
            <a:endParaRPr lang="id-ID" sz="2800" dirty="0"/>
          </a:p>
          <a:p>
            <a:r>
              <a:rPr lang="id-ID" sz="2800" dirty="0"/>
              <a:t>Jejaring </a:t>
            </a:r>
            <a:r>
              <a:rPr lang="id-ID" sz="2800" i="1" dirty="0"/>
              <a:t>Academic Health </a:t>
            </a:r>
            <a:r>
              <a:rPr lang="id-ID" sz="2800" i="1" dirty="0" smtClean="0"/>
              <a:t>System</a:t>
            </a:r>
          </a:p>
          <a:p>
            <a:r>
              <a:rPr lang="en-US" sz="2800" dirty="0" err="1" smtClean="0"/>
              <a:t>Kolaborasi</a:t>
            </a:r>
            <a:r>
              <a:rPr lang="en-US" sz="2800" dirty="0" smtClean="0"/>
              <a:t> </a:t>
            </a:r>
            <a:r>
              <a:rPr lang="en-US" sz="2800" dirty="0" err="1"/>
              <a:t>interprofessional</a:t>
            </a:r>
            <a:r>
              <a:rPr lang="en-US" sz="2800" dirty="0"/>
              <a:t>, </a:t>
            </a:r>
            <a:r>
              <a:rPr lang="en-US" sz="2800" dirty="0" err="1"/>
              <a:t>lintas</a:t>
            </a:r>
            <a:r>
              <a:rPr lang="en-US" sz="2800" dirty="0"/>
              <a:t> </a:t>
            </a:r>
            <a:r>
              <a:rPr lang="en-US" sz="2800" dirty="0" err="1"/>
              <a:t>departemen</a:t>
            </a:r>
            <a:r>
              <a:rPr lang="en-US" sz="2800" dirty="0"/>
              <a:t>, </a:t>
            </a:r>
            <a:r>
              <a:rPr lang="en-US" sz="2800" dirty="0" err="1"/>
              <a:t>lintas</a:t>
            </a:r>
            <a:r>
              <a:rPr lang="en-US" sz="2800" dirty="0"/>
              <a:t> </a:t>
            </a:r>
            <a:r>
              <a:rPr lang="en-US" sz="2800" dirty="0" err="1"/>
              <a:t>fakultas</a:t>
            </a:r>
            <a:endParaRPr lang="id-ID" sz="2800" dirty="0"/>
          </a:p>
          <a:p>
            <a:r>
              <a:rPr lang="id-ID" sz="2800" dirty="0"/>
              <a:t>Kapasitas dan komposisi </a:t>
            </a:r>
            <a:r>
              <a:rPr lang="id-ID" sz="2800" dirty="0" smtClean="0"/>
              <a:t>RKAT</a:t>
            </a:r>
          </a:p>
          <a:p>
            <a:r>
              <a:rPr lang="id-ID" sz="2800" dirty="0" smtClean="0"/>
              <a:t>Kemampuan dan kerja sama yang baik untuk menyelenggarakan  event-event nasional sehingga mempermudah kerjasama baik nasional maupun internasional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794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983163"/>
          </a:xfrm>
          <a:solidFill>
            <a:schemeClr val="bg1"/>
          </a:solidFill>
        </p:spPr>
        <p:txBody>
          <a:bodyPr/>
          <a:lstStyle/>
          <a:p>
            <a:r>
              <a:rPr lang="en-US" sz="1800" dirty="0" err="1" smtClean="0"/>
              <a:t>Lulusan</a:t>
            </a:r>
            <a:r>
              <a:rPr lang="en-US" sz="1800" dirty="0" smtClean="0"/>
              <a:t> </a:t>
            </a:r>
            <a:r>
              <a:rPr lang="en-US" sz="1800" dirty="0" err="1" smtClean="0"/>
              <a:t>kurang</a:t>
            </a:r>
            <a:r>
              <a:rPr lang="en-US" sz="1800" dirty="0" smtClean="0"/>
              <a:t> </a:t>
            </a:r>
            <a:r>
              <a:rPr lang="en-US" sz="1800" dirty="0" err="1" smtClean="0"/>
              <a:t>asertif</a:t>
            </a:r>
            <a:endParaRPr lang="en-US" sz="1800" dirty="0" smtClean="0"/>
          </a:p>
          <a:p>
            <a:r>
              <a:rPr lang="en-US" sz="1800" dirty="0" smtClean="0"/>
              <a:t>Beban </a:t>
            </a:r>
            <a:r>
              <a:rPr lang="en-US" sz="1800" dirty="0" err="1" smtClean="0"/>
              <a:t>kerja</a:t>
            </a:r>
            <a:r>
              <a:rPr lang="en-US" sz="1800" dirty="0" smtClean="0"/>
              <a:t> </a:t>
            </a:r>
            <a:r>
              <a:rPr lang="en-US" sz="1800" dirty="0" err="1" smtClean="0"/>
              <a:t>tinggi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tuntutan</a:t>
            </a:r>
            <a:r>
              <a:rPr lang="en-US" sz="1800" dirty="0" smtClean="0"/>
              <a:t> Tri Dharma</a:t>
            </a:r>
          </a:p>
          <a:p>
            <a:r>
              <a:rPr lang="id-ID" sz="1800" dirty="0" smtClean="0"/>
              <a:t>Keterbatasan s</a:t>
            </a:r>
            <a:r>
              <a:rPr lang="en-US" sz="1800" dirty="0" err="1" smtClean="0"/>
              <a:t>arana</a:t>
            </a:r>
            <a:r>
              <a:rPr lang="en-US" sz="1800" dirty="0" smtClean="0"/>
              <a:t> </a:t>
            </a:r>
            <a:r>
              <a:rPr lang="en-US" sz="1800" dirty="0" err="1" smtClean="0"/>
              <a:t>prasarana</a:t>
            </a:r>
            <a:r>
              <a:rPr lang="en-US" sz="1800" dirty="0" smtClean="0"/>
              <a:t> (</a:t>
            </a:r>
            <a:r>
              <a:rPr lang="en-US" sz="1800" dirty="0" err="1" smtClean="0"/>
              <a:t>ruangan</a:t>
            </a:r>
            <a:r>
              <a:rPr lang="en-US" sz="1800" dirty="0" smtClean="0"/>
              <a:t>, IT)</a:t>
            </a:r>
          </a:p>
          <a:p>
            <a:r>
              <a:rPr lang="en-US" sz="1800" dirty="0" err="1" smtClean="0"/>
              <a:t>Keterbatasan</a:t>
            </a:r>
            <a:r>
              <a:rPr lang="en-US" sz="1800" dirty="0" smtClean="0"/>
              <a:t> SDM</a:t>
            </a:r>
            <a:r>
              <a:rPr lang="id-ID" sz="1800" dirty="0" smtClean="0"/>
              <a:t> (Kurang guru besar, kapasitas dan motivasi tendik)</a:t>
            </a:r>
            <a:endParaRPr lang="en-US" sz="1800" dirty="0" smtClean="0"/>
          </a:p>
          <a:p>
            <a:r>
              <a:rPr lang="en-US" sz="1800" dirty="0" err="1" smtClean="0"/>
              <a:t>Kurangnya</a:t>
            </a:r>
            <a:r>
              <a:rPr lang="en-US" sz="1800" dirty="0" smtClean="0"/>
              <a:t> </a:t>
            </a:r>
            <a:r>
              <a:rPr lang="en-US" sz="1800" dirty="0" err="1" smtClean="0"/>
              <a:t>alokasi</a:t>
            </a:r>
            <a:r>
              <a:rPr lang="en-US" sz="1800" dirty="0" smtClean="0"/>
              <a:t> </a:t>
            </a:r>
            <a:r>
              <a:rPr lang="en-US" sz="1800" dirty="0" err="1" smtClean="0"/>
              <a:t>waktu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banyak</a:t>
            </a:r>
            <a:r>
              <a:rPr lang="en-US" sz="1800" dirty="0" smtClean="0"/>
              <a:t> </a:t>
            </a:r>
            <a:r>
              <a:rPr lang="en-US" sz="1800" dirty="0" err="1" smtClean="0"/>
              <a:t>tersita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pendidikan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pelyanan</a:t>
            </a:r>
            <a:endParaRPr lang="en-US" sz="1800" dirty="0" smtClean="0"/>
          </a:p>
          <a:p>
            <a:r>
              <a:rPr lang="id-ID" sz="1800" dirty="0"/>
              <a:t>Standard penerimaan peserta didik, rotasi klinik, pemantauan hasil belajar, siklus pembuatan – pengembangan- evaluasi soal belum optimal</a:t>
            </a:r>
            <a:r>
              <a:rPr lang="id-ID" sz="1800"/>
              <a:t>, </a:t>
            </a:r>
            <a:r>
              <a:rPr lang="id-ID" sz="1800" smtClean="0"/>
              <a:t>ujian yang belum </a:t>
            </a:r>
            <a:endParaRPr lang="en-US" sz="1800" dirty="0" smtClean="0"/>
          </a:p>
          <a:p>
            <a:r>
              <a:rPr lang="en-US" sz="1800" dirty="0" err="1" smtClean="0"/>
              <a:t>Sistim</a:t>
            </a:r>
            <a:r>
              <a:rPr lang="en-US" sz="1800" dirty="0" smtClean="0"/>
              <a:t> </a:t>
            </a:r>
            <a:r>
              <a:rPr lang="en-US" sz="1800" dirty="0" err="1" smtClean="0"/>
              <a:t>administrasi</a:t>
            </a:r>
            <a:r>
              <a:rPr lang="en-US" sz="1800" dirty="0" smtClean="0"/>
              <a:t> </a:t>
            </a:r>
            <a:r>
              <a:rPr lang="en-US" sz="1800" dirty="0" err="1" smtClean="0"/>
              <a:t>kurang</a:t>
            </a:r>
            <a:r>
              <a:rPr lang="en-US" sz="1800" dirty="0" smtClean="0"/>
              <a:t> </a:t>
            </a:r>
            <a:r>
              <a:rPr lang="en-US" sz="1800" dirty="0" err="1" smtClean="0"/>
              <a:t>fleksibel</a:t>
            </a:r>
            <a:r>
              <a:rPr lang="en-US" sz="1800" dirty="0" smtClean="0"/>
              <a:t>, </a:t>
            </a:r>
            <a:r>
              <a:rPr lang="en-US" sz="1800" dirty="0" err="1" smtClean="0"/>
              <a:t>kurang</a:t>
            </a:r>
            <a:r>
              <a:rPr lang="en-US" sz="1800" dirty="0" smtClean="0"/>
              <a:t> </a:t>
            </a:r>
            <a:r>
              <a:rPr lang="en-US" sz="1800" dirty="0" err="1" smtClean="0"/>
              <a:t>efisien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belum</a:t>
            </a:r>
            <a:r>
              <a:rPr lang="en-US" sz="1800" dirty="0" smtClean="0"/>
              <a:t> </a:t>
            </a:r>
            <a:r>
              <a:rPr lang="en-US" sz="1800" dirty="0" err="1" smtClean="0"/>
              <a:t>terintegrasi</a:t>
            </a:r>
            <a:endParaRPr lang="en-US" sz="1800" dirty="0" smtClean="0"/>
          </a:p>
          <a:p>
            <a:r>
              <a:rPr lang="en-US" sz="1800" dirty="0" err="1" smtClean="0"/>
              <a:t>Banyak</a:t>
            </a:r>
            <a:r>
              <a:rPr lang="en-US" sz="1800" dirty="0" smtClean="0"/>
              <a:t> </a:t>
            </a:r>
            <a:r>
              <a:rPr lang="en-US" sz="1800" dirty="0" err="1" smtClean="0"/>
              <a:t>bidang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belum</a:t>
            </a:r>
            <a:r>
              <a:rPr lang="en-US" sz="1800" dirty="0" smtClean="0"/>
              <a:t> </a:t>
            </a:r>
            <a:r>
              <a:rPr lang="en-US" sz="1800" dirty="0" err="1" smtClean="0"/>
              <a:t>terbina</a:t>
            </a:r>
            <a:r>
              <a:rPr lang="en-US" sz="1800" dirty="0" smtClean="0"/>
              <a:t> </a:t>
            </a:r>
            <a:r>
              <a:rPr lang="en-US" sz="1800" dirty="0" err="1" smtClean="0"/>
              <a:t>kolaborasinya</a:t>
            </a:r>
            <a:endParaRPr lang="en-US" sz="1800" dirty="0" smtClean="0"/>
          </a:p>
          <a:p>
            <a:r>
              <a:rPr lang="en-US" sz="1800" dirty="0" err="1" smtClean="0"/>
              <a:t>Kurangnya</a:t>
            </a:r>
            <a:r>
              <a:rPr lang="en-US" sz="1800" dirty="0" smtClean="0"/>
              <a:t> </a:t>
            </a:r>
            <a:r>
              <a:rPr lang="en-US" sz="1800" dirty="0"/>
              <a:t> </a:t>
            </a:r>
            <a:r>
              <a:rPr lang="en-US" sz="1800" dirty="0" err="1" smtClean="0"/>
              <a:t>jumlah</a:t>
            </a:r>
            <a:r>
              <a:rPr lang="en-US" sz="1800" dirty="0" smtClean="0"/>
              <a:t> SDM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Pengembangan</a:t>
            </a:r>
            <a:r>
              <a:rPr lang="en-US" sz="1800" dirty="0" smtClean="0"/>
              <a:t> sub </a:t>
            </a:r>
            <a:r>
              <a:rPr lang="en-US" sz="1800" dirty="0" err="1" smtClean="0"/>
              <a:t>divisi</a:t>
            </a:r>
            <a:r>
              <a:rPr lang="en-US" sz="1800" dirty="0" smtClean="0"/>
              <a:t> </a:t>
            </a:r>
            <a:r>
              <a:rPr lang="en-US" sz="1800" dirty="0" err="1" smtClean="0"/>
              <a:t>keilmuan</a:t>
            </a:r>
            <a:r>
              <a:rPr lang="en-US" sz="1800" dirty="0" smtClean="0"/>
              <a:t> </a:t>
            </a:r>
            <a:endParaRPr lang="id-ID" sz="1800" dirty="0" smtClean="0"/>
          </a:p>
          <a:p>
            <a:r>
              <a:rPr lang="id-ID" sz="1800" dirty="0" smtClean="0"/>
              <a:t>Pengabdian masih terbatas dan belum </a:t>
            </a:r>
            <a:r>
              <a:rPr lang="id-ID" sz="1800" dirty="0"/>
              <a:t>memberdayakan masyarakat 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70309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id-ID" sz="1800" b="1" dirty="0" smtClean="0"/>
              <a:t>Peluang Non-Finansial:</a:t>
            </a:r>
          </a:p>
          <a:p>
            <a:r>
              <a:rPr lang="en-US" sz="1800" dirty="0" err="1" smtClean="0"/>
              <a:t>Pengembangan</a:t>
            </a:r>
            <a:r>
              <a:rPr lang="en-US" sz="1800" dirty="0" smtClean="0"/>
              <a:t> Academic Health System</a:t>
            </a:r>
          </a:p>
          <a:p>
            <a:r>
              <a:rPr lang="en-US" sz="1800" dirty="0" err="1" smtClean="0"/>
              <a:t>Implementasi</a:t>
            </a:r>
            <a:r>
              <a:rPr lang="en-US" sz="1800" dirty="0" smtClean="0"/>
              <a:t> SDG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Jaminan</a:t>
            </a:r>
            <a:r>
              <a:rPr lang="en-US" sz="1800" dirty="0" smtClean="0"/>
              <a:t> </a:t>
            </a:r>
            <a:r>
              <a:rPr lang="en-US" sz="1800" dirty="0" err="1" smtClean="0"/>
              <a:t>Kesehatan</a:t>
            </a:r>
            <a:r>
              <a:rPr lang="en-US" sz="1800" dirty="0" smtClean="0"/>
              <a:t> Nasional </a:t>
            </a:r>
          </a:p>
          <a:p>
            <a:r>
              <a:rPr lang="en-US" sz="1800" dirty="0" err="1" smtClean="0"/>
              <a:t>Peningkatan</a:t>
            </a:r>
            <a:r>
              <a:rPr lang="en-US" sz="1800" dirty="0" smtClean="0"/>
              <a:t> </a:t>
            </a:r>
            <a:r>
              <a:rPr lang="en-US" sz="1800" dirty="0" err="1"/>
              <a:t>k</a:t>
            </a:r>
            <a:r>
              <a:rPr lang="en-US" sz="1800" dirty="0" err="1" smtClean="0"/>
              <a:t>ebutuhan</a:t>
            </a:r>
            <a:r>
              <a:rPr lang="en-US" sz="1800" dirty="0" smtClean="0"/>
              <a:t> SDM di </a:t>
            </a:r>
            <a:r>
              <a:rPr lang="en-US" sz="1800" dirty="0" err="1" smtClean="0"/>
              <a:t>bidang</a:t>
            </a:r>
            <a:r>
              <a:rPr lang="en-US" sz="1800" dirty="0" smtClean="0"/>
              <a:t> </a:t>
            </a:r>
            <a:r>
              <a:rPr lang="en-US" sz="1800" dirty="0" err="1" smtClean="0"/>
              <a:t>Anestesi</a:t>
            </a:r>
            <a:r>
              <a:rPr lang="en-US" sz="1800" dirty="0" smtClean="0"/>
              <a:t>, </a:t>
            </a:r>
            <a:r>
              <a:rPr lang="en-US" sz="1800" dirty="0" err="1" smtClean="0"/>
              <a:t>Terapi</a:t>
            </a:r>
            <a:r>
              <a:rPr lang="en-US" sz="1800" dirty="0" smtClean="0"/>
              <a:t> </a:t>
            </a:r>
            <a:r>
              <a:rPr lang="en-US" sz="1800" dirty="0" err="1" smtClean="0"/>
              <a:t>intensif</a:t>
            </a:r>
            <a:r>
              <a:rPr lang="en-US" sz="1800" dirty="0" smtClean="0"/>
              <a:t> </a:t>
            </a:r>
          </a:p>
          <a:p>
            <a:r>
              <a:rPr lang="en-US" sz="1800" dirty="0" err="1" smtClean="0"/>
              <a:t>Banyaknya</a:t>
            </a:r>
            <a:r>
              <a:rPr lang="en-US" sz="1800" dirty="0" smtClean="0"/>
              <a:t> </a:t>
            </a:r>
            <a:r>
              <a:rPr lang="en-US" sz="1800" dirty="0" err="1" smtClean="0"/>
              <a:t>tempat</a:t>
            </a:r>
            <a:r>
              <a:rPr lang="en-US" sz="1800" dirty="0" smtClean="0"/>
              <a:t> </a:t>
            </a:r>
            <a:r>
              <a:rPr lang="en-US" sz="1800" dirty="0" err="1" smtClean="0"/>
              <a:t>pelayanan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membutuhkan</a:t>
            </a:r>
            <a:r>
              <a:rPr lang="en-US" sz="1800" dirty="0" smtClean="0"/>
              <a:t> </a:t>
            </a:r>
            <a:r>
              <a:rPr lang="en-US" sz="1800" dirty="0" err="1" smtClean="0"/>
              <a:t>tenaga</a:t>
            </a:r>
            <a:r>
              <a:rPr lang="en-US" sz="1800" dirty="0" smtClean="0"/>
              <a:t> </a:t>
            </a:r>
            <a:r>
              <a:rPr lang="en-US" sz="1800" dirty="0" err="1" smtClean="0"/>
              <a:t>ahli</a:t>
            </a:r>
            <a:r>
              <a:rPr lang="en-US" sz="1800" dirty="0" smtClean="0"/>
              <a:t> </a:t>
            </a:r>
            <a:r>
              <a:rPr lang="en-US" sz="1800" dirty="0" err="1" smtClean="0"/>
              <a:t>Anestesi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Terapi</a:t>
            </a:r>
            <a:r>
              <a:rPr lang="en-US" sz="1800" dirty="0" smtClean="0"/>
              <a:t> </a:t>
            </a:r>
            <a:r>
              <a:rPr lang="en-US" sz="1800" dirty="0" err="1" smtClean="0"/>
              <a:t>Intensif</a:t>
            </a:r>
            <a:endParaRPr lang="en-US" sz="1800" dirty="0" smtClean="0"/>
          </a:p>
          <a:p>
            <a:r>
              <a:rPr lang="en-US" sz="1800" dirty="0" err="1" smtClean="0"/>
              <a:t>Meningkatnya</a:t>
            </a:r>
            <a:r>
              <a:rPr lang="en-US" sz="1800" dirty="0" smtClean="0"/>
              <a:t> </a:t>
            </a:r>
            <a:r>
              <a:rPr lang="en-US" sz="1800" dirty="0" err="1" smtClean="0"/>
              <a:t>kebutuhan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pelayanan</a:t>
            </a:r>
            <a:r>
              <a:rPr lang="en-US" sz="1800" dirty="0" smtClean="0"/>
              <a:t> </a:t>
            </a:r>
            <a:r>
              <a:rPr lang="en-US" sz="1800" dirty="0" err="1" smtClean="0"/>
              <a:t>nyeri</a:t>
            </a:r>
            <a:r>
              <a:rPr lang="en-US" sz="1800" dirty="0" smtClean="0"/>
              <a:t> </a:t>
            </a:r>
          </a:p>
          <a:p>
            <a:r>
              <a:rPr lang="en-US" sz="1800" dirty="0" err="1" smtClean="0"/>
              <a:t>Tingginya</a:t>
            </a:r>
            <a:r>
              <a:rPr lang="en-US" sz="1800" dirty="0" smtClean="0"/>
              <a:t> </a:t>
            </a:r>
            <a:r>
              <a:rPr lang="en-US" sz="1800" dirty="0" err="1" smtClean="0"/>
              <a:t>permintaan</a:t>
            </a:r>
            <a:r>
              <a:rPr lang="en-US" sz="1800" dirty="0" smtClean="0"/>
              <a:t> </a:t>
            </a:r>
            <a:r>
              <a:rPr lang="en-US" sz="1800" dirty="0" err="1" smtClean="0"/>
              <a:t>kerja</a:t>
            </a:r>
            <a:r>
              <a:rPr lang="en-US" sz="1800" dirty="0" smtClean="0"/>
              <a:t> </a:t>
            </a:r>
            <a:r>
              <a:rPr lang="en-US" sz="1800" dirty="0" err="1" smtClean="0"/>
              <a:t>sama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RS </a:t>
            </a:r>
            <a:r>
              <a:rPr lang="en-US" sz="1800" dirty="0" err="1" smtClean="0"/>
              <a:t>jejaring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RS </a:t>
            </a:r>
            <a:r>
              <a:rPr lang="en-US" sz="1800" dirty="0" err="1" smtClean="0"/>
              <a:t>daerah</a:t>
            </a:r>
            <a:r>
              <a:rPr lang="en-US" sz="1800" dirty="0" smtClean="0"/>
              <a:t> yang </a:t>
            </a:r>
            <a:r>
              <a:rPr lang="en-US" sz="1800" dirty="0" err="1" smtClean="0"/>
              <a:t>baru</a:t>
            </a:r>
            <a:endParaRPr lang="en-US" sz="1800" dirty="0" smtClean="0"/>
          </a:p>
          <a:p>
            <a:r>
              <a:rPr lang="en-US" sz="1800" dirty="0" err="1" smtClean="0"/>
              <a:t>Meningkatnya</a:t>
            </a:r>
            <a:r>
              <a:rPr lang="en-US" sz="1800" dirty="0" smtClean="0"/>
              <a:t> </a:t>
            </a:r>
            <a:r>
              <a:rPr lang="en-US" sz="1800" dirty="0" err="1" smtClean="0"/>
              <a:t>kesadaran</a:t>
            </a:r>
            <a:r>
              <a:rPr lang="en-US" sz="1800" dirty="0" smtClean="0"/>
              <a:t> </a:t>
            </a:r>
            <a:r>
              <a:rPr lang="en-US" sz="1800" dirty="0" err="1" smtClean="0"/>
              <a:t>masyarakat</a:t>
            </a:r>
            <a:r>
              <a:rPr lang="en-US" sz="1800" dirty="0" smtClean="0"/>
              <a:t> </a:t>
            </a:r>
            <a:r>
              <a:rPr lang="en-US" sz="1800" dirty="0" err="1" smtClean="0"/>
              <a:t>mengenai</a:t>
            </a:r>
            <a:r>
              <a:rPr lang="en-US" sz="1800" dirty="0" smtClean="0"/>
              <a:t> </a:t>
            </a:r>
            <a:r>
              <a:rPr lang="en-US" sz="1800" dirty="0" err="1" smtClean="0"/>
              <a:t>kegawat</a:t>
            </a:r>
            <a:r>
              <a:rPr lang="en-US" sz="1800" dirty="0" smtClean="0"/>
              <a:t> </a:t>
            </a:r>
            <a:r>
              <a:rPr lang="en-US" sz="1800" dirty="0" err="1" smtClean="0"/>
              <a:t>daruratan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memanfaatkan</a:t>
            </a:r>
            <a:r>
              <a:rPr lang="en-US" sz="1800" dirty="0" smtClean="0"/>
              <a:t> </a:t>
            </a:r>
            <a:r>
              <a:rPr lang="en-US" sz="1800" dirty="0" err="1" smtClean="0"/>
              <a:t>teknologi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informasi</a:t>
            </a:r>
            <a:endParaRPr lang="id-ID" sz="1800" dirty="0"/>
          </a:p>
          <a:p>
            <a:pPr marL="0" indent="0">
              <a:buNone/>
            </a:pPr>
            <a:r>
              <a:rPr lang="id-ID" sz="1800" b="1" dirty="0" smtClean="0"/>
              <a:t>Peluang Finansial:</a:t>
            </a:r>
          </a:p>
          <a:p>
            <a:r>
              <a:rPr lang="en-US" sz="1800" dirty="0" err="1"/>
              <a:t>Peningkatan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 </a:t>
            </a:r>
            <a:r>
              <a:rPr lang="en-US" sz="1800" dirty="0" err="1"/>
              <a:t>pendanaan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nasional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 smtClean="0"/>
              <a:t>internasional</a:t>
            </a:r>
            <a:endParaRPr lang="en-US" sz="1800" dirty="0"/>
          </a:p>
          <a:p>
            <a:r>
              <a:rPr lang="en-US" sz="1800" dirty="0" err="1"/>
              <a:t>Peningkatan</a:t>
            </a:r>
            <a:r>
              <a:rPr lang="en-US" sz="1800" dirty="0"/>
              <a:t> </a:t>
            </a:r>
            <a:r>
              <a:rPr lang="en-US" sz="1800" dirty="0" err="1"/>
              <a:t>skema</a:t>
            </a:r>
            <a:r>
              <a:rPr lang="en-US" sz="1800" dirty="0"/>
              <a:t> </a:t>
            </a:r>
            <a:r>
              <a:rPr lang="en-US" sz="1800" dirty="0" err="1"/>
              <a:t>beasiswa</a:t>
            </a:r>
            <a:r>
              <a:rPr lang="en-US" sz="1800" dirty="0"/>
              <a:t> S2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smtClean="0"/>
              <a:t>S3</a:t>
            </a:r>
            <a:endParaRPr lang="id-ID" sz="1800" dirty="0" smtClean="0"/>
          </a:p>
          <a:p>
            <a:r>
              <a:rPr lang="id-ID" sz="1800" dirty="0" smtClean="0"/>
              <a:t>Peningkatan filantropisme, charity dan CSR</a:t>
            </a:r>
          </a:p>
          <a:p>
            <a:r>
              <a:rPr lang="id-ID" sz="1800" dirty="0" smtClean="0"/>
              <a:t>Peningkatan kerjasama dengan RS lain dan tempat pelayanan baru terutama di bidang nyeri</a:t>
            </a:r>
          </a:p>
          <a:p>
            <a:r>
              <a:rPr lang="id-ID" sz="1800" dirty="0" smtClean="0"/>
              <a:t>Kontribusi alumni yang meningkat</a:t>
            </a:r>
          </a:p>
          <a:p>
            <a:r>
              <a:rPr lang="id-ID" sz="1800" dirty="0" smtClean="0"/>
              <a:t>Meningkatnya kebutuhan pelatihan-pelatihan di bidang kegawat daruratan dan Nyeri </a:t>
            </a:r>
          </a:p>
          <a:p>
            <a:r>
              <a:rPr lang="id-ID" sz="1800" dirty="0" smtClean="0"/>
              <a:t>Peningkatan publikasi dalam bentuk buku, jurnal, video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id-ID" sz="1800" b="1" dirty="0" smtClean="0"/>
              <a:t>Ancaman Non-Finansial:</a:t>
            </a:r>
          </a:p>
          <a:p>
            <a:r>
              <a:rPr lang="en-US" sz="1800" dirty="0" err="1" smtClean="0"/>
              <a:t>Persaingan</a:t>
            </a:r>
            <a:r>
              <a:rPr lang="en-US" sz="1800" dirty="0" smtClean="0"/>
              <a:t> regional </a:t>
            </a:r>
            <a:r>
              <a:rPr lang="en-US" sz="1800" dirty="0" err="1" smtClean="0"/>
              <a:t>dan</a:t>
            </a:r>
            <a:r>
              <a:rPr lang="en-US" sz="1800" dirty="0" smtClean="0"/>
              <a:t> global</a:t>
            </a:r>
          </a:p>
          <a:p>
            <a:r>
              <a:rPr lang="en-US" sz="1800" dirty="0" err="1" smtClean="0"/>
              <a:t>Peningkatan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institusi</a:t>
            </a:r>
            <a:r>
              <a:rPr lang="en-US" sz="1800" dirty="0" smtClean="0"/>
              <a:t> </a:t>
            </a:r>
            <a:r>
              <a:rPr lang="en-US" sz="1800" dirty="0" err="1" smtClean="0"/>
              <a:t>pesaing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negeri</a:t>
            </a:r>
            <a:endParaRPr lang="en-US" sz="1800" dirty="0" smtClean="0"/>
          </a:p>
          <a:p>
            <a:r>
              <a:rPr lang="en-US" sz="1800" dirty="0" smtClean="0"/>
              <a:t>Brain drain </a:t>
            </a:r>
            <a:r>
              <a:rPr lang="en-US" sz="1800" dirty="0" err="1" smtClean="0"/>
              <a:t>eksternal</a:t>
            </a:r>
            <a:r>
              <a:rPr lang="en-US" sz="1800" dirty="0" smtClean="0"/>
              <a:t> (</a:t>
            </a:r>
            <a:r>
              <a:rPr lang="en-US" sz="1800" dirty="0" err="1" smtClean="0"/>
              <a:t>institusi</a:t>
            </a:r>
            <a:r>
              <a:rPr lang="en-US" sz="1800" dirty="0" smtClean="0"/>
              <a:t> lain </a:t>
            </a:r>
            <a:r>
              <a:rPr lang="en-US" sz="1800" dirty="0" err="1" smtClean="0"/>
              <a:t>memberikan</a:t>
            </a:r>
            <a:r>
              <a:rPr lang="en-US" sz="1800" dirty="0" smtClean="0"/>
              <a:t> </a:t>
            </a:r>
            <a:r>
              <a:rPr lang="en-US" sz="1800" dirty="0" err="1" smtClean="0"/>
              <a:t>kompensasi</a:t>
            </a:r>
            <a:r>
              <a:rPr lang="en-US" sz="1800" dirty="0" smtClean="0"/>
              <a:t>/</a:t>
            </a:r>
            <a:r>
              <a:rPr lang="en-US" sz="1800" dirty="0" err="1" smtClean="0"/>
              <a:t>fasilitas</a:t>
            </a:r>
            <a:r>
              <a:rPr lang="en-US" sz="1800" dirty="0" smtClean="0"/>
              <a:t> </a:t>
            </a:r>
            <a:r>
              <a:rPr lang="en-US" sz="1800" dirty="0" err="1" smtClean="0"/>
              <a:t>yg</a:t>
            </a:r>
            <a:r>
              <a:rPr lang="en-US" sz="1800" dirty="0" smtClean="0"/>
              <a:t>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baik</a:t>
            </a:r>
            <a:r>
              <a:rPr lang="en-US" sz="1800" dirty="0" smtClean="0"/>
              <a:t>) </a:t>
            </a:r>
            <a:r>
              <a:rPr lang="en-US" sz="1800" dirty="0" err="1" smtClean="0"/>
              <a:t>dan</a:t>
            </a:r>
            <a:r>
              <a:rPr lang="en-US" sz="1800" dirty="0" smtClean="0"/>
              <a:t> internal (e.g. </a:t>
            </a:r>
            <a:r>
              <a:rPr lang="en-US" sz="1800" dirty="0" err="1"/>
              <a:t>m</a:t>
            </a:r>
            <a:r>
              <a:rPr lang="en-US" sz="1800" dirty="0" err="1" smtClean="0"/>
              <a:t>eneliti</a:t>
            </a:r>
            <a:r>
              <a:rPr lang="en-US" sz="1800" dirty="0" smtClean="0"/>
              <a:t> vs </a:t>
            </a:r>
            <a:r>
              <a:rPr lang="en-US" sz="1800" dirty="0" err="1" smtClean="0"/>
              <a:t>praktik</a:t>
            </a:r>
            <a:r>
              <a:rPr lang="en-US" sz="1800" dirty="0" smtClean="0"/>
              <a:t>; </a:t>
            </a:r>
            <a:r>
              <a:rPr lang="en-US" sz="1800" dirty="0" err="1" smtClean="0"/>
              <a:t>bidang</a:t>
            </a:r>
            <a:r>
              <a:rPr lang="en-US" sz="1800" dirty="0" smtClean="0"/>
              <a:t> </a:t>
            </a:r>
            <a:r>
              <a:rPr lang="en-US" sz="1800" dirty="0" err="1" smtClean="0"/>
              <a:t>klinis</a:t>
            </a:r>
            <a:r>
              <a:rPr lang="en-US" sz="1800" dirty="0" smtClean="0"/>
              <a:t> vs pre-</a:t>
            </a:r>
            <a:r>
              <a:rPr lang="en-US" sz="1800" dirty="0" err="1" smtClean="0"/>
              <a:t>klinik</a:t>
            </a:r>
            <a:r>
              <a:rPr lang="en-US" sz="1800" dirty="0" smtClean="0"/>
              <a:t>)</a:t>
            </a:r>
          </a:p>
          <a:p>
            <a:r>
              <a:rPr lang="en-US" sz="1800" dirty="0" err="1" smtClean="0"/>
              <a:t>Meningginya</a:t>
            </a:r>
            <a:r>
              <a:rPr lang="en-US" sz="1800" dirty="0" smtClean="0"/>
              <a:t> </a:t>
            </a:r>
            <a:r>
              <a:rPr lang="en-US" sz="1800" dirty="0" err="1" smtClean="0"/>
              <a:t>tuntutan</a:t>
            </a:r>
            <a:r>
              <a:rPr lang="en-US" sz="1800" dirty="0" smtClean="0"/>
              <a:t> </a:t>
            </a:r>
            <a:r>
              <a:rPr lang="en-US" sz="1800" dirty="0" err="1" smtClean="0"/>
              <a:t>masyarakat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mutu</a:t>
            </a:r>
            <a:r>
              <a:rPr lang="en-US" sz="1800" dirty="0" smtClean="0"/>
              <a:t> </a:t>
            </a:r>
            <a:r>
              <a:rPr lang="en-US" sz="1800" dirty="0" err="1" smtClean="0"/>
              <a:t>pelayanan</a:t>
            </a:r>
            <a:endParaRPr lang="en-US" sz="1800" dirty="0" smtClean="0"/>
          </a:p>
          <a:p>
            <a:r>
              <a:rPr lang="en-US" sz="1800" dirty="0" err="1" smtClean="0"/>
              <a:t>Tuntutan</a:t>
            </a:r>
            <a:r>
              <a:rPr lang="en-US" sz="1800" dirty="0" smtClean="0"/>
              <a:t> </a:t>
            </a:r>
            <a:r>
              <a:rPr lang="en-US" sz="1800" dirty="0" err="1"/>
              <a:t>p</a:t>
            </a:r>
            <a:r>
              <a:rPr lang="en-US" sz="1800" dirty="0" err="1" smtClean="0"/>
              <a:t>ersyaratan</a:t>
            </a:r>
            <a:r>
              <a:rPr lang="en-US" sz="1800" dirty="0" smtClean="0"/>
              <a:t> </a:t>
            </a:r>
            <a:r>
              <a:rPr lang="en-US" sz="1800" dirty="0" err="1" smtClean="0"/>
              <a:t>akreditasi</a:t>
            </a:r>
            <a:endParaRPr lang="en-US" sz="1800" dirty="0" smtClean="0"/>
          </a:p>
          <a:p>
            <a:r>
              <a:rPr lang="en-US" sz="1800" dirty="0" err="1" smtClean="0"/>
              <a:t>Potensi</a:t>
            </a:r>
            <a:r>
              <a:rPr lang="en-US" sz="1800" dirty="0" smtClean="0"/>
              <a:t> </a:t>
            </a:r>
            <a:r>
              <a:rPr lang="en-US" sz="1800" dirty="0" err="1" smtClean="0"/>
              <a:t>bencana</a:t>
            </a:r>
            <a:r>
              <a:rPr lang="en-US" sz="1800" dirty="0" smtClean="0"/>
              <a:t> </a:t>
            </a:r>
            <a:r>
              <a:rPr lang="en-US" sz="1800" dirty="0" err="1" smtClean="0"/>
              <a:t>alam</a:t>
            </a:r>
            <a:endParaRPr lang="en-US" sz="1800" dirty="0" smtClean="0"/>
          </a:p>
          <a:p>
            <a:endParaRPr lang="id-ID" sz="2400" dirty="0" smtClean="0"/>
          </a:p>
          <a:p>
            <a:pPr marL="0" indent="0">
              <a:buNone/>
            </a:pPr>
            <a:r>
              <a:rPr lang="id-ID" sz="2400" b="1" dirty="0"/>
              <a:t>Ancaman </a:t>
            </a:r>
            <a:r>
              <a:rPr lang="id-ID" sz="2400" b="1" dirty="0" smtClean="0"/>
              <a:t>Finansial</a:t>
            </a:r>
            <a:r>
              <a:rPr lang="id-ID" sz="2400" b="1" dirty="0"/>
              <a:t>:</a:t>
            </a:r>
          </a:p>
          <a:p>
            <a:r>
              <a:rPr lang="id-ID" sz="2400" dirty="0" smtClean="0"/>
              <a:t>Subsidi pemerintah yang menurun</a:t>
            </a:r>
          </a:p>
          <a:p>
            <a:r>
              <a:rPr lang="id-ID" sz="2400" dirty="0" smtClean="0"/>
              <a:t>Regulasi pembatasan besar SPP</a:t>
            </a:r>
          </a:p>
          <a:p>
            <a:r>
              <a:rPr lang="id-ID" sz="2400" dirty="0" smtClean="0"/>
              <a:t>Kurs rupiah cenderung melemah</a:t>
            </a:r>
            <a:endParaRPr lang="en-US" sz="24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23401</TotalTime>
  <Words>467</Words>
  <Application>Microsoft Macintosh PowerPoint</Application>
  <PresentationFormat>Custom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2_Office Theme</vt:lpstr>
      <vt:lpstr>PowerPoint Presentation</vt:lpstr>
      <vt:lpstr>Bab II. Analisis Situasi</vt:lpstr>
      <vt:lpstr>Kondisi internal: Kekuatan</vt:lpstr>
      <vt:lpstr>Kondisi internal: Kekuatan</vt:lpstr>
      <vt:lpstr>Kondisi internal: Kelemahan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Selo Sulistyo</cp:lastModifiedBy>
  <cp:revision>187</cp:revision>
  <dcterms:created xsi:type="dcterms:W3CDTF">2016-10-06T12:46:54Z</dcterms:created>
  <dcterms:modified xsi:type="dcterms:W3CDTF">2017-12-11T23:04:50Z</dcterms:modified>
</cp:coreProperties>
</file>