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6" r:id="rId1"/>
  </p:sldMasterIdLst>
  <p:notesMasterIdLst>
    <p:notesMasterId r:id="rId12"/>
  </p:notesMasterIdLst>
  <p:sldIdLst>
    <p:sldId id="412" r:id="rId2"/>
    <p:sldId id="413" r:id="rId3"/>
    <p:sldId id="414" r:id="rId4"/>
    <p:sldId id="419" r:id="rId5"/>
    <p:sldId id="415" r:id="rId6"/>
    <p:sldId id="420" r:id="rId7"/>
    <p:sldId id="416" r:id="rId8"/>
    <p:sldId id="421" r:id="rId9"/>
    <p:sldId id="417" r:id="rId10"/>
    <p:sldId id="418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0" d="100"/>
          <a:sy n="80" d="100"/>
        </p:scale>
        <p:origin x="378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849543-1F72-412E-8355-3F406ADA689B}" type="datetimeFigureOut">
              <a:rPr lang="en-US" smtClean="0"/>
              <a:t>12/7/2017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696B5A-93A6-46D1-ADB4-EBAD3ED302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8575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01B050-42D9-400F-9E1D-0DD0238CE288}" type="datetimeFigureOut">
              <a:rPr lang="en-US"/>
              <a:pPr>
                <a:defRPr/>
              </a:pPr>
              <a:t>12/7/2017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2D852C38-36DA-4C2C-BD18-00F32CF8E00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727647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FBA31E-FA85-4286-9475-64CA8451A6E5}" type="datetimeFigureOut">
              <a:rPr lang="en-US"/>
              <a:pPr>
                <a:defRPr/>
              </a:pPr>
              <a:t>12/7/2017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D1533CA2-28EA-40BE-866C-C658918DD1D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766550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520640-05E5-4A79-B8FD-AC0FAAD37269}" type="datetimeFigureOut">
              <a:rPr lang="en-US"/>
              <a:pPr>
                <a:defRPr/>
              </a:pPr>
              <a:t>12/7/2017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65A36014-CB78-4B26-811C-71CC6B74367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983135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02DAE3-B61E-453D-83A8-B55B0960B32B}" type="datetimeFigureOut">
              <a:rPr lang="en-US"/>
              <a:pPr>
                <a:defRPr/>
              </a:pPr>
              <a:t>12/7/2017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F0D00CCA-1E0C-485F-BD39-FB68C41BE43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930940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5333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1pPr>
            <a:lvl2pPr marL="60958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9EC270-2F35-40B4-9E2B-AE8B2E117FDC}" type="datetimeFigureOut">
              <a:rPr lang="en-US"/>
              <a:pPr>
                <a:defRPr/>
              </a:pPr>
              <a:t>12/7/2017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561B66DE-0E78-460B-B3CB-D6D2B6161F4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155427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3A59CF-CA1E-40F3-8E61-0FC8AEDDC5CE}" type="datetimeFigureOut">
              <a:rPr lang="en-US"/>
              <a:pPr>
                <a:defRPr/>
              </a:pPr>
              <a:t>12/7/2017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23ACE14D-BF46-4CC3-82A0-DFF1A0F49CD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156246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6A4058-D143-449A-8076-5321F5C7E4ED}" type="datetimeFigureOut">
              <a:rPr lang="en-US"/>
              <a:pPr>
                <a:defRPr/>
              </a:pPr>
              <a:t>12/7/2017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1F0FA9C5-E381-4E47-BB20-FF712592828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462293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3132C3-C106-43A3-B3B5-B7B4CAECC859}" type="datetimeFigureOut">
              <a:rPr lang="en-US"/>
              <a:pPr>
                <a:defRPr/>
              </a:pPr>
              <a:t>12/7/2017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A4EC7D3E-205D-401B-9FA8-A1E35750B1A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288836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9A1CE2-5545-41E6-AB6C-72E5E476ABED}" type="datetimeFigureOut">
              <a:rPr lang="en-US"/>
              <a:pPr>
                <a:defRPr/>
              </a:pPr>
              <a:t>12/7/2017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CD70912F-3DA2-4E8C-91B1-E785C4DE7AA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454574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49"/>
            <a:ext cx="4011084" cy="1162051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2"/>
            <a:ext cx="6815667" cy="5853113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2"/>
            <a:ext cx="4011084" cy="469106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24A3A9-71DC-423B-90FD-FE6CB31EADF9}" type="datetimeFigureOut">
              <a:rPr lang="en-US"/>
              <a:pPr>
                <a:defRPr/>
              </a:pPr>
              <a:t>12/7/2017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063C0AB2-085C-4ECE-93B0-E894B287C16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648820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9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5F79B5-D172-4120-8323-DFF519184A7C}" type="datetimeFigureOut">
              <a:rPr lang="en-US"/>
              <a:pPr>
                <a:defRPr/>
              </a:pPr>
              <a:t>12/7/2017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B55C9F38-210F-48DA-9866-AF77E110443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382772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0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0"/>
            <a:ext cx="2844800" cy="3667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6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3B30F5E-F813-4738-BB94-A479D09E0BF7}" type="datetimeFigureOut">
              <a:rPr lang="en-US"/>
              <a:pPr>
                <a:defRPr/>
              </a:pPr>
              <a:t>12/7/2017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0"/>
            <a:ext cx="3860800" cy="3667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6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0"/>
            <a:ext cx="2844800" cy="36671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600">
                <a:solidFill>
                  <a:srgbClr val="898989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9EAE6E1-CBE2-4E39-8AAF-368F1FA169BD}" type="slidenum">
              <a:rPr lang="en-US" alt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123273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7" r:id="rId1"/>
    <p:sldLayoutId id="2147483748" r:id="rId2"/>
    <p:sldLayoutId id="2147483749" r:id="rId3"/>
    <p:sldLayoutId id="2147483750" r:id="rId4"/>
    <p:sldLayoutId id="2147483751" r:id="rId5"/>
    <p:sldLayoutId id="2147483752" r:id="rId6"/>
    <p:sldLayoutId id="2147483753" r:id="rId7"/>
    <p:sldLayoutId id="2147483754" r:id="rId8"/>
    <p:sldLayoutId id="2147483755" r:id="rId9"/>
    <p:sldLayoutId id="2147483756" r:id="rId10"/>
    <p:sldLayoutId id="214748375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58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58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58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58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5800">
          <a:solidFill>
            <a:schemeClr val="tx1"/>
          </a:solidFill>
          <a:latin typeface="Calibri" pitchFamily="34" charset="0"/>
        </a:defRPr>
      </a:lvl5pPr>
      <a:lvl6pPr marL="609585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itchFamily="34" charset="0"/>
        </a:defRPr>
      </a:lvl6pPr>
      <a:lvl7pPr marL="1219170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itchFamily="34" charset="0"/>
        </a:defRPr>
      </a:lvl7pPr>
      <a:lvl8pPr marL="1828754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itchFamily="34" charset="0"/>
        </a:defRPr>
      </a:lvl8pPr>
      <a:lvl9pPr marL="2438339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itchFamily="34" charset="0"/>
        </a:defRPr>
      </a:lvl9pPr>
    </p:titleStyle>
    <p:bodyStyle>
      <a:lvl1pPr marL="455613" indent="-4556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</a:defRPr>
      </a:lvl1pPr>
      <a:lvl2pPr marL="989013" indent="-3794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3700" kern="1200">
          <a:solidFill>
            <a:schemeClr val="tx1"/>
          </a:solidFill>
          <a:latin typeface="+mn-lt"/>
          <a:ea typeface="+mn-ea"/>
          <a:cs typeface="+mn-cs"/>
        </a:defRPr>
      </a:lvl2pPr>
      <a:lvl3pPr marL="1522413" indent="-3032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2013" indent="-3032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741613" indent="-3032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2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 sz="1400" dirty="0"/>
          </a:p>
        </p:txBody>
      </p:sp>
      <p:sp>
        <p:nvSpPr>
          <p:cNvPr id="12" name="TextBox 11"/>
          <p:cNvSpPr txBox="1"/>
          <p:nvPr/>
        </p:nvSpPr>
        <p:spPr>
          <a:xfrm>
            <a:off x="1449011" y="1558041"/>
            <a:ext cx="10443899" cy="23237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5700" b="1" dirty="0"/>
              <a:t>Prodi Magister </a:t>
            </a:r>
            <a:r>
              <a:rPr lang="en-US" sz="5700" b="1" dirty="0" err="1"/>
              <a:t>Keperawatan</a:t>
            </a:r>
            <a:endParaRPr lang="en-US" sz="5700" b="1" dirty="0"/>
          </a:p>
          <a:p>
            <a:pPr algn="r"/>
            <a:r>
              <a:rPr lang="en-US" sz="2400" b="1" dirty="0" smtClean="0">
                <a:solidFill>
                  <a:srgbClr val="FF0000"/>
                </a:solidFill>
              </a:rPr>
              <a:t>  </a:t>
            </a:r>
            <a:endParaRPr lang="en-US" sz="2400" b="1" i="1" dirty="0" smtClean="0">
              <a:solidFill>
                <a:srgbClr val="FF0000"/>
              </a:solidFill>
            </a:endParaRPr>
          </a:p>
          <a:p>
            <a:pPr algn="r"/>
            <a:endParaRPr lang="en-US" sz="3200" dirty="0">
              <a:cs typeface="Arial" pitchFamily="34" charset="0"/>
            </a:endParaRPr>
          </a:p>
          <a:p>
            <a:pPr algn="r"/>
            <a:r>
              <a:rPr lang="en-US" sz="3200" dirty="0" smtClean="0">
                <a:cs typeface="Arial" pitchFamily="34" charset="0"/>
              </a:rPr>
              <a:t>Bab III. </a:t>
            </a:r>
            <a:r>
              <a:rPr lang="en-US" sz="3200" dirty="0" err="1" smtClean="0">
                <a:cs typeface="Arial" pitchFamily="34" charset="0"/>
              </a:rPr>
              <a:t>Kebijakan</a:t>
            </a:r>
            <a:r>
              <a:rPr lang="en-US" sz="3200" dirty="0" smtClean="0">
                <a:cs typeface="Arial" pitchFamily="34" charset="0"/>
              </a:rPr>
              <a:t> </a:t>
            </a:r>
            <a:r>
              <a:rPr lang="en-US" sz="3200" dirty="0" err="1" smtClean="0">
                <a:cs typeface="Arial" pitchFamily="34" charset="0"/>
              </a:rPr>
              <a:t>Strategis</a:t>
            </a:r>
            <a:endParaRPr lang="id-ID" sz="3200" dirty="0" smtClean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28656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extBox 11"/>
          <p:cNvSpPr txBox="1">
            <a:spLocks noChangeArrowheads="1"/>
          </p:cNvSpPr>
          <p:nvPr/>
        </p:nvSpPr>
        <p:spPr bwMode="auto">
          <a:xfrm>
            <a:off x="1666196" y="2403275"/>
            <a:ext cx="5181600" cy="8002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4600" b="1" dirty="0" smtClean="0"/>
              <a:t>MATUR NUWUN</a:t>
            </a:r>
            <a:endParaRPr lang="en-US" sz="4600" b="1" dirty="0"/>
          </a:p>
        </p:txBody>
      </p:sp>
      <p:pic>
        <p:nvPicPr>
          <p:cNvPr id="43011" name="Picture 3" descr="D:\SEMUA YANG PATEN ADA DISINI\logo ugm BAKUI\akarjulang_biru_transp (1) - Copy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34400" y="1905001"/>
            <a:ext cx="3166533" cy="3268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2" name="Straight Connector 21"/>
          <p:cNvCxnSpPr/>
          <p:nvPr/>
        </p:nvCxnSpPr>
        <p:spPr>
          <a:xfrm>
            <a:off x="8229600" y="1701800"/>
            <a:ext cx="0" cy="3657600"/>
          </a:xfrm>
          <a:prstGeom prst="line">
            <a:avLst/>
          </a:prstGeom>
          <a:ln w="38100" cap="rnd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93100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Bab III. </a:t>
            </a:r>
            <a:r>
              <a:rPr lang="en-US" dirty="0" err="1"/>
              <a:t>Kebijakan</a:t>
            </a:r>
            <a:r>
              <a:rPr lang="en-US" dirty="0"/>
              <a:t> </a:t>
            </a:r>
            <a:r>
              <a:rPr lang="en-US" dirty="0" err="1" smtClean="0"/>
              <a:t>Strategis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en-US" sz="3200" dirty="0" err="1" smtClean="0"/>
              <a:t>Bagaimana</a:t>
            </a:r>
            <a:r>
              <a:rPr lang="en-US" sz="3200" dirty="0" smtClean="0"/>
              <a:t> </a:t>
            </a:r>
            <a:r>
              <a:rPr lang="en-US" sz="3200" dirty="0" err="1" smtClean="0"/>
              <a:t>mengoptimalkan</a:t>
            </a:r>
            <a:r>
              <a:rPr lang="en-US" sz="3200" dirty="0" smtClean="0"/>
              <a:t> </a:t>
            </a:r>
            <a:r>
              <a:rPr lang="en-US" sz="3200" dirty="0" err="1" smtClean="0"/>
              <a:t>kekuatan-kekuatan</a:t>
            </a:r>
            <a:r>
              <a:rPr lang="en-US" sz="3200" dirty="0" smtClean="0"/>
              <a:t> </a:t>
            </a:r>
            <a:r>
              <a:rPr lang="en-US" sz="3200" dirty="0" err="1" smtClean="0"/>
              <a:t>kita</a:t>
            </a:r>
            <a:r>
              <a:rPr lang="en-US" sz="3200" dirty="0" smtClean="0"/>
              <a:t>?</a:t>
            </a:r>
          </a:p>
          <a:p>
            <a:r>
              <a:rPr lang="en-US" sz="3200" dirty="0" err="1" smtClean="0"/>
              <a:t>Bagaimana</a:t>
            </a:r>
            <a:r>
              <a:rPr lang="en-US" sz="3200" dirty="0" smtClean="0"/>
              <a:t> </a:t>
            </a:r>
            <a:r>
              <a:rPr lang="en-US" sz="3200" dirty="0" err="1" smtClean="0"/>
              <a:t>mengatasi</a:t>
            </a:r>
            <a:r>
              <a:rPr lang="en-US" sz="3200" dirty="0" smtClean="0"/>
              <a:t> </a:t>
            </a:r>
            <a:r>
              <a:rPr lang="en-US" sz="3200" dirty="0" err="1" smtClean="0"/>
              <a:t>kelemahan-kelemahan</a:t>
            </a:r>
            <a:r>
              <a:rPr lang="en-US" sz="3200" dirty="0" smtClean="0"/>
              <a:t> </a:t>
            </a:r>
            <a:r>
              <a:rPr lang="en-US" sz="3200" dirty="0" err="1" smtClean="0"/>
              <a:t>kita</a:t>
            </a:r>
            <a:r>
              <a:rPr lang="en-US" sz="3200" dirty="0" smtClean="0"/>
              <a:t>?</a:t>
            </a:r>
          </a:p>
          <a:p>
            <a:r>
              <a:rPr lang="en-US" sz="3200" dirty="0" err="1" smtClean="0"/>
              <a:t>Bagaimana</a:t>
            </a:r>
            <a:r>
              <a:rPr lang="en-US" sz="3200" dirty="0" smtClean="0"/>
              <a:t> </a:t>
            </a:r>
            <a:r>
              <a:rPr lang="en-US" sz="3200" dirty="0" err="1" smtClean="0"/>
              <a:t>mengantisipasi</a:t>
            </a:r>
            <a:r>
              <a:rPr lang="en-US" sz="3200" dirty="0" smtClean="0"/>
              <a:t> </a:t>
            </a:r>
            <a:r>
              <a:rPr lang="en-US" sz="3200" dirty="0" err="1" smtClean="0"/>
              <a:t>ancaman-ancaman</a:t>
            </a:r>
            <a:r>
              <a:rPr lang="en-US" sz="3200" dirty="0" smtClean="0"/>
              <a:t>?</a:t>
            </a:r>
          </a:p>
          <a:p>
            <a:r>
              <a:rPr lang="en-US" sz="3200" dirty="0" err="1" smtClean="0"/>
              <a:t>Bagaimana</a:t>
            </a:r>
            <a:r>
              <a:rPr lang="en-US" sz="3200" dirty="0" smtClean="0"/>
              <a:t> </a:t>
            </a:r>
            <a:r>
              <a:rPr lang="en-US" sz="3200" dirty="0" err="1" smtClean="0"/>
              <a:t>menangkap</a:t>
            </a:r>
            <a:r>
              <a:rPr lang="en-US" sz="3200" dirty="0" smtClean="0"/>
              <a:t> </a:t>
            </a:r>
            <a:r>
              <a:rPr lang="en-US" sz="3200" dirty="0" err="1" smtClean="0"/>
              <a:t>peluang-peluang</a:t>
            </a:r>
            <a:r>
              <a:rPr lang="en-US" sz="3200" dirty="0" smtClean="0"/>
              <a:t> </a:t>
            </a:r>
            <a:r>
              <a:rPr lang="en-US" sz="3200" dirty="0" err="1" smtClean="0"/>
              <a:t>dengan</a:t>
            </a:r>
            <a:r>
              <a:rPr lang="en-US" sz="3200" dirty="0" smtClean="0"/>
              <a:t> </a:t>
            </a:r>
            <a:r>
              <a:rPr lang="en-US" sz="3200" dirty="0" err="1" smtClean="0"/>
              <a:t>baik</a:t>
            </a:r>
            <a:r>
              <a:rPr lang="en-US" sz="3200" dirty="0" smtClean="0"/>
              <a:t>?</a:t>
            </a:r>
          </a:p>
          <a:p>
            <a:pPr marL="0" indent="0">
              <a:buNone/>
            </a:pP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28398118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7858" y="179331"/>
            <a:ext cx="10501184" cy="811599"/>
          </a:xfrm>
        </p:spPr>
        <p:txBody>
          <a:bodyPr/>
          <a:lstStyle/>
          <a:p>
            <a:pPr algn="ctr"/>
            <a:r>
              <a:rPr lang="en-US" sz="3600" b="1" dirty="0" err="1"/>
              <a:t>Bagaimana</a:t>
            </a:r>
            <a:r>
              <a:rPr lang="en-US" sz="3600" b="1" dirty="0"/>
              <a:t> </a:t>
            </a:r>
            <a:r>
              <a:rPr lang="en-US" sz="3600" b="1" dirty="0" err="1"/>
              <a:t>mengoptimalkan</a:t>
            </a:r>
            <a:r>
              <a:rPr lang="en-US" sz="3600" b="1" dirty="0"/>
              <a:t> </a:t>
            </a:r>
            <a:r>
              <a:rPr lang="en-US" sz="3600" b="1" dirty="0" err="1"/>
              <a:t>kekuatan-kekuatan</a:t>
            </a:r>
            <a:r>
              <a:rPr lang="en-US" sz="3600" b="1" dirty="0"/>
              <a:t> </a:t>
            </a:r>
            <a:r>
              <a:rPr lang="en-US" sz="3600" b="1" dirty="0" err="1"/>
              <a:t>kita</a:t>
            </a:r>
            <a:r>
              <a:rPr lang="en-US" sz="3600" b="1" dirty="0" smtClean="0"/>
              <a:t>?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7866" y="1254433"/>
            <a:ext cx="11446964" cy="497028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id-ID" sz="3200" dirty="0" smtClean="0"/>
              <a:t>Meningkatkan koordinasi dan sinergi Program </a:t>
            </a:r>
            <a:r>
              <a:rPr lang="id-ID" sz="3200" dirty="0"/>
              <a:t>Studi (PS) </a:t>
            </a:r>
            <a:r>
              <a:rPr lang="id-ID" sz="3200" dirty="0" smtClean="0"/>
              <a:t>dengan PS /Departemen lain untuk menunjang aktifitas tri dharma di PS</a:t>
            </a:r>
            <a:endParaRPr lang="id-ID" sz="3200" dirty="0"/>
          </a:p>
          <a:p>
            <a:pPr marL="514350" lvl="0" indent="-514350">
              <a:buFont typeface="+mj-lt"/>
              <a:buAutoNum type="arabicPeriod"/>
            </a:pPr>
            <a:r>
              <a:rPr lang="id-ID" sz="3200" dirty="0" smtClean="0"/>
              <a:t>Membuat mapping SDM dosen dan tendik untuk mendukung kegiatan belajar mengajar di PS </a:t>
            </a:r>
            <a:endParaRPr lang="id-ID" sz="3200" dirty="0"/>
          </a:p>
          <a:p>
            <a:pPr marL="514350" lvl="0" indent="-514350">
              <a:buFont typeface="+mj-lt"/>
              <a:buAutoNum type="arabicPeriod"/>
            </a:pPr>
            <a:r>
              <a:rPr lang="id-ID" sz="3200" dirty="0" smtClean="0"/>
              <a:t>Mengoptimalkan kontribusi staf dosen yang telah menyelesaikan studi lanjut untuk terlibat dalam kegiatan-kegiatan di PS</a:t>
            </a:r>
            <a:endParaRPr lang="id-ID" sz="3200" dirty="0"/>
          </a:p>
          <a:p>
            <a:pPr marL="514350" lvl="0" indent="-514350">
              <a:buFont typeface="+mj-lt"/>
              <a:buAutoNum type="arabicPeriod"/>
            </a:pPr>
            <a:r>
              <a:rPr lang="id-ID" sz="3200" dirty="0" smtClean="0"/>
              <a:t>Meningkatkan jumlah dan aktivitas kerjasama yang sinergis d</a:t>
            </a:r>
            <a:r>
              <a:rPr lang="en-US" sz="3200" dirty="0" err="1" smtClean="0"/>
              <a:t>engan</a:t>
            </a:r>
            <a:r>
              <a:rPr lang="en-US" sz="3200" dirty="0" smtClean="0"/>
              <a:t> </a:t>
            </a:r>
            <a:r>
              <a:rPr lang="en-US" sz="3200" dirty="0" err="1"/>
              <a:t>berbagai</a:t>
            </a:r>
            <a:r>
              <a:rPr lang="en-US" sz="3200" dirty="0"/>
              <a:t> </a:t>
            </a:r>
            <a:r>
              <a:rPr lang="en-US" sz="3200" dirty="0" err="1" smtClean="0"/>
              <a:t>institusi</a:t>
            </a:r>
            <a:r>
              <a:rPr lang="en-US" sz="3200" dirty="0" smtClean="0"/>
              <a:t> </a:t>
            </a:r>
            <a:r>
              <a:rPr lang="en-US" sz="3200" dirty="0" err="1"/>
              <a:t>dalam</a:t>
            </a:r>
            <a:r>
              <a:rPr lang="en-US" sz="3200" dirty="0"/>
              <a:t> </a:t>
            </a:r>
            <a:r>
              <a:rPr lang="en-US" sz="3200" dirty="0" err="1"/>
              <a:t>dan</a:t>
            </a:r>
            <a:r>
              <a:rPr lang="en-US" sz="3200" dirty="0"/>
              <a:t> </a:t>
            </a:r>
            <a:r>
              <a:rPr lang="en-US" sz="3200" dirty="0" err="1"/>
              <a:t>luar</a:t>
            </a:r>
            <a:r>
              <a:rPr lang="en-US" sz="3200" dirty="0"/>
              <a:t> </a:t>
            </a:r>
            <a:r>
              <a:rPr lang="en-US" sz="3200" dirty="0" err="1"/>
              <a:t>negeri</a:t>
            </a:r>
            <a:r>
              <a:rPr lang="en-US" sz="3200" dirty="0"/>
              <a:t> </a:t>
            </a:r>
            <a:r>
              <a:rPr lang="en-US" sz="3200" dirty="0" err="1"/>
              <a:t>luas</a:t>
            </a:r>
            <a:r>
              <a:rPr lang="en-US" sz="3200" dirty="0"/>
              <a:t> </a:t>
            </a:r>
            <a:r>
              <a:rPr lang="id-ID" sz="3200" dirty="0" smtClean="0"/>
              <a:t>di </a:t>
            </a:r>
            <a:r>
              <a:rPr lang="id-ID" sz="3200" dirty="0"/>
              <a:t>bidang p</a:t>
            </a:r>
            <a:r>
              <a:rPr lang="en-US" sz="3200" dirty="0" err="1"/>
              <a:t>endidikan</a:t>
            </a:r>
            <a:r>
              <a:rPr lang="id-ID" sz="3200" dirty="0"/>
              <a:t>, penelitian </a:t>
            </a:r>
            <a:r>
              <a:rPr lang="en-US" sz="3200" dirty="0" err="1"/>
              <a:t>dan</a:t>
            </a:r>
            <a:r>
              <a:rPr lang="en-US" sz="3200" dirty="0"/>
              <a:t> </a:t>
            </a:r>
            <a:r>
              <a:rPr lang="en-US" sz="3200" dirty="0" err="1"/>
              <a:t>pe</a:t>
            </a:r>
            <a:r>
              <a:rPr lang="id-ID" sz="3200" dirty="0"/>
              <a:t>ngabdian kepada masyarakat</a:t>
            </a:r>
          </a:p>
          <a:p>
            <a:pPr marL="514350" indent="-514350">
              <a:buFont typeface="+mj-lt"/>
              <a:buAutoNum type="arabicPeriod"/>
            </a:pPr>
            <a:endParaRPr lang="en-US" sz="3200" dirty="0" smtClean="0"/>
          </a:p>
          <a:p>
            <a:pPr marL="514350" indent="-514350">
              <a:buFont typeface="+mj-lt"/>
              <a:buAutoNum type="arabicPeriod"/>
            </a:pPr>
            <a:endParaRPr lang="id-ID" sz="3200" dirty="0" smtClean="0"/>
          </a:p>
          <a:p>
            <a:pPr marL="514350" indent="-514350">
              <a:buFont typeface="+mj-lt"/>
              <a:buAutoNum type="arabicPeriod"/>
            </a:pPr>
            <a:endParaRPr lang="en-US" sz="3200" dirty="0"/>
          </a:p>
          <a:p>
            <a:pPr marL="514350" indent="-514350">
              <a:buFont typeface="+mj-lt"/>
              <a:buAutoNum type="arabicPeriod"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5723872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823" y="1507329"/>
            <a:ext cx="11057318" cy="4745297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514350" lvl="0" indent="-514350">
              <a:buFont typeface="+mj-lt"/>
              <a:buAutoNum type="arabicPeriod" startAt="5"/>
            </a:pPr>
            <a:r>
              <a:rPr lang="id-ID" sz="3300" dirty="0"/>
              <a:t>Mengoptimalkan penggunaan sistem informasi di berbagai bidang untuk mencapai kinerja PS yang lebih baik.</a:t>
            </a:r>
          </a:p>
          <a:p>
            <a:pPr marL="514350" lvl="0" indent="-514350">
              <a:buFont typeface="+mj-lt"/>
              <a:buAutoNum type="arabicPeriod" startAt="5"/>
            </a:pPr>
            <a:r>
              <a:rPr lang="id-ID" sz="3300" dirty="0"/>
              <a:t>Meningkatkan kinerja dan prestasi PS agar dapat mencapai </a:t>
            </a:r>
            <a:r>
              <a:rPr lang="en-US" sz="3300" dirty="0" err="1"/>
              <a:t>Hasil</a:t>
            </a:r>
            <a:r>
              <a:rPr lang="en-US" sz="3300" dirty="0"/>
              <a:t> Audit </a:t>
            </a:r>
            <a:r>
              <a:rPr lang="en-US" sz="3300" dirty="0" err="1"/>
              <a:t>Mutu</a:t>
            </a:r>
            <a:r>
              <a:rPr lang="en-US" sz="3300" dirty="0"/>
              <a:t> </a:t>
            </a:r>
            <a:r>
              <a:rPr lang="en-US" sz="3300" dirty="0" err="1"/>
              <a:t>Akademik</a:t>
            </a:r>
            <a:r>
              <a:rPr lang="en-US" sz="3300" dirty="0"/>
              <a:t> Internal</a:t>
            </a:r>
            <a:r>
              <a:rPr lang="id-ID" sz="3300" dirty="0"/>
              <a:t> yang lebih baik.</a:t>
            </a:r>
          </a:p>
          <a:p>
            <a:pPr marL="514350" lvl="0" indent="-514350">
              <a:buFont typeface="+mj-lt"/>
              <a:buAutoNum type="arabicPeriod" startAt="5"/>
            </a:pPr>
            <a:r>
              <a:rPr lang="id-ID" sz="3300" dirty="0"/>
              <a:t>Meningkatkan hasil akreditasi LAMPTKes dari B menjadi A</a:t>
            </a:r>
          </a:p>
          <a:p>
            <a:pPr marL="514350" lvl="0" indent="-514350">
              <a:buFont typeface="+mj-lt"/>
              <a:buAutoNum type="arabicPeriod" startAt="5"/>
            </a:pPr>
            <a:r>
              <a:rPr lang="id-ID" sz="3300" dirty="0"/>
              <a:t>Meningkatkan kinerja keuangan </a:t>
            </a:r>
          </a:p>
          <a:p>
            <a:pPr marL="514350" indent="-514350">
              <a:buFont typeface="+mj-lt"/>
              <a:buAutoNum type="arabicPeriod" startAt="5"/>
            </a:pPr>
            <a:r>
              <a:rPr lang="id-ID" sz="3300" dirty="0"/>
              <a:t>Mengoptimalkan kolaborasi dan koordinasi dengan </a:t>
            </a:r>
            <a:r>
              <a:rPr lang="en-US" sz="3300" dirty="0" err="1"/>
              <a:t>Rumah</a:t>
            </a:r>
            <a:r>
              <a:rPr lang="en-US" sz="3300" dirty="0"/>
              <a:t> </a:t>
            </a:r>
            <a:r>
              <a:rPr lang="en-US" sz="3300" dirty="0" err="1"/>
              <a:t>Sakit</a:t>
            </a:r>
            <a:r>
              <a:rPr lang="en-US" sz="3300" dirty="0"/>
              <a:t> </a:t>
            </a:r>
            <a:r>
              <a:rPr lang="en-US" sz="3300" dirty="0" err="1"/>
              <a:t>Akademik</a:t>
            </a:r>
            <a:r>
              <a:rPr lang="en-US" sz="3300" dirty="0"/>
              <a:t> UGM</a:t>
            </a:r>
          </a:p>
          <a:p>
            <a:pPr marL="514350" indent="-514350">
              <a:buFont typeface="+mj-lt"/>
              <a:buAutoNum type="arabicPeriod" startAt="5"/>
            </a:pPr>
            <a:endParaRPr lang="en-US" sz="3300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16531" y="204854"/>
            <a:ext cx="10972800" cy="925643"/>
          </a:xfrm>
        </p:spPr>
        <p:txBody>
          <a:bodyPr/>
          <a:lstStyle/>
          <a:p>
            <a:pPr algn="ctr"/>
            <a:r>
              <a:rPr lang="en-US" sz="3600" b="1" dirty="0" err="1"/>
              <a:t>Bagaimana</a:t>
            </a:r>
            <a:r>
              <a:rPr lang="en-US" sz="3600" b="1" dirty="0"/>
              <a:t> </a:t>
            </a:r>
            <a:r>
              <a:rPr lang="en-US" sz="3600" b="1" dirty="0" err="1"/>
              <a:t>mengoptimalkan</a:t>
            </a:r>
            <a:r>
              <a:rPr lang="en-US" sz="3600" b="1" dirty="0"/>
              <a:t> </a:t>
            </a:r>
            <a:r>
              <a:rPr lang="en-US" sz="3600" b="1" dirty="0" err="1"/>
              <a:t>kekuatan-kekuatan</a:t>
            </a:r>
            <a:r>
              <a:rPr lang="en-US" sz="3600" b="1" dirty="0"/>
              <a:t> </a:t>
            </a:r>
            <a:r>
              <a:rPr lang="en-US" sz="3600" b="1" dirty="0" err="1"/>
              <a:t>kita</a:t>
            </a:r>
            <a:r>
              <a:rPr lang="en-US" sz="3600" b="1" dirty="0" smtClean="0"/>
              <a:t>?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25428344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3947" y="239515"/>
            <a:ext cx="10501184" cy="845837"/>
          </a:xfrm>
        </p:spPr>
        <p:txBody>
          <a:bodyPr/>
          <a:lstStyle/>
          <a:p>
            <a:pPr algn="ctr"/>
            <a:r>
              <a:rPr lang="en-US" sz="3600" b="1" dirty="0" err="1"/>
              <a:t>Bagaimana</a:t>
            </a:r>
            <a:r>
              <a:rPr lang="en-US" sz="3600" b="1" dirty="0"/>
              <a:t> </a:t>
            </a:r>
            <a:r>
              <a:rPr lang="en-US" sz="3600" b="1" dirty="0" err="1"/>
              <a:t>mengatasi</a:t>
            </a:r>
            <a:r>
              <a:rPr lang="en-US" sz="3600" b="1" dirty="0"/>
              <a:t> </a:t>
            </a:r>
            <a:r>
              <a:rPr lang="en-US" sz="3600" b="1" dirty="0" err="1"/>
              <a:t>kelemahan-kelemahan</a:t>
            </a:r>
            <a:r>
              <a:rPr lang="en-US" sz="3600" b="1" dirty="0"/>
              <a:t> </a:t>
            </a:r>
            <a:r>
              <a:rPr lang="en-US" sz="3600" b="1" dirty="0" err="1" smtClean="0"/>
              <a:t>kita</a:t>
            </a:r>
            <a:r>
              <a:rPr lang="en-US" sz="3600" b="1" dirty="0"/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3246" y="1325892"/>
            <a:ext cx="11031941" cy="4842993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514350" lvl="0" indent="-514350">
              <a:lnSpc>
                <a:spcPct val="90000"/>
              </a:lnSpc>
              <a:buFont typeface="+mj-lt"/>
              <a:buAutoNum type="arabicPeriod"/>
            </a:pPr>
            <a:r>
              <a:rPr lang="id-ID" sz="3400" dirty="0" smtClean="0"/>
              <a:t>Meningkatkan Rasio </a:t>
            </a:r>
            <a:r>
              <a:rPr lang="id-ID" sz="3400" dirty="0"/>
              <a:t>dosen : mahasiswa </a:t>
            </a:r>
            <a:r>
              <a:rPr lang="id-ID" sz="3400" dirty="0" smtClean="0"/>
              <a:t>melalui optimalisasi rekrutmen staf dosen</a:t>
            </a:r>
          </a:p>
          <a:p>
            <a:pPr marL="514350" lvl="0" indent="-514350">
              <a:lnSpc>
                <a:spcPct val="90000"/>
              </a:lnSpc>
              <a:buFont typeface="+mj-lt"/>
              <a:buAutoNum type="arabicPeriod"/>
            </a:pPr>
            <a:r>
              <a:rPr lang="id-ID" sz="3400" dirty="0" smtClean="0"/>
              <a:t>Meningkatkan Rasio </a:t>
            </a:r>
            <a:r>
              <a:rPr lang="id-ID" sz="3400" dirty="0"/>
              <a:t>dosen : staf tendik </a:t>
            </a:r>
            <a:r>
              <a:rPr lang="id-ID" sz="3400" dirty="0" smtClean="0"/>
              <a:t>optimalisasi tupoksi staf tendik</a:t>
            </a:r>
            <a:endParaRPr lang="id-ID" sz="3400" dirty="0"/>
          </a:p>
          <a:p>
            <a:pPr marL="514350" lvl="0" indent="-514350">
              <a:lnSpc>
                <a:spcPct val="90000"/>
              </a:lnSpc>
              <a:buFont typeface="+mj-lt"/>
              <a:buAutoNum type="arabicPeriod"/>
            </a:pPr>
            <a:r>
              <a:rPr lang="id-ID" sz="3400" dirty="0" smtClean="0"/>
              <a:t>Memfasilitasi pengurusan kenaikan jabatan </a:t>
            </a:r>
            <a:r>
              <a:rPr lang="id-ID" sz="3400" dirty="0"/>
              <a:t>fungsional </a:t>
            </a:r>
            <a:r>
              <a:rPr lang="id-ID" sz="3400" dirty="0" smtClean="0"/>
              <a:t>dosen </a:t>
            </a:r>
          </a:p>
          <a:p>
            <a:pPr marL="514350" lvl="0" indent="-514350">
              <a:lnSpc>
                <a:spcPct val="90000"/>
              </a:lnSpc>
              <a:buFont typeface="+mj-lt"/>
              <a:buAutoNum type="arabicPeriod"/>
            </a:pPr>
            <a:r>
              <a:rPr lang="id-ID" sz="3400" dirty="0" smtClean="0"/>
              <a:t>Menganalisis kemungkinan pembukaan minat baru untuk memenuhi </a:t>
            </a:r>
            <a:r>
              <a:rPr lang="id-ID" sz="3400" dirty="0"/>
              <a:t>kebutuhan </a:t>
            </a:r>
            <a:r>
              <a:rPr lang="id-ID" sz="3400" dirty="0" smtClean="0"/>
              <a:t>tenaga </a:t>
            </a:r>
            <a:r>
              <a:rPr lang="id-ID" sz="3400" dirty="0"/>
              <a:t>magister keperawatan </a:t>
            </a:r>
            <a:r>
              <a:rPr lang="id-ID" sz="3400" dirty="0" smtClean="0"/>
              <a:t>selain </a:t>
            </a:r>
            <a:r>
              <a:rPr lang="id-ID" sz="3400" dirty="0"/>
              <a:t>minat keperawatan anak, maternitas, dan medikal bedah.</a:t>
            </a:r>
          </a:p>
          <a:p>
            <a:pPr marL="514350" indent="-514350">
              <a:lnSpc>
                <a:spcPct val="90000"/>
              </a:lnSpc>
              <a:buFont typeface="+mj-lt"/>
              <a:buAutoNum type="arabicPeriod"/>
            </a:pPr>
            <a:endParaRPr lang="en-US" sz="3400" dirty="0"/>
          </a:p>
        </p:txBody>
      </p:sp>
    </p:spTree>
    <p:extLst>
      <p:ext uri="{BB962C8B-B14F-4D97-AF65-F5344CB8AC3E}">
        <p14:creationId xmlns:p14="http://schemas.microsoft.com/office/powerpoint/2010/main" val="8453542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3112" y="1381720"/>
            <a:ext cx="10275803" cy="4382419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marL="514350" lvl="0" indent="-514350">
              <a:buFont typeface="+mj-lt"/>
              <a:buAutoNum type="arabicPeriod" startAt="5"/>
            </a:pPr>
            <a:r>
              <a:rPr lang="id-ID" sz="3400" dirty="0"/>
              <a:t>Mencari peluang sumber pendanaan selain dana masyarakat untuk mendukung biaya operasional PS.</a:t>
            </a:r>
          </a:p>
          <a:p>
            <a:pPr marL="514350" lvl="0" indent="-514350">
              <a:buFont typeface="+mj-lt"/>
              <a:buAutoNum type="arabicPeriod" startAt="5"/>
            </a:pPr>
            <a:r>
              <a:rPr lang="en-US" sz="3400" dirty="0"/>
              <a:t>M</a:t>
            </a:r>
            <a:r>
              <a:rPr lang="id-ID" sz="3400" dirty="0"/>
              <a:t>eningkatkan koordinasi dengan pengajar dari dalam maupun luar UGM untuk meningkatkan kelancaran perkuliahan</a:t>
            </a:r>
          </a:p>
          <a:p>
            <a:pPr marL="514350" lvl="0" indent="-514350">
              <a:buFont typeface="+mj-lt"/>
              <a:buAutoNum type="arabicPeriod" startAt="5"/>
            </a:pPr>
            <a:r>
              <a:rPr lang="id-ID" sz="3400" dirty="0"/>
              <a:t>Meningkatkan koordinasi untuk penggunaan fasilitas sharing resources di tingkat fakultas</a:t>
            </a:r>
          </a:p>
          <a:p>
            <a:pPr marL="514350" indent="-514350">
              <a:buFont typeface="+mj-lt"/>
              <a:buAutoNum type="arabicPeriod" startAt="5"/>
            </a:pPr>
            <a:endParaRPr lang="en-US" sz="3400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04886" y="246725"/>
            <a:ext cx="10972800" cy="716291"/>
          </a:xfrm>
        </p:spPr>
        <p:txBody>
          <a:bodyPr/>
          <a:lstStyle/>
          <a:p>
            <a:pPr algn="ctr"/>
            <a:r>
              <a:rPr lang="en-US" sz="3600" b="1" dirty="0" err="1"/>
              <a:t>Bagaimana</a:t>
            </a:r>
            <a:r>
              <a:rPr lang="en-US" sz="3600" b="1" dirty="0"/>
              <a:t> </a:t>
            </a:r>
            <a:r>
              <a:rPr lang="en-US" sz="3600" b="1" dirty="0" err="1"/>
              <a:t>mengatasi</a:t>
            </a:r>
            <a:r>
              <a:rPr lang="en-US" sz="3600" b="1" dirty="0"/>
              <a:t> </a:t>
            </a:r>
            <a:r>
              <a:rPr lang="en-US" sz="3600" b="1" dirty="0" err="1"/>
              <a:t>kelemahan-kelemahan</a:t>
            </a:r>
            <a:r>
              <a:rPr lang="en-US" sz="3600" b="1" dirty="0"/>
              <a:t> </a:t>
            </a:r>
            <a:r>
              <a:rPr lang="en-US" sz="3600" b="1" dirty="0" err="1" smtClean="0"/>
              <a:t>kita</a:t>
            </a:r>
            <a:r>
              <a:rPr lang="en-US" sz="3600" b="1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541480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201" y="197645"/>
            <a:ext cx="10921175" cy="723501"/>
          </a:xfrm>
        </p:spPr>
        <p:txBody>
          <a:bodyPr/>
          <a:lstStyle/>
          <a:p>
            <a:pPr algn="ctr"/>
            <a:r>
              <a:rPr lang="en-US" sz="3600" b="1" dirty="0" err="1"/>
              <a:t>Bagaimana</a:t>
            </a:r>
            <a:r>
              <a:rPr lang="en-US" sz="3600" b="1" dirty="0"/>
              <a:t> </a:t>
            </a:r>
            <a:r>
              <a:rPr lang="en-US" sz="3600" b="1" dirty="0" err="1"/>
              <a:t>menangkap</a:t>
            </a:r>
            <a:r>
              <a:rPr lang="en-US" sz="3600" b="1" dirty="0"/>
              <a:t> </a:t>
            </a:r>
            <a:r>
              <a:rPr lang="en-US" sz="3600" b="1" dirty="0" err="1"/>
              <a:t>peluang-peluang</a:t>
            </a:r>
            <a:r>
              <a:rPr lang="en-US" sz="3600" b="1" dirty="0"/>
              <a:t> </a:t>
            </a:r>
            <a:r>
              <a:rPr lang="en-US" sz="3600" b="1" dirty="0" err="1"/>
              <a:t>dengan</a:t>
            </a:r>
            <a:r>
              <a:rPr lang="en-US" sz="3600" b="1" dirty="0"/>
              <a:t> </a:t>
            </a:r>
            <a:r>
              <a:rPr lang="en-US" sz="3600" b="1" dirty="0" err="1"/>
              <a:t>baik</a:t>
            </a:r>
            <a:r>
              <a:rPr lang="en-US" sz="3600" b="1" dirty="0" smtClean="0"/>
              <a:t>?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3996458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en-US" sz="3400" dirty="0" smtClean="0"/>
              <a:t>M</a:t>
            </a:r>
            <a:r>
              <a:rPr lang="id-ID" sz="3400" dirty="0" smtClean="0"/>
              <a:t>eningkatkan animo calon mahasiswa melalui kegiatan promosi ke berbagai institusi potensial, baik di dalam maupun luar negeri</a:t>
            </a:r>
            <a:endParaRPr lang="id-ID" sz="3400" dirty="0"/>
          </a:p>
          <a:p>
            <a:pPr marL="514350" lvl="0" indent="-514350">
              <a:buFont typeface="+mj-lt"/>
              <a:buAutoNum type="arabicPeriod"/>
            </a:pPr>
            <a:r>
              <a:rPr lang="id-ID" sz="3400" dirty="0" smtClean="0"/>
              <a:t>Membuka peluang kerjasama dengan institusi pemerintah dan swasta untuk penerimaan mahasiswa jalur kerjasama</a:t>
            </a:r>
          </a:p>
          <a:p>
            <a:pPr marL="514350" lvl="0" indent="-514350">
              <a:buFont typeface="+mj-lt"/>
              <a:buAutoNum type="arabicPeriod"/>
            </a:pPr>
            <a:r>
              <a:rPr lang="id-ID" sz="3400" dirty="0" smtClean="0"/>
              <a:t>Membuka program joint degree dengan institusi LN</a:t>
            </a:r>
          </a:p>
          <a:p>
            <a:pPr marL="514350" lvl="0" indent="-514350">
              <a:buFont typeface="+mj-lt"/>
              <a:buAutoNum type="arabicPeriod"/>
            </a:pPr>
            <a:endParaRPr lang="id-ID" sz="3400" dirty="0" smtClean="0"/>
          </a:p>
          <a:p>
            <a:pPr marL="514350" lvl="0" indent="-514350">
              <a:buFont typeface="+mj-lt"/>
              <a:buAutoNum type="arabicPeriod"/>
            </a:pPr>
            <a:endParaRPr lang="id-ID" sz="3400" dirty="0" smtClean="0"/>
          </a:p>
          <a:p>
            <a:pPr marL="514350" lvl="0" indent="-514350">
              <a:buFont typeface="+mj-lt"/>
              <a:buAutoNum type="arabicPeriod"/>
            </a:pPr>
            <a:endParaRPr lang="id-ID" sz="3400" dirty="0"/>
          </a:p>
          <a:p>
            <a:pPr marL="514350" indent="-514350">
              <a:buFont typeface="+mj-lt"/>
              <a:buAutoNum type="arabicPeriod"/>
            </a:pPr>
            <a:endParaRPr lang="en-US" sz="3400" dirty="0"/>
          </a:p>
          <a:p>
            <a:pPr marL="514350" indent="-514350">
              <a:buFont typeface="+mj-lt"/>
              <a:buAutoNum type="arabicPeriod"/>
            </a:pPr>
            <a:endParaRPr lang="en-US" sz="3400" dirty="0" smtClean="0"/>
          </a:p>
          <a:p>
            <a:pPr marL="514350" indent="-514350">
              <a:buFont typeface="+mj-lt"/>
              <a:buAutoNum type="arabicPeriod"/>
            </a:pPr>
            <a:endParaRPr lang="en-US" sz="3400" dirty="0"/>
          </a:p>
        </p:txBody>
      </p:sp>
    </p:spTree>
    <p:extLst>
      <p:ext uri="{BB962C8B-B14F-4D97-AF65-F5344CB8AC3E}">
        <p14:creationId xmlns:p14="http://schemas.microsoft.com/office/powerpoint/2010/main" val="17686341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marL="514350" lvl="0" indent="-514350">
              <a:buFont typeface="+mj-lt"/>
              <a:buAutoNum type="arabicPeriod" startAt="4"/>
            </a:pPr>
            <a:r>
              <a:rPr lang="id-ID" sz="3400" dirty="0"/>
              <a:t>Mengirimkan dan menerima program pertukaran mahasiswa dan staf </a:t>
            </a:r>
          </a:p>
          <a:p>
            <a:pPr marL="514350" lvl="0" indent="-514350">
              <a:buFont typeface="+mj-lt"/>
              <a:buAutoNum type="arabicPeriod" startAt="4"/>
            </a:pPr>
            <a:r>
              <a:rPr lang="id-ID" sz="3400" dirty="0"/>
              <a:t>Meningkatkan kegiatan research collaboration</a:t>
            </a:r>
          </a:p>
          <a:p>
            <a:pPr marL="514350" lvl="0" indent="-514350">
              <a:buFont typeface="+mj-lt"/>
              <a:buAutoNum type="arabicPeriod" startAt="4"/>
            </a:pPr>
            <a:r>
              <a:rPr lang="id-ID" sz="3400" dirty="0"/>
              <a:t>Mengembangkan kurikulum magister dan spesialis</a:t>
            </a:r>
          </a:p>
          <a:p>
            <a:pPr marL="514350" lvl="0" indent="-514350">
              <a:buFont typeface="+mj-lt"/>
              <a:buAutoNum type="arabicPeriod" startAt="4"/>
            </a:pPr>
            <a:r>
              <a:rPr lang="id-ID" sz="3400" dirty="0"/>
              <a:t>Menjalin kerjasama dengan berbagai instansi user dalam dan luar negeri untuk membuka peluang kerja bagi lulusan yang belum memiliki ikatan kerja</a:t>
            </a:r>
          </a:p>
          <a:p>
            <a:pPr marL="514350" indent="-514350">
              <a:buFont typeface="+mj-lt"/>
              <a:buAutoNum type="arabicPeriod" startAt="4"/>
            </a:pPr>
            <a:endParaRPr lang="en-US" sz="3400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74665" y="232768"/>
            <a:ext cx="10972800" cy="813989"/>
          </a:xfrm>
        </p:spPr>
        <p:txBody>
          <a:bodyPr/>
          <a:lstStyle/>
          <a:p>
            <a:pPr algn="ctr"/>
            <a:r>
              <a:rPr lang="en-US" sz="3600" b="1" dirty="0" err="1"/>
              <a:t>Bagaimana</a:t>
            </a:r>
            <a:r>
              <a:rPr lang="en-US" sz="3600" b="1" dirty="0"/>
              <a:t> </a:t>
            </a:r>
            <a:r>
              <a:rPr lang="en-US" sz="3600" b="1" dirty="0" err="1"/>
              <a:t>menangkap</a:t>
            </a:r>
            <a:r>
              <a:rPr lang="en-US" sz="3600" b="1" dirty="0"/>
              <a:t> </a:t>
            </a:r>
            <a:r>
              <a:rPr lang="en-US" sz="3600" b="1" dirty="0" err="1"/>
              <a:t>peluang-peluang</a:t>
            </a:r>
            <a:r>
              <a:rPr lang="en-US" sz="3600" b="1" dirty="0"/>
              <a:t> </a:t>
            </a:r>
            <a:r>
              <a:rPr lang="en-US" sz="3600" b="1" dirty="0" err="1"/>
              <a:t>dengan</a:t>
            </a:r>
            <a:r>
              <a:rPr lang="en-US" sz="3600" b="1" dirty="0"/>
              <a:t> </a:t>
            </a:r>
            <a:r>
              <a:rPr lang="en-US" sz="3600" b="1" dirty="0" err="1"/>
              <a:t>baik</a:t>
            </a:r>
            <a:r>
              <a:rPr lang="en-US" sz="3600" b="1" dirty="0" smtClean="0"/>
              <a:t>?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27023583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4788" y="141817"/>
            <a:ext cx="10538254" cy="845837"/>
          </a:xfrm>
        </p:spPr>
        <p:txBody>
          <a:bodyPr/>
          <a:lstStyle/>
          <a:p>
            <a:pPr algn="ctr"/>
            <a:r>
              <a:rPr lang="en-US" sz="3600" b="1" dirty="0" err="1"/>
              <a:t>Bagaimana</a:t>
            </a:r>
            <a:r>
              <a:rPr lang="en-US" sz="3600" b="1" dirty="0"/>
              <a:t> </a:t>
            </a:r>
            <a:r>
              <a:rPr lang="en-US" sz="3600" b="1" dirty="0" err="1"/>
              <a:t>mengantisipasi</a:t>
            </a:r>
            <a:r>
              <a:rPr lang="en-US" sz="3600" b="1" dirty="0"/>
              <a:t> </a:t>
            </a:r>
            <a:r>
              <a:rPr lang="en-US" sz="3600" b="1" dirty="0" err="1"/>
              <a:t>ancaman-ancaman</a:t>
            </a:r>
            <a:r>
              <a:rPr lang="en-US" sz="3600" b="1" dirty="0" smtClean="0"/>
              <a:t>?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5036" y="1160060"/>
            <a:ext cx="10871347" cy="4966103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lvl="0"/>
            <a:r>
              <a:rPr lang="id-ID" sz="3000" dirty="0" smtClean="0"/>
              <a:t>Mengevaluasi dan meningkatkan kualitas lulusan </a:t>
            </a:r>
          </a:p>
          <a:p>
            <a:pPr lvl="0"/>
            <a:r>
              <a:rPr lang="id-ID" sz="3000" dirty="0" smtClean="0"/>
              <a:t>Memberikan kesempatan kepada staf untuk pendidikan lanjut baik di dalam maupun di luar negeri </a:t>
            </a:r>
          </a:p>
          <a:p>
            <a:pPr lvl="0"/>
            <a:r>
              <a:rPr lang="id-ID" sz="3000" dirty="0" smtClean="0"/>
              <a:t>Mengembangkan program-program unggulan agar dapat leading di bidang pendidikan magister/spesialis keperawatan baik di tingkat lokal, nasional, atau regional.</a:t>
            </a:r>
            <a:endParaRPr lang="id-ID" sz="3000" dirty="0"/>
          </a:p>
          <a:p>
            <a:pPr lvl="0"/>
            <a:r>
              <a:rPr lang="id-ID" sz="3000" dirty="0" smtClean="0"/>
              <a:t>Menganalisis beban kerja dan kebutuhan jumlah serta kualifikasi tenaga dosen</a:t>
            </a:r>
            <a:endParaRPr lang="id-ID" sz="3000" dirty="0"/>
          </a:p>
          <a:p>
            <a:pPr lvl="0"/>
            <a:r>
              <a:rPr lang="id-ID" sz="3000" dirty="0" smtClean="0"/>
              <a:t>Membuat kelas persiapan bagi calon </a:t>
            </a:r>
            <a:r>
              <a:rPr lang="id-ID" sz="3000" dirty="0"/>
              <a:t>mahasiswa </a:t>
            </a:r>
            <a:r>
              <a:rPr lang="id-ID" sz="3000" dirty="0" smtClean="0"/>
              <a:t>agar </a:t>
            </a:r>
            <a:r>
              <a:rPr lang="id-ID" sz="3000" dirty="0"/>
              <a:t>dapat memenuhi persyaratan yang ditetapkan oleh UGM</a:t>
            </a:r>
          </a:p>
          <a:p>
            <a:pPr marL="0" indent="0">
              <a:buNone/>
            </a:pPr>
            <a:endParaRPr lang="en-US" sz="3000" dirty="0" smtClean="0"/>
          </a:p>
          <a:p>
            <a:endParaRPr lang="en-US" sz="3000" dirty="0"/>
          </a:p>
          <a:p>
            <a:endParaRPr lang="en-US" sz="3000" dirty="0"/>
          </a:p>
          <a:p>
            <a:pPr marL="0" indent="0">
              <a:buNone/>
            </a:pPr>
            <a:endParaRPr lang="en-US" sz="3000" dirty="0" smtClean="0"/>
          </a:p>
          <a:p>
            <a:endParaRPr lang="en-US" sz="3000" dirty="0"/>
          </a:p>
          <a:p>
            <a:pPr marL="0" indent="0">
              <a:buNone/>
            </a:pP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369776034"/>
      </p:ext>
    </p:extLst>
  </p:cSld>
  <p:clrMapOvr>
    <a:masterClrMapping/>
  </p:clrMapOvr>
</p:sld>
</file>

<file path=ppt/theme/theme1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18164</TotalTime>
  <Words>426</Words>
  <Application>Microsoft Office PowerPoint</Application>
  <PresentationFormat>Widescreen</PresentationFormat>
  <Paragraphs>55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Calibri</vt:lpstr>
      <vt:lpstr>2_Office Theme</vt:lpstr>
      <vt:lpstr>PowerPoint Presentation</vt:lpstr>
      <vt:lpstr>Bab III. Kebijakan Strategis</vt:lpstr>
      <vt:lpstr>Bagaimana mengoptimalkan kekuatan-kekuatan kita?</vt:lpstr>
      <vt:lpstr>Bagaimana mengoptimalkan kekuatan-kekuatan kita?</vt:lpstr>
      <vt:lpstr>Bagaimana mengatasi kelemahan-kelemahan kita?</vt:lpstr>
      <vt:lpstr>Bagaimana mengatasi kelemahan-kelemahan kita?</vt:lpstr>
      <vt:lpstr>Bagaimana menangkap peluang-peluang dengan baik?</vt:lpstr>
      <vt:lpstr>Bagaimana menangkap peluang-peluang dengan baik?</vt:lpstr>
      <vt:lpstr>Bagaimana mengantisipasi ancaman-ancaman?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Yodi Mahendradhata</dc:creator>
  <cp:lastModifiedBy>ant</cp:lastModifiedBy>
  <cp:revision>155</cp:revision>
  <dcterms:created xsi:type="dcterms:W3CDTF">2016-10-06T12:46:54Z</dcterms:created>
  <dcterms:modified xsi:type="dcterms:W3CDTF">2017-12-07T06:51:58Z</dcterms:modified>
</cp:coreProperties>
</file>