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3"/>
  </p:notesMasterIdLst>
  <p:sldIdLst>
    <p:sldId id="257" r:id="rId3"/>
    <p:sldId id="398" r:id="rId4"/>
    <p:sldId id="399" r:id="rId5"/>
    <p:sldId id="410" r:id="rId6"/>
    <p:sldId id="402" r:id="rId7"/>
    <p:sldId id="408" r:id="rId8"/>
    <p:sldId id="411" r:id="rId9"/>
    <p:sldId id="409" r:id="rId10"/>
    <p:sldId id="405" r:id="rId11"/>
    <p:sldId id="4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Prodi Magister </a:t>
            </a:r>
            <a:r>
              <a:rPr lang="en-US" sz="5400" b="1" dirty="0" err="1" smtClean="0"/>
              <a:t>Keperawatan</a:t>
            </a:r>
            <a:endParaRPr lang="en-US" sz="5400" b="1" dirty="0" smtClean="0"/>
          </a:p>
          <a:p>
            <a:pPr algn="r"/>
            <a:endParaRPr lang="en-US" sz="3200" dirty="0" smtClean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1"/>
          <p:cNvSpPr txBox="1">
            <a:spLocks noChangeArrowheads="1"/>
          </p:cNvSpPr>
          <p:nvPr/>
        </p:nvSpPr>
        <p:spPr bwMode="auto">
          <a:xfrm>
            <a:off x="1666196" y="2403275"/>
            <a:ext cx="51816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600" b="1" dirty="0" smtClean="0"/>
              <a:t>MATUR NUWUN</a:t>
            </a:r>
            <a:endParaRPr lang="en-US" sz="4600" b="1" dirty="0"/>
          </a:p>
        </p:txBody>
      </p:sp>
      <p:pic>
        <p:nvPicPr>
          <p:cNvPr id="43011" name="Picture 3" descr="D:\SEMUA YANG PATEN ADA DISINI\logo ugm BAKUI\akarjulang_biru_transp (1) - 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905001"/>
            <a:ext cx="316653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/>
          <p:nvPr/>
        </p:nvCxnSpPr>
        <p:spPr>
          <a:xfrm>
            <a:off x="8229600" y="1701800"/>
            <a:ext cx="0" cy="365760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9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400" b="1" dirty="0" err="1" smtClean="0"/>
              <a:t>Kondisi</a:t>
            </a:r>
            <a:r>
              <a:rPr lang="en-US" sz="4400" b="1" dirty="0" smtClean="0"/>
              <a:t> internal: </a:t>
            </a:r>
            <a:r>
              <a:rPr lang="en-US" sz="4400" b="1" dirty="0" err="1" smtClean="0"/>
              <a:t>Kekuatan</a:t>
            </a:r>
            <a:r>
              <a:rPr lang="en-US" sz="4400" b="1" dirty="0" smtClean="0"/>
              <a:t> (Strength)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059" y="1143000"/>
            <a:ext cx="10380766" cy="49152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sz="3400" dirty="0"/>
              <a:t>Fasilitas Program Studi (PS)  yang ditunjang oleh fasilitas Fakultas Kedokteran beserta PS dan </a:t>
            </a:r>
            <a:r>
              <a:rPr lang="id-ID" sz="3400" dirty="0" smtClean="0"/>
              <a:t>departemen </a:t>
            </a:r>
            <a:r>
              <a:rPr lang="id-ID" sz="3400" dirty="0"/>
              <a:t>lain mencukupi untuk pengembangan PS </a:t>
            </a:r>
            <a:endParaRPr lang="id-ID" sz="3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d-ID" sz="3400" dirty="0" smtClean="0"/>
              <a:t>Sumber </a:t>
            </a:r>
            <a:r>
              <a:rPr lang="id-ID" sz="3400" dirty="0"/>
              <a:t>daya manusia Fakultas Kedokteran/ staf karyawan mencukupi untuk mendukung PS </a:t>
            </a:r>
            <a:endParaRPr lang="id-ID" sz="3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d-ID" sz="3400" dirty="0" smtClean="0"/>
              <a:t>Banyaknya </a:t>
            </a:r>
            <a:r>
              <a:rPr lang="id-ID" sz="3400" dirty="0"/>
              <a:t>SDM Keperawatan yang sudah dan sedang melanjutkan studi S3 baik di dalam maupun luar negeri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400" dirty="0" err="1"/>
              <a:t>Sinergi</a:t>
            </a:r>
            <a:r>
              <a:rPr lang="en-US" sz="3400" dirty="0"/>
              <a:t> SDM di </a:t>
            </a:r>
            <a:r>
              <a:rPr lang="en-US" sz="3400" dirty="0" err="1"/>
              <a:t>Fakultas</a:t>
            </a:r>
            <a:r>
              <a:rPr lang="en-US" sz="3400" dirty="0"/>
              <a:t> </a:t>
            </a:r>
            <a:r>
              <a:rPr lang="en-US" sz="3400" dirty="0" err="1"/>
              <a:t>Kedokteran</a:t>
            </a:r>
            <a:r>
              <a:rPr lang="en-US" sz="3400" dirty="0"/>
              <a:t> </a:t>
            </a:r>
            <a:r>
              <a:rPr lang="en-US" sz="3400" dirty="0" err="1"/>
              <a:t>telah</a:t>
            </a:r>
            <a:r>
              <a:rPr lang="en-US" sz="3400" dirty="0"/>
              <a:t> </a:t>
            </a:r>
            <a:r>
              <a:rPr lang="en-US" sz="3400" dirty="0" err="1" smtClean="0"/>
              <a:t>berkembang</a:t>
            </a:r>
            <a:endParaRPr lang="id-ID" sz="34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 startAt="5"/>
            </a:pPr>
            <a:r>
              <a:rPr lang="en-US" sz="3400" i="1" dirty="0"/>
              <a:t>Network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berbagai</a:t>
            </a:r>
            <a:r>
              <a:rPr lang="en-US" sz="3400" dirty="0"/>
              <a:t> </a:t>
            </a:r>
            <a:r>
              <a:rPr lang="en-US" sz="3400" dirty="0" err="1"/>
              <a:t>macam</a:t>
            </a:r>
            <a:r>
              <a:rPr lang="en-US" sz="3400" dirty="0"/>
              <a:t> </a:t>
            </a:r>
            <a:r>
              <a:rPr lang="en-US" sz="3400" dirty="0" err="1"/>
              <a:t>institusi</a:t>
            </a:r>
            <a:r>
              <a:rPr lang="en-US" sz="3400" dirty="0"/>
              <a:t> </a:t>
            </a:r>
            <a:r>
              <a:rPr lang="en-US" sz="3400" dirty="0" err="1"/>
              <a:t>dalam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luar</a:t>
            </a:r>
            <a:r>
              <a:rPr lang="en-US" sz="3400" dirty="0"/>
              <a:t> </a:t>
            </a:r>
            <a:r>
              <a:rPr lang="en-US" sz="3400" dirty="0" err="1"/>
              <a:t>negeri</a:t>
            </a:r>
            <a:r>
              <a:rPr lang="en-US" sz="3400" dirty="0"/>
              <a:t> </a:t>
            </a:r>
            <a:r>
              <a:rPr lang="en-US" sz="3400" dirty="0" err="1"/>
              <a:t>luas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dinamis</a:t>
            </a:r>
            <a:r>
              <a:rPr lang="en-US" sz="3400" dirty="0"/>
              <a:t> </a:t>
            </a:r>
            <a:r>
              <a:rPr lang="id-ID" sz="3400" dirty="0"/>
              <a:t>di bidang p</a:t>
            </a:r>
            <a:r>
              <a:rPr lang="en-US" sz="3400" dirty="0" err="1"/>
              <a:t>endidikan</a:t>
            </a:r>
            <a:r>
              <a:rPr lang="id-ID" sz="3400" dirty="0"/>
              <a:t>, penelitian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pe</a:t>
            </a:r>
            <a:r>
              <a:rPr lang="id-ID" sz="3400" dirty="0"/>
              <a:t>ngabdian kepada masyarakat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sz="3400" dirty="0" err="1"/>
              <a:t>Hasil</a:t>
            </a:r>
            <a:r>
              <a:rPr lang="en-US" sz="3400" dirty="0"/>
              <a:t> Audit </a:t>
            </a:r>
            <a:r>
              <a:rPr lang="en-US" sz="3400" dirty="0" err="1"/>
              <a:t>Mutu</a:t>
            </a:r>
            <a:r>
              <a:rPr lang="en-US" sz="3400" dirty="0"/>
              <a:t> </a:t>
            </a:r>
            <a:r>
              <a:rPr lang="en-US" sz="3400" dirty="0" err="1"/>
              <a:t>Akademik</a:t>
            </a:r>
            <a:r>
              <a:rPr lang="en-US" sz="3400" dirty="0"/>
              <a:t> Internal </a:t>
            </a:r>
            <a:r>
              <a:rPr lang="en-US" sz="3400" dirty="0" err="1"/>
              <a:t>baik</a:t>
            </a:r>
            <a:endParaRPr lang="id-ID" sz="3400" dirty="0"/>
          </a:p>
          <a:p>
            <a:pPr marL="514350" lvl="0" indent="-514350">
              <a:buFont typeface="+mj-lt"/>
              <a:buAutoNum type="arabicPeriod" startAt="5"/>
            </a:pPr>
            <a:r>
              <a:rPr lang="id-ID" sz="3400" dirty="0"/>
              <a:t>Hasil akreditasi dari LAMPTKes B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sz="3400" dirty="0" err="1"/>
              <a:t>Hasil</a:t>
            </a:r>
            <a:r>
              <a:rPr lang="en-US" sz="3400" dirty="0"/>
              <a:t> audit </a:t>
            </a:r>
            <a:r>
              <a:rPr lang="en-US" sz="3400" dirty="0" err="1"/>
              <a:t>keuangan</a:t>
            </a:r>
            <a:r>
              <a:rPr lang="en-US" sz="3400" dirty="0"/>
              <a:t> </a:t>
            </a:r>
            <a:r>
              <a:rPr lang="en-US" sz="3400" dirty="0" err="1"/>
              <a:t>adalah</a:t>
            </a:r>
            <a:r>
              <a:rPr lang="en-US" sz="3400" dirty="0"/>
              <a:t> </a:t>
            </a:r>
            <a:r>
              <a:rPr lang="en-US" sz="3400" dirty="0" err="1"/>
              <a:t>wajar</a:t>
            </a:r>
            <a:r>
              <a:rPr lang="en-US" sz="3400" dirty="0"/>
              <a:t> </a:t>
            </a:r>
            <a:r>
              <a:rPr lang="en-US" sz="3400" dirty="0" err="1"/>
              <a:t>tanpa</a:t>
            </a:r>
            <a:r>
              <a:rPr lang="en-US" sz="3400" dirty="0"/>
              <a:t> </a:t>
            </a:r>
            <a:r>
              <a:rPr lang="en-US" sz="3400" dirty="0" err="1"/>
              <a:t>pengecualian</a:t>
            </a:r>
            <a:endParaRPr lang="id-ID" sz="34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400" dirty="0" err="1"/>
              <a:t>Adanya</a:t>
            </a:r>
            <a:r>
              <a:rPr lang="en-US" sz="3400" dirty="0"/>
              <a:t> </a:t>
            </a:r>
            <a:r>
              <a:rPr lang="en-US" sz="3400" dirty="0" err="1"/>
              <a:t>Rumah</a:t>
            </a:r>
            <a:r>
              <a:rPr lang="en-US" sz="3400" dirty="0"/>
              <a:t> </a:t>
            </a:r>
            <a:r>
              <a:rPr lang="en-US" sz="3400" dirty="0" err="1"/>
              <a:t>Sakit</a:t>
            </a:r>
            <a:r>
              <a:rPr lang="en-US" sz="3400" dirty="0"/>
              <a:t> </a:t>
            </a:r>
            <a:r>
              <a:rPr lang="en-US" sz="3400" dirty="0" err="1"/>
              <a:t>Akademik</a:t>
            </a:r>
            <a:r>
              <a:rPr lang="en-US" sz="3400" dirty="0"/>
              <a:t> UGM</a:t>
            </a:r>
          </a:p>
          <a:p>
            <a:pPr marL="514350" indent="-514350">
              <a:buFont typeface="+mj-lt"/>
              <a:buAutoNum type="arabicPeriod" startAt="5"/>
            </a:pPr>
            <a:endParaRPr lang="en-US" sz="3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/>
              <a:t>Kondisi</a:t>
            </a:r>
            <a:r>
              <a:rPr lang="en-US" sz="4400" b="1" dirty="0" smtClean="0"/>
              <a:t> internal: </a:t>
            </a:r>
            <a:r>
              <a:rPr lang="en-US" sz="4400" b="1" dirty="0" err="1" smtClean="0"/>
              <a:t>Kekuatan</a:t>
            </a:r>
            <a:r>
              <a:rPr lang="en-US" sz="4400" b="1" dirty="0" smtClean="0"/>
              <a:t> (Strength)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6758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internal: </a:t>
            </a:r>
            <a:r>
              <a:rPr lang="en-US" sz="4000" b="1" dirty="0" err="1" smtClean="0"/>
              <a:t>Kelemahan</a:t>
            </a:r>
            <a:r>
              <a:rPr lang="en-US" sz="4000" b="1" dirty="0" smtClean="0"/>
              <a:t> (Weakness)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46" y="1129044"/>
            <a:ext cx="11694830" cy="52631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Rasio dosen : mahasiswa belum ideal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Rasio dosen : staf tendik belum ideal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Dosen yang memiliki jabatan fungsional minimal Lektor kepala atau guru besar masih sangat kurang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Jumlah minat yang tersedia di PS belum dapat memenuhi kebutuhan eksternal untuk memenuhi tenaga magister keperawatan diluar minat keperawatan anak, maternitas, dan medikal bedah.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Biaya operasional PS</a:t>
            </a:r>
            <a:r>
              <a:rPr lang="en-US" sz="3000" dirty="0" smtClean="0"/>
              <a:t> </a:t>
            </a:r>
            <a:r>
              <a:rPr lang="en-US" sz="3000" dirty="0" err="1"/>
              <a:t>sebagian</a:t>
            </a:r>
            <a:r>
              <a:rPr lang="en-US" sz="3000" dirty="0"/>
              <a:t> </a:t>
            </a:r>
            <a:r>
              <a:rPr lang="en-US" sz="3000" dirty="0" err="1"/>
              <a:t>besar</a:t>
            </a:r>
            <a:r>
              <a:rPr lang="en-US" sz="3000" dirty="0"/>
              <a:t> </a:t>
            </a:r>
            <a:r>
              <a:rPr lang="en-US" sz="3000" dirty="0" err="1"/>
              <a:t>masih</a:t>
            </a:r>
            <a:r>
              <a:rPr lang="en-US" sz="3000" dirty="0"/>
              <a:t> </a:t>
            </a:r>
            <a:r>
              <a:rPr lang="en-US" sz="3000" dirty="0" err="1"/>
              <a:t>bersumber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dana </a:t>
            </a:r>
            <a:r>
              <a:rPr lang="en-US" sz="3000" dirty="0" err="1"/>
              <a:t>masyarakat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 smtClean="0"/>
              <a:t>Fasilitas sharing resources dengan PS S1 keperawatan belum memadai untuk melaksanakan kegiatan belajar mengajar di PS S1 dan S2 .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endParaRPr lang="id-ID" sz="3000" dirty="0" smtClean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1146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eskternal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Peluang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57" y="1074671"/>
            <a:ext cx="11645107" cy="53314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000" dirty="0" err="1"/>
              <a:t>Didukung</a:t>
            </a:r>
            <a:r>
              <a:rPr lang="en-US" sz="3000" dirty="0"/>
              <a:t> </a:t>
            </a:r>
            <a:r>
              <a:rPr lang="en-US" sz="3000" dirty="0" err="1"/>
              <a:t>oleh</a:t>
            </a:r>
            <a:r>
              <a:rPr lang="en-US" sz="3000" dirty="0"/>
              <a:t> </a:t>
            </a:r>
            <a:r>
              <a:rPr lang="en-US" sz="3000" dirty="0" err="1"/>
              <a:t>Dirjen</a:t>
            </a:r>
            <a:r>
              <a:rPr lang="en-US" sz="3000" dirty="0"/>
              <a:t> </a:t>
            </a:r>
            <a:r>
              <a:rPr lang="en-US" sz="3000" dirty="0" err="1"/>
              <a:t>Dikti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adanya</a:t>
            </a:r>
            <a:r>
              <a:rPr lang="en-US" sz="3000" dirty="0"/>
              <a:t> </a:t>
            </a:r>
            <a:r>
              <a:rPr lang="en-US" sz="3000" dirty="0" err="1"/>
              <a:t>surat</a:t>
            </a:r>
            <a:r>
              <a:rPr lang="en-US" sz="3000" dirty="0"/>
              <a:t> </a:t>
            </a:r>
            <a:r>
              <a:rPr lang="en-US" sz="3000" dirty="0" err="1"/>
              <a:t>penugasan</a:t>
            </a:r>
            <a:r>
              <a:rPr lang="en-US" sz="3000" dirty="0"/>
              <a:t> </a:t>
            </a:r>
            <a:r>
              <a:rPr lang="en-US" sz="3000" dirty="0" err="1"/>
              <a:t>pada</a:t>
            </a:r>
            <a:r>
              <a:rPr lang="en-US" sz="3000" dirty="0"/>
              <a:t> UGM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membuka</a:t>
            </a:r>
            <a:r>
              <a:rPr lang="en-US" sz="3000" dirty="0"/>
              <a:t> program magister </a:t>
            </a:r>
            <a:r>
              <a:rPr lang="en-US" sz="3000" dirty="0" err="1"/>
              <a:t>keperawatan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000" dirty="0" err="1"/>
              <a:t>Angka</a:t>
            </a:r>
            <a:r>
              <a:rPr lang="en-US" sz="3000" dirty="0"/>
              <a:t> HDI Indonesia yang </a:t>
            </a:r>
            <a:r>
              <a:rPr lang="en-US" sz="3000" dirty="0" err="1"/>
              <a:t>masih</a:t>
            </a:r>
            <a:r>
              <a:rPr lang="en-US" sz="3000" dirty="0"/>
              <a:t> </a:t>
            </a:r>
            <a:r>
              <a:rPr lang="en-US" sz="3000" dirty="0" err="1"/>
              <a:t>rendah</a:t>
            </a:r>
            <a:r>
              <a:rPr lang="en-US" sz="3000" dirty="0"/>
              <a:t> di </a:t>
            </a:r>
            <a:r>
              <a:rPr lang="en-US" sz="3000" dirty="0" err="1"/>
              <a:t>antara</a:t>
            </a:r>
            <a:r>
              <a:rPr lang="en-US" sz="3000" dirty="0"/>
              <a:t> </a:t>
            </a:r>
            <a:r>
              <a:rPr lang="en-US" sz="3000" dirty="0" err="1"/>
              <a:t>negara-negara</a:t>
            </a:r>
            <a:r>
              <a:rPr lang="en-US" sz="3000" dirty="0"/>
              <a:t> di </a:t>
            </a:r>
            <a:r>
              <a:rPr lang="en-US" sz="3000" dirty="0" err="1"/>
              <a:t>wilayah</a:t>
            </a:r>
            <a:r>
              <a:rPr lang="en-US" sz="3000" dirty="0"/>
              <a:t> ASEAN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000" dirty="0" err="1"/>
              <a:t>Keluarnya</a:t>
            </a:r>
            <a:r>
              <a:rPr lang="en-US" sz="3000" dirty="0"/>
              <a:t> UU No. 14 </a:t>
            </a:r>
            <a:r>
              <a:rPr lang="en-US" sz="3000" dirty="0" err="1"/>
              <a:t>tahun</a:t>
            </a:r>
            <a:r>
              <a:rPr lang="en-US" sz="3000" dirty="0"/>
              <a:t> 2005 </a:t>
            </a:r>
            <a:r>
              <a:rPr lang="en-US" sz="3000" dirty="0" err="1"/>
              <a:t>tentang</a:t>
            </a:r>
            <a:r>
              <a:rPr lang="en-US" sz="3000" dirty="0"/>
              <a:t> Guru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Dosen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000" dirty="0" err="1"/>
              <a:t>Banyaknya</a:t>
            </a:r>
            <a:r>
              <a:rPr lang="en-US" sz="3000" dirty="0"/>
              <a:t> </a:t>
            </a:r>
            <a:r>
              <a:rPr lang="en-US" sz="3000" dirty="0" err="1"/>
              <a:t>pengajar</a:t>
            </a:r>
            <a:r>
              <a:rPr lang="en-US" sz="3000" dirty="0"/>
              <a:t> di D3 </a:t>
            </a:r>
            <a:r>
              <a:rPr lang="en-US" sz="3000" dirty="0" err="1"/>
              <a:t>maupun</a:t>
            </a:r>
            <a:r>
              <a:rPr lang="en-US" sz="3000" dirty="0"/>
              <a:t> S1 </a:t>
            </a:r>
            <a:r>
              <a:rPr lang="en-US" sz="3000" dirty="0" err="1"/>
              <a:t>keperawatan</a:t>
            </a:r>
            <a:r>
              <a:rPr lang="en-US" sz="3000" dirty="0"/>
              <a:t> yang </a:t>
            </a:r>
            <a:r>
              <a:rPr lang="en-US" sz="3000" dirty="0" err="1"/>
              <a:t>masih</a:t>
            </a:r>
            <a:r>
              <a:rPr lang="en-US" sz="3000" dirty="0"/>
              <a:t> </a:t>
            </a:r>
            <a:r>
              <a:rPr lang="en-US" sz="3000" dirty="0" err="1"/>
              <a:t>memiliki</a:t>
            </a:r>
            <a:r>
              <a:rPr lang="en-US" sz="3000" dirty="0"/>
              <a:t> </a:t>
            </a:r>
            <a:r>
              <a:rPr lang="en-US" sz="3000" dirty="0" err="1"/>
              <a:t>latar</a:t>
            </a:r>
            <a:r>
              <a:rPr lang="en-US" sz="3000" dirty="0"/>
              <a:t> </a:t>
            </a:r>
            <a:r>
              <a:rPr lang="en-US" sz="3000" dirty="0" err="1"/>
              <a:t>belakang</a:t>
            </a:r>
            <a:r>
              <a:rPr lang="en-US" sz="3000" dirty="0"/>
              <a:t> </a:t>
            </a:r>
            <a:r>
              <a:rPr lang="en-US" sz="3000" dirty="0" err="1"/>
              <a:t>pendidikan</a:t>
            </a:r>
            <a:r>
              <a:rPr lang="en-US" sz="3000" dirty="0"/>
              <a:t> S1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000" dirty="0"/>
              <a:t>Banyaknya institusi pendidikan keperawatan di Indonesia baik level D3, D4 dan S1 Keperawatan </a:t>
            </a:r>
            <a:endParaRPr lang="id-ID" sz="30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000" dirty="0" err="1"/>
              <a:t>Animo</a:t>
            </a:r>
            <a:r>
              <a:rPr lang="en-US" sz="3000" dirty="0"/>
              <a:t> </a:t>
            </a:r>
            <a:r>
              <a:rPr lang="en-US" sz="3000" dirty="0" err="1"/>
              <a:t>calon</a:t>
            </a:r>
            <a:r>
              <a:rPr lang="en-US" sz="3000" dirty="0"/>
              <a:t> </a:t>
            </a:r>
            <a:r>
              <a:rPr lang="en-US" sz="3000" dirty="0" err="1"/>
              <a:t>mahasiswa</a:t>
            </a:r>
            <a:r>
              <a:rPr lang="en-US" sz="3000" dirty="0"/>
              <a:t> yang </a:t>
            </a:r>
            <a:r>
              <a:rPr lang="en-US" sz="3000" dirty="0" err="1"/>
              <a:t>besar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tersebar</a:t>
            </a:r>
            <a:r>
              <a:rPr lang="en-US" sz="3000" dirty="0"/>
              <a:t> di </a:t>
            </a:r>
            <a:r>
              <a:rPr lang="en-US" sz="3000" dirty="0" err="1"/>
              <a:t>seluruh</a:t>
            </a:r>
            <a:r>
              <a:rPr lang="en-US" sz="3000" dirty="0"/>
              <a:t> </a:t>
            </a:r>
            <a:r>
              <a:rPr lang="en-US" sz="3000" dirty="0" err="1"/>
              <a:t>wilayah</a:t>
            </a:r>
            <a:r>
              <a:rPr lang="en-US" sz="3000" dirty="0"/>
              <a:t> Indonesia</a:t>
            </a:r>
            <a:endParaRPr lang="id-ID" sz="30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174791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4021"/>
            <a:ext cx="10708428" cy="50104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 startAt="7"/>
            </a:pPr>
            <a:r>
              <a:rPr lang="en-US" sz="3000" dirty="0" err="1" smtClean="0"/>
              <a:t>Relevansi</a:t>
            </a:r>
            <a:r>
              <a:rPr lang="en-US" sz="3000" dirty="0" smtClean="0"/>
              <a:t> </a:t>
            </a:r>
            <a:r>
              <a:rPr lang="en-US" sz="3000" dirty="0"/>
              <a:t>program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kebutuhan</a:t>
            </a:r>
            <a:r>
              <a:rPr lang="en-US" sz="3000" dirty="0"/>
              <a:t> </a:t>
            </a:r>
            <a:r>
              <a:rPr lang="en-US" sz="3000" dirty="0" err="1"/>
              <a:t>riil</a:t>
            </a:r>
            <a:r>
              <a:rPr lang="en-US" sz="3000" dirty="0"/>
              <a:t> SDM magister </a:t>
            </a:r>
            <a:r>
              <a:rPr lang="en-US" sz="3000" dirty="0" err="1"/>
              <a:t>keperawatan</a:t>
            </a:r>
            <a:r>
              <a:rPr lang="en-US" sz="3000" dirty="0"/>
              <a:t> di </a:t>
            </a:r>
            <a:r>
              <a:rPr lang="en-US" sz="3000" dirty="0" err="1"/>
              <a:t>lapangan</a:t>
            </a:r>
            <a:endParaRPr lang="id-ID" sz="3000" dirty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3000" dirty="0" err="1"/>
              <a:t>Adanya</a:t>
            </a:r>
            <a:r>
              <a:rPr lang="en-US" sz="3000" dirty="0"/>
              <a:t> </a:t>
            </a:r>
            <a:r>
              <a:rPr lang="en-US" sz="3000" dirty="0" err="1"/>
              <a:t>otonomi</a:t>
            </a:r>
            <a:r>
              <a:rPr lang="en-US" sz="3000" dirty="0"/>
              <a:t> </a:t>
            </a:r>
            <a:r>
              <a:rPr lang="en-US" sz="3000" dirty="0" err="1"/>
              <a:t>daerah</a:t>
            </a:r>
            <a:r>
              <a:rPr lang="en-US" sz="3000" dirty="0"/>
              <a:t> yang </a:t>
            </a:r>
            <a:r>
              <a:rPr lang="en-US" sz="3000" dirty="0" err="1"/>
              <a:t>membutuhkan</a:t>
            </a:r>
            <a:r>
              <a:rPr lang="en-US" sz="3000" dirty="0"/>
              <a:t> SDM </a:t>
            </a:r>
            <a:r>
              <a:rPr lang="en-US" sz="3000" dirty="0" err="1"/>
              <a:t>keperawatan</a:t>
            </a:r>
            <a:r>
              <a:rPr lang="en-US" sz="3000" dirty="0"/>
              <a:t> yang </a:t>
            </a:r>
            <a:r>
              <a:rPr lang="en-US" sz="3000" dirty="0" err="1" smtClean="0"/>
              <a:t>berkualitas</a:t>
            </a:r>
            <a:endParaRPr lang="en-US" sz="3000" dirty="0" smtClean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3200" dirty="0" err="1"/>
              <a:t>Kebutuhan</a:t>
            </a:r>
            <a:r>
              <a:rPr lang="en-US" sz="3200" dirty="0"/>
              <a:t> SDM yang </a:t>
            </a:r>
            <a:r>
              <a:rPr lang="en-US" sz="3200" dirty="0" err="1"/>
              <a:t>berkualitas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en-US" sz="3200" dirty="0"/>
              <a:t> </a:t>
            </a:r>
            <a:r>
              <a:rPr lang="en-US" sz="3200" dirty="0" err="1"/>
              <a:t>meningkat</a:t>
            </a:r>
            <a:endParaRPr lang="id-ID" sz="3200" dirty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3200" dirty="0" err="1"/>
              <a:t>Meningkatnya</a:t>
            </a:r>
            <a:r>
              <a:rPr lang="en-US" sz="3200" dirty="0"/>
              <a:t> </a:t>
            </a:r>
            <a:r>
              <a:rPr lang="en-US" sz="3200" dirty="0" err="1"/>
              <a:t>permasalahan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keperawatan</a:t>
            </a:r>
            <a:r>
              <a:rPr lang="en-US" sz="3200" dirty="0"/>
              <a:t> 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kompleks</a:t>
            </a:r>
            <a:endParaRPr lang="id-ID" sz="3200" dirty="0"/>
          </a:p>
          <a:p>
            <a:pPr marL="514350" lvl="0" indent="-514350">
              <a:buFont typeface="+mj-lt"/>
              <a:buAutoNum type="arabicPeriod" startAt="7"/>
            </a:pPr>
            <a:r>
              <a:rPr lang="en-US" sz="3200" dirty="0" err="1"/>
              <a:t>Kebutuhan</a:t>
            </a:r>
            <a:r>
              <a:rPr lang="en-US" sz="3200" dirty="0"/>
              <a:t> </a:t>
            </a:r>
            <a:r>
              <a:rPr lang="en-US" sz="3200" i="1" dirty="0"/>
              <a:t>network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sinergi</a:t>
            </a:r>
            <a:r>
              <a:rPr lang="en-US" sz="3200" dirty="0"/>
              <a:t> </a:t>
            </a:r>
            <a:r>
              <a:rPr lang="en-US" sz="3200" dirty="0" err="1"/>
              <a:t>antar</a:t>
            </a:r>
            <a:r>
              <a:rPr lang="en-US" sz="3200" dirty="0"/>
              <a:t> </a:t>
            </a:r>
            <a:r>
              <a:rPr lang="en-US" sz="3200" dirty="0" err="1"/>
              <a:t>elemen-elemen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meningkat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signifikan</a:t>
            </a:r>
            <a:endParaRPr lang="id-ID" sz="3200" dirty="0"/>
          </a:p>
          <a:p>
            <a:pPr marL="514350" lvl="0" indent="-514350">
              <a:buFont typeface="+mj-lt"/>
              <a:buAutoNum type="arabicPeriod" startAt="7"/>
            </a:pPr>
            <a:endParaRPr lang="id-ID" sz="3000" dirty="0"/>
          </a:p>
          <a:p>
            <a:pPr marL="514350" indent="-514350">
              <a:buFont typeface="+mj-lt"/>
              <a:buAutoNum type="arabicPeriod" startAt="7"/>
            </a:pPr>
            <a:endParaRPr lang="en-US" sz="3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7955" y="162984"/>
            <a:ext cx="10972800" cy="869816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eskternal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Peluang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88987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eskternal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Peluang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341" y="1441778"/>
            <a:ext cx="10756309" cy="478293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0" lvl="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US" sz="3000" dirty="0" err="1" smtClean="0"/>
              <a:t>Tersedianya</a:t>
            </a:r>
            <a:r>
              <a:rPr lang="en-US" sz="3000" dirty="0" smtClean="0"/>
              <a:t> </a:t>
            </a:r>
            <a:r>
              <a:rPr lang="en-US" sz="3000" dirty="0" err="1"/>
              <a:t>beasiswa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berbagai</a:t>
            </a:r>
            <a:r>
              <a:rPr lang="en-US" sz="3000" dirty="0"/>
              <a:t> </a:t>
            </a:r>
            <a:r>
              <a:rPr lang="en-US" sz="3000" dirty="0" err="1"/>
              <a:t>instansi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negeri</a:t>
            </a:r>
            <a:endParaRPr lang="id-ID" sz="3000" dirty="0"/>
          </a:p>
          <a:p>
            <a:pPr marL="457200" lvl="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US" sz="3000" dirty="0" err="1"/>
              <a:t>Tersedianya</a:t>
            </a:r>
            <a:r>
              <a:rPr lang="en-US" sz="3000" dirty="0"/>
              <a:t> </a:t>
            </a:r>
            <a:r>
              <a:rPr lang="en-US" sz="3000" dirty="0" err="1"/>
              <a:t>tawaran</a:t>
            </a:r>
            <a:r>
              <a:rPr lang="en-US" sz="3000" dirty="0"/>
              <a:t> </a:t>
            </a:r>
            <a:r>
              <a:rPr lang="en-US" sz="3000" dirty="0" err="1"/>
              <a:t>kerja</a:t>
            </a:r>
            <a:r>
              <a:rPr lang="en-US" sz="3000" dirty="0"/>
              <a:t> </a:t>
            </a:r>
            <a:r>
              <a:rPr lang="en-US" sz="3000" dirty="0" err="1"/>
              <a:t>sama</a:t>
            </a:r>
            <a:r>
              <a:rPr lang="en-US" sz="3000" dirty="0"/>
              <a:t> </a:t>
            </a:r>
            <a:r>
              <a:rPr lang="en-US" sz="3000" i="1" dirty="0"/>
              <a:t>joint program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i="1" dirty="0"/>
              <a:t>joint research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luar</a:t>
            </a:r>
            <a:r>
              <a:rPr lang="en-US" sz="3000" dirty="0"/>
              <a:t> </a:t>
            </a:r>
            <a:r>
              <a:rPr lang="en-US" sz="3000" dirty="0" err="1"/>
              <a:t>negeri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rangka</a:t>
            </a:r>
            <a:r>
              <a:rPr lang="en-US" sz="3000" dirty="0"/>
              <a:t> </a:t>
            </a:r>
            <a:r>
              <a:rPr lang="en-US" sz="3000" dirty="0" err="1"/>
              <a:t>mewujudkan</a:t>
            </a:r>
            <a:r>
              <a:rPr lang="en-US" sz="3000" dirty="0"/>
              <a:t> UGM </a:t>
            </a:r>
            <a:r>
              <a:rPr lang="en-US" sz="3000" dirty="0" err="1"/>
              <a:t>sebagai</a:t>
            </a:r>
            <a:r>
              <a:rPr lang="en-US" sz="3000" dirty="0"/>
              <a:t> </a:t>
            </a:r>
            <a:r>
              <a:rPr lang="en-US" sz="3000" i="1" dirty="0"/>
              <a:t>World Class Research University</a:t>
            </a:r>
            <a:endParaRPr lang="id-ID" sz="30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US" sz="3000" dirty="0" err="1"/>
              <a:t>Peluang</a:t>
            </a:r>
            <a:r>
              <a:rPr lang="en-US" sz="3000" dirty="0"/>
              <a:t> </a:t>
            </a:r>
            <a:r>
              <a:rPr lang="en-US" sz="3000" dirty="0" err="1"/>
              <a:t>kerja</a:t>
            </a:r>
            <a:r>
              <a:rPr lang="en-US" sz="3000" dirty="0"/>
              <a:t> </a:t>
            </a:r>
            <a:r>
              <a:rPr lang="en-US" sz="3000" dirty="0" err="1"/>
              <a:t>lulusan</a:t>
            </a:r>
            <a:r>
              <a:rPr lang="en-US" sz="3000" dirty="0"/>
              <a:t> </a:t>
            </a:r>
            <a:r>
              <a:rPr lang="en-US" sz="3000" dirty="0" err="1"/>
              <a:t>terbuka</a:t>
            </a:r>
            <a:r>
              <a:rPr lang="en-US" sz="3000" dirty="0"/>
              <a:t> </a:t>
            </a:r>
            <a:r>
              <a:rPr lang="en-US" sz="3000" dirty="0" err="1"/>
              <a:t>seiring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meningkatnya</a:t>
            </a:r>
            <a:r>
              <a:rPr lang="en-US" sz="3000" dirty="0"/>
              <a:t> </a:t>
            </a:r>
            <a:r>
              <a:rPr lang="en-US" sz="3000" dirty="0" err="1"/>
              <a:t>permasalahan</a:t>
            </a:r>
            <a:r>
              <a:rPr lang="en-US" sz="3000" dirty="0"/>
              <a:t> di </a:t>
            </a:r>
            <a:r>
              <a:rPr lang="en-US" sz="3000" dirty="0" err="1"/>
              <a:t>masyarakat</a:t>
            </a:r>
            <a:r>
              <a:rPr lang="en-US" sz="3000" dirty="0"/>
              <a:t> di </a:t>
            </a:r>
            <a:r>
              <a:rPr lang="en-US" sz="3000" i="1" dirty="0"/>
              <a:t>level</a:t>
            </a:r>
            <a:r>
              <a:rPr lang="en-US" sz="3000" dirty="0"/>
              <a:t> local, regional, </a:t>
            </a:r>
            <a:r>
              <a:rPr lang="en-US" sz="3000" dirty="0" err="1"/>
              <a:t>nasional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internasional</a:t>
            </a:r>
            <a:r>
              <a:rPr lang="en-US" sz="3000" dirty="0"/>
              <a:t> (</a:t>
            </a:r>
            <a:r>
              <a:rPr lang="en-US" sz="3000" dirty="0" err="1"/>
              <a:t>misalnya</a:t>
            </a:r>
            <a:r>
              <a:rPr lang="en-US" sz="3000" dirty="0"/>
              <a:t> b</a:t>
            </a:r>
            <a:r>
              <a:rPr lang="id-ID" sz="3000" dirty="0"/>
              <a:t>anyaknya permintaan tenaga kerja keperawatan Indonesia untuk bekerja di luar negeri</a:t>
            </a:r>
            <a:endParaRPr lang="en-US" sz="3000" dirty="0"/>
          </a:p>
          <a:p>
            <a:pPr marL="742950" indent="-742950">
              <a:lnSpc>
                <a:spcPct val="110000"/>
              </a:lnSpc>
              <a:buFont typeface="+mj-lt"/>
              <a:buAutoNum type="arabicPeriod" startAt="12"/>
            </a:pPr>
            <a:endParaRPr lang="en-US" sz="30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8955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eksternal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Ancaman</a:t>
            </a:r>
            <a:r>
              <a:rPr lang="en-US" sz="4000" b="1" dirty="0" smtClean="0"/>
              <a:t> (Threat)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04" y="1464004"/>
            <a:ext cx="11178850" cy="44536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sz="3200" dirty="0"/>
              <a:t>Banyaknya masyarakat Indonesia yang berobat ke luar negeri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dirty="0" smtClean="0"/>
              <a:t>Banyaknya </a:t>
            </a:r>
            <a:r>
              <a:rPr lang="id-ID" sz="3200" dirty="0"/>
              <a:t>peluang belajar di luar negeri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Munculnya</a:t>
            </a:r>
            <a:r>
              <a:rPr lang="en-US" sz="3200" dirty="0"/>
              <a:t> PS </a:t>
            </a:r>
            <a:r>
              <a:rPr lang="en-US" sz="3200" dirty="0" err="1"/>
              <a:t>sejenis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PTN </a:t>
            </a:r>
            <a:r>
              <a:rPr lang="en-US" sz="3200" dirty="0" err="1"/>
              <a:t>maupun</a:t>
            </a:r>
            <a:r>
              <a:rPr lang="en-US" sz="3200" dirty="0"/>
              <a:t> PTS di Indonesia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dirty="0"/>
              <a:t>Akan terjadi kekurangan dosen jika terjadi peningkatan jumlah mahasiswa secara signifikan dan terus menerus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dirty="0"/>
              <a:t>Kualitas calon mahasiswa magister di UGM masih sedikit yang dapat memenuhi persyaratan yang ditetapkan oleh UGM</a:t>
            </a:r>
          </a:p>
          <a:p>
            <a:pPr marL="0" lv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17536</TotalTime>
  <Words>488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 (Strength)</vt:lpstr>
      <vt:lpstr>Kondisi internal: Kekuatan (Strength)</vt:lpstr>
      <vt:lpstr>Kondisi internal: Kelemahan (Weakness)</vt:lpstr>
      <vt:lpstr>Kondisi eskternal: Peluang</vt:lpstr>
      <vt:lpstr>Kondisi eskternal: Peluang</vt:lpstr>
      <vt:lpstr>Kondisi eskternal: Peluang</vt:lpstr>
      <vt:lpstr>Kondisi eksternal: Ancaman (Threat)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ant</cp:lastModifiedBy>
  <cp:revision>192</cp:revision>
  <dcterms:created xsi:type="dcterms:W3CDTF">2016-10-06T12:46:54Z</dcterms:created>
  <dcterms:modified xsi:type="dcterms:W3CDTF">2017-12-07T06:52:14Z</dcterms:modified>
</cp:coreProperties>
</file>