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37"/>
  </p:notesMasterIdLst>
  <p:sldIdLst>
    <p:sldId id="257" r:id="rId3"/>
    <p:sldId id="398" r:id="rId4"/>
    <p:sldId id="399" r:id="rId5"/>
    <p:sldId id="400" r:id="rId6"/>
    <p:sldId id="401" r:id="rId7"/>
    <p:sldId id="402" r:id="rId8"/>
    <p:sldId id="403" r:id="rId9"/>
    <p:sldId id="405" r:id="rId10"/>
    <p:sldId id="404" r:id="rId11"/>
    <p:sldId id="425" r:id="rId12"/>
    <p:sldId id="406" r:id="rId13"/>
    <p:sldId id="407" r:id="rId14"/>
    <p:sldId id="408" r:id="rId15"/>
    <p:sldId id="409" r:id="rId16"/>
    <p:sldId id="410" r:id="rId17"/>
    <p:sldId id="411" r:id="rId18"/>
    <p:sldId id="412" r:id="rId19"/>
    <p:sldId id="413" r:id="rId20"/>
    <p:sldId id="430" r:id="rId21"/>
    <p:sldId id="414" r:id="rId22"/>
    <p:sldId id="415" r:id="rId23"/>
    <p:sldId id="416" r:id="rId24"/>
    <p:sldId id="417" r:id="rId25"/>
    <p:sldId id="418" r:id="rId26"/>
    <p:sldId id="419" r:id="rId27"/>
    <p:sldId id="420" r:id="rId28"/>
    <p:sldId id="427" r:id="rId29"/>
    <p:sldId id="421" r:id="rId30"/>
    <p:sldId id="426" r:id="rId31"/>
    <p:sldId id="422" r:id="rId32"/>
    <p:sldId id="428" r:id="rId33"/>
    <p:sldId id="423" r:id="rId34"/>
    <p:sldId id="424" r:id="rId35"/>
    <p:sldId id="429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029" autoAdjust="0"/>
    <p:restoredTop sz="94434" autoAdjust="0"/>
  </p:normalViewPr>
  <p:slideViewPr>
    <p:cSldViewPr snapToGrid="0">
      <p:cViewPr>
        <p:scale>
          <a:sx n="50" d="100"/>
          <a:sy n="50" d="100"/>
        </p:scale>
        <p:origin x="-1002" y="-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pPr/>
              <a:t>1/21/2018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96B5A-93A6-46D1-ADB4-EBAD3ED3023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7804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96B5A-93A6-46D1-ADB4-EBAD3ED3023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6607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96B5A-93A6-46D1-ADB4-EBAD3ED3023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5997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96B5A-93A6-46D1-ADB4-EBAD3ED3023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831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96B5A-93A6-46D1-ADB4-EBAD3ED3023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242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96B5A-93A6-46D1-ADB4-EBAD3ED3023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5349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96B5A-93A6-46D1-ADB4-EBAD3ED3023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9697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96B5A-93A6-46D1-ADB4-EBAD3ED3023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8127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96B5A-93A6-46D1-ADB4-EBAD3ED3023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6250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96B5A-93A6-46D1-ADB4-EBAD3ED3023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0712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96B5A-93A6-46D1-ADB4-EBAD3ED30233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004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96B5A-93A6-46D1-ADB4-EBAD3ED3023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11054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96B5A-93A6-46D1-ADB4-EBAD3ED3023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19318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96B5A-93A6-46D1-ADB4-EBAD3ED3023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05488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96B5A-93A6-46D1-ADB4-EBAD3ED3023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81486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96B5A-93A6-46D1-ADB4-EBAD3ED3023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09541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96B5A-93A6-46D1-ADB4-EBAD3ED30233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65133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96B5A-93A6-46D1-ADB4-EBAD3ED3023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43410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1D316-064C-4926-931B-5306C38BADD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38075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96B5A-93A6-46D1-ADB4-EBAD3ED30233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99957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1D316-064C-4926-931B-5306C38BADD2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4567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96B5A-93A6-46D1-ADB4-EBAD3ED30233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2653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96B5A-93A6-46D1-ADB4-EBAD3ED3023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86376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1D316-064C-4926-931B-5306C38BADD2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63801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96B5A-93A6-46D1-ADB4-EBAD3ED30233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23728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1D316-064C-4926-931B-5306C38BADD2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82344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1D316-064C-4926-931B-5306C38BADD2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82344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1D316-064C-4926-931B-5306C38BADD2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8234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96B5A-93A6-46D1-ADB4-EBAD3ED3023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4876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96B5A-93A6-46D1-ADB4-EBAD3ED3023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8481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96B5A-93A6-46D1-ADB4-EBAD3ED3023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637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96B5A-93A6-46D1-ADB4-EBAD3ED3023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4553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96B5A-93A6-46D1-ADB4-EBAD3ED3023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1214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96B5A-93A6-46D1-ADB4-EBAD3ED3023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80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1/21/2018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1/21/2018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1/21/2018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1/21/2018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1/21/2018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1/21/2018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pPr/>
              <a:t>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2040475"/>
            <a:ext cx="8899302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 err="1" smtClean="0">
                <a:cs typeface="Arial" pitchFamily="34" charset="0"/>
              </a:rPr>
              <a:t>Renstra</a:t>
            </a:r>
            <a:endParaRPr lang="en-US" sz="4000" b="1" dirty="0" smtClean="0">
              <a:cs typeface="Arial" pitchFamily="34" charset="0"/>
            </a:endParaRPr>
          </a:p>
          <a:p>
            <a:pPr algn="r">
              <a:lnSpc>
                <a:spcPct val="150000"/>
              </a:lnSpc>
            </a:pPr>
            <a:r>
              <a:rPr lang="en-US" sz="4000" b="1" dirty="0" err="1" smtClean="0"/>
              <a:t>Departemen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Obstetri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dan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Ginekologi</a:t>
            </a:r>
            <a:endParaRPr lang="en-US" sz="4000" b="1" i="1" dirty="0" smtClean="0"/>
          </a:p>
          <a:p>
            <a:pPr algn="ctr">
              <a:lnSpc>
                <a:spcPct val="150000"/>
              </a:lnSpc>
            </a:pPr>
            <a:r>
              <a:rPr lang="en-US" sz="4000" b="1" dirty="0" smtClean="0">
                <a:cs typeface="Arial" pitchFamily="34" charset="0"/>
              </a:rPr>
              <a:t>2018-2022</a:t>
            </a:r>
            <a:endParaRPr lang="id-ID" sz="4000" b="1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229141"/>
            <a:ext cx="10972800" cy="5628859"/>
          </a:xfrm>
        </p:spPr>
        <p:txBody>
          <a:bodyPr/>
          <a:lstStyle/>
          <a:p>
            <a:r>
              <a:rPr lang="id-ID" dirty="0" smtClean="0"/>
              <a:t>Mengembangkan </a:t>
            </a:r>
            <a:r>
              <a:rPr lang="id-ID" i="1" dirty="0" smtClean="0"/>
              <a:t>field laboratory</a:t>
            </a:r>
            <a:r>
              <a:rPr lang="id-ID" dirty="0" smtClean="0"/>
              <a:t> (desa binaan) di Kulon Progo.</a:t>
            </a:r>
          </a:p>
          <a:p>
            <a:r>
              <a:rPr lang="id-ID" dirty="0" smtClean="0"/>
              <a:t>Menjalin kerjasama internasional dengan NUH-Singapore, Chulalongkorn University-Thailand.</a:t>
            </a:r>
          </a:p>
          <a:p>
            <a:r>
              <a:rPr lang="id-ID" dirty="0" smtClean="0"/>
              <a:t>Penguatan kerjasama dengan RCOG, Monash </a:t>
            </a:r>
            <a:r>
              <a:rPr lang="id-ID" dirty="0"/>
              <a:t>University, KK-Singapore, Tu Du </a:t>
            </a:r>
            <a:r>
              <a:rPr lang="id-ID" dirty="0" smtClean="0"/>
              <a:t>Hospital-Vietnam.</a:t>
            </a:r>
            <a:endParaRPr lang="id-ID" dirty="0"/>
          </a:p>
          <a:p>
            <a:endParaRPr lang="id-ID" dirty="0"/>
          </a:p>
          <a:p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val="205791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</a:t>
            </a:r>
            <a:r>
              <a:rPr lang="en-US" dirty="0" smtClean="0"/>
              <a:t>II.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fi-FI" dirty="0" smtClean="0"/>
              <a:t>Kondisi internal</a:t>
            </a:r>
          </a:p>
          <a:p>
            <a:pPr lvl="1"/>
            <a:r>
              <a:rPr lang="fi-FI" dirty="0" smtClean="0"/>
              <a:t>Kekuatan</a:t>
            </a:r>
          </a:p>
          <a:p>
            <a:pPr lvl="1"/>
            <a:r>
              <a:rPr lang="fi-FI" dirty="0" smtClean="0"/>
              <a:t>Kelemahan</a:t>
            </a:r>
          </a:p>
          <a:p>
            <a:r>
              <a:rPr lang="fi-FI" dirty="0" smtClean="0"/>
              <a:t>Kondisi eksternal</a:t>
            </a:r>
          </a:p>
          <a:p>
            <a:pPr lvl="1"/>
            <a:r>
              <a:rPr lang="fi-FI" dirty="0" smtClean="0"/>
              <a:t>Peluang </a:t>
            </a:r>
          </a:p>
          <a:p>
            <a:pPr lvl="1"/>
            <a:r>
              <a:rPr lang="fi-FI" dirty="0" smtClean="0"/>
              <a:t>Ancaman</a:t>
            </a:r>
            <a:endParaRPr lang="fi-FI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4982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550" y="636588"/>
            <a:ext cx="10972800" cy="1143000"/>
          </a:xfrm>
        </p:spPr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internal: </a:t>
            </a:r>
            <a:r>
              <a:rPr lang="en-US" dirty="0" err="1" smtClean="0"/>
              <a:t>Kekuatan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76450"/>
            <a:ext cx="10972800" cy="4049713"/>
          </a:xfrm>
          <a:solidFill>
            <a:schemeClr val="bg1"/>
          </a:solidFill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jumlah</a:t>
            </a:r>
            <a:r>
              <a:rPr lang="en-US" sz="2400" dirty="0" smtClean="0"/>
              <a:t> </a:t>
            </a:r>
            <a:r>
              <a:rPr lang="en-US" sz="2400" dirty="0" err="1" smtClean="0"/>
              <a:t>dosen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tenaga</a:t>
            </a:r>
            <a:r>
              <a:rPr lang="en-US" sz="2400" dirty="0" smtClean="0"/>
              <a:t> </a:t>
            </a:r>
            <a:r>
              <a:rPr lang="en-ID" sz="2400" dirty="0" err="1"/>
              <a:t>kependidikan</a:t>
            </a:r>
            <a:r>
              <a:rPr lang="en-ID" sz="2400" dirty="0"/>
              <a:t> yang </a:t>
            </a:r>
            <a:r>
              <a:rPr lang="en-ID" sz="2400" dirty="0" err="1"/>
              <a:t>memadai</a:t>
            </a:r>
            <a:r>
              <a:rPr lang="en-ID" sz="2400" dirty="0"/>
              <a:t> </a:t>
            </a:r>
            <a:r>
              <a:rPr lang="en-ID" sz="2400" dirty="0" err="1"/>
              <a:t>dan</a:t>
            </a:r>
            <a:r>
              <a:rPr lang="en-ID" sz="2400" dirty="0"/>
              <a:t> </a:t>
            </a:r>
            <a:r>
              <a:rPr lang="en-ID" sz="2400" dirty="0" err="1"/>
              <a:t>diantaranya</a:t>
            </a:r>
            <a:r>
              <a:rPr lang="en-ID" sz="2400" dirty="0"/>
              <a:t> </a:t>
            </a:r>
            <a:r>
              <a:rPr lang="en-ID" sz="2400" dirty="0" err="1"/>
              <a:t>berpendidikan</a:t>
            </a:r>
            <a:r>
              <a:rPr lang="en-ID" sz="2400" dirty="0"/>
              <a:t> </a:t>
            </a:r>
            <a:r>
              <a:rPr lang="en-ID" sz="2400" dirty="0" err="1"/>
              <a:t>konsultan</a:t>
            </a:r>
            <a:r>
              <a:rPr lang="en-ID" sz="2400" dirty="0"/>
              <a:t>, </a:t>
            </a:r>
            <a:r>
              <a:rPr lang="en-ID" sz="2400" dirty="0" err="1"/>
              <a:t>doktor</a:t>
            </a:r>
            <a:r>
              <a:rPr lang="en-ID" sz="2400" dirty="0"/>
              <a:t> </a:t>
            </a:r>
            <a:r>
              <a:rPr lang="en-ID" sz="2400" dirty="0" err="1"/>
              <a:t>serta</a:t>
            </a:r>
            <a:r>
              <a:rPr lang="en-ID" sz="2400" dirty="0"/>
              <a:t> </a:t>
            </a:r>
            <a:r>
              <a:rPr lang="en-ID" sz="2400" dirty="0" err="1"/>
              <a:t>profesor</a:t>
            </a:r>
            <a:endParaRPr lang="en-US" sz="2400" dirty="0"/>
          </a:p>
          <a:p>
            <a:pPr lvl="0"/>
            <a:r>
              <a:rPr lang="en-ID" sz="2400" dirty="0" err="1"/>
              <a:t>Telah</a:t>
            </a:r>
            <a:r>
              <a:rPr lang="en-ID" sz="2400" dirty="0"/>
              <a:t> </a:t>
            </a:r>
            <a:r>
              <a:rPr lang="en-ID" sz="2400" dirty="0" err="1"/>
              <a:t>mempunyai</a:t>
            </a:r>
            <a:r>
              <a:rPr lang="en-ID" sz="2400" dirty="0"/>
              <a:t> </a:t>
            </a:r>
            <a:r>
              <a:rPr lang="en-ID" sz="2400" dirty="0" err="1"/>
              <a:t>fasilitas</a:t>
            </a:r>
            <a:r>
              <a:rPr lang="en-ID" sz="2400" dirty="0"/>
              <a:t> </a:t>
            </a:r>
            <a:r>
              <a:rPr lang="en-ID" sz="2400" dirty="0" err="1"/>
              <a:t>fisik</a:t>
            </a:r>
            <a:r>
              <a:rPr lang="en-ID" sz="2400" dirty="0"/>
              <a:t> </a:t>
            </a:r>
            <a:r>
              <a:rPr lang="en-ID" sz="2400" dirty="0" err="1"/>
              <a:t>dan</a:t>
            </a:r>
            <a:r>
              <a:rPr lang="en-ID" sz="2400" dirty="0"/>
              <a:t>  </a:t>
            </a:r>
            <a:r>
              <a:rPr lang="en-ID" sz="2400" dirty="0" err="1"/>
              <a:t>infrastruktur</a:t>
            </a:r>
            <a:r>
              <a:rPr lang="en-ID" sz="2400" dirty="0"/>
              <a:t> </a:t>
            </a:r>
            <a:r>
              <a:rPr lang="en-ID" sz="2400" dirty="0" err="1"/>
              <a:t>serta</a:t>
            </a:r>
            <a:r>
              <a:rPr lang="en-ID" sz="2400" dirty="0"/>
              <a:t>  </a:t>
            </a:r>
            <a:r>
              <a:rPr lang="en-ID" sz="2400" dirty="0" err="1"/>
              <a:t>Sistem</a:t>
            </a:r>
            <a:r>
              <a:rPr lang="en-ID" sz="2400" dirty="0"/>
              <a:t> </a:t>
            </a:r>
            <a:r>
              <a:rPr lang="en-ID" sz="2400" dirty="0" err="1"/>
              <a:t>Informasi</a:t>
            </a:r>
            <a:r>
              <a:rPr lang="en-ID" sz="2400" dirty="0"/>
              <a:t> di </a:t>
            </a:r>
            <a:r>
              <a:rPr lang="en-ID" sz="2400" dirty="0" err="1"/>
              <a:t>tingkat</a:t>
            </a:r>
            <a:r>
              <a:rPr lang="en-ID" sz="2400" dirty="0"/>
              <a:t> </a:t>
            </a:r>
            <a:r>
              <a:rPr lang="en-ID" sz="2400" dirty="0" err="1"/>
              <a:t>Departemen</a:t>
            </a:r>
            <a:r>
              <a:rPr lang="en-ID" sz="2400" dirty="0"/>
              <a:t> </a:t>
            </a:r>
            <a:r>
              <a:rPr lang="en-ID" sz="2400" dirty="0" err="1"/>
              <a:t>untuk</a:t>
            </a:r>
            <a:r>
              <a:rPr lang="en-ID" sz="2400" dirty="0"/>
              <a:t> </a:t>
            </a:r>
            <a:r>
              <a:rPr lang="en-ID" sz="2400" dirty="0" err="1"/>
              <a:t>mendukung</a:t>
            </a:r>
            <a:r>
              <a:rPr lang="en-ID" sz="2400" dirty="0"/>
              <a:t> </a:t>
            </a:r>
            <a:r>
              <a:rPr lang="en-ID" sz="2400" dirty="0" err="1"/>
              <a:t>kinerja</a:t>
            </a:r>
            <a:r>
              <a:rPr lang="en-ID" sz="2400" dirty="0"/>
              <a:t> </a:t>
            </a:r>
            <a:r>
              <a:rPr lang="en-ID" sz="2400" dirty="0" err="1"/>
              <a:t>departemen</a:t>
            </a:r>
            <a:endParaRPr lang="en-US" sz="2400" dirty="0"/>
          </a:p>
          <a:p>
            <a:pPr lvl="0"/>
            <a:r>
              <a:rPr lang="en-ID" sz="2400" dirty="0"/>
              <a:t> </a:t>
            </a:r>
            <a:r>
              <a:rPr lang="en-ID" sz="2400" dirty="0" err="1"/>
              <a:t>Telah</a:t>
            </a:r>
            <a:r>
              <a:rPr lang="en-ID" sz="2400" dirty="0"/>
              <a:t> </a:t>
            </a:r>
            <a:r>
              <a:rPr lang="en-ID" sz="2400" dirty="0" err="1"/>
              <a:t>dipercaya</a:t>
            </a:r>
            <a:r>
              <a:rPr lang="en-ID" sz="2400" dirty="0"/>
              <a:t> </a:t>
            </a:r>
            <a:r>
              <a:rPr lang="en-ID" sz="2400" dirty="0" err="1"/>
              <a:t>menyelenggarakan</a:t>
            </a:r>
            <a:r>
              <a:rPr lang="en-ID" sz="2400" dirty="0"/>
              <a:t> </a:t>
            </a:r>
            <a:r>
              <a:rPr lang="en-ID" sz="2400" dirty="0" err="1"/>
              <a:t>pendidikan</a:t>
            </a:r>
            <a:r>
              <a:rPr lang="en-ID" sz="2400" dirty="0"/>
              <a:t> </a:t>
            </a:r>
            <a:r>
              <a:rPr lang="en-ID" sz="2400" dirty="0" err="1"/>
              <a:t>konsultan</a:t>
            </a:r>
            <a:r>
              <a:rPr lang="en-ID" sz="2400" dirty="0"/>
              <a:t> </a:t>
            </a:r>
            <a:r>
              <a:rPr lang="en-ID" sz="2400" dirty="0" err="1"/>
              <a:t>untuk</a:t>
            </a:r>
            <a:r>
              <a:rPr lang="en-ID" sz="2400" dirty="0"/>
              <a:t> 3 </a:t>
            </a:r>
            <a:r>
              <a:rPr lang="en-ID" sz="2400" dirty="0" err="1"/>
              <a:t>divisi</a:t>
            </a:r>
            <a:r>
              <a:rPr lang="en-ID" sz="2400" dirty="0"/>
              <a:t> (</a:t>
            </a:r>
            <a:r>
              <a:rPr lang="en-ID" sz="2400" dirty="0" err="1"/>
              <a:t>kedokteran</a:t>
            </a:r>
            <a:r>
              <a:rPr lang="en-ID" sz="2400" dirty="0"/>
              <a:t> </a:t>
            </a:r>
            <a:r>
              <a:rPr lang="en-ID" sz="2400" dirty="0" err="1"/>
              <a:t>Fetomaternal</a:t>
            </a:r>
            <a:r>
              <a:rPr lang="en-ID" sz="2400" dirty="0"/>
              <a:t>, </a:t>
            </a:r>
            <a:r>
              <a:rPr lang="en-ID" sz="2400" dirty="0" err="1"/>
              <a:t>Endokrinologi</a:t>
            </a:r>
            <a:r>
              <a:rPr lang="en-ID" sz="2400" dirty="0"/>
              <a:t> </a:t>
            </a:r>
            <a:r>
              <a:rPr lang="en-ID" sz="2400" dirty="0" err="1"/>
              <a:t>dan</a:t>
            </a:r>
            <a:r>
              <a:rPr lang="en-ID" sz="2400" dirty="0"/>
              <a:t> </a:t>
            </a:r>
            <a:r>
              <a:rPr lang="en-ID" sz="2400" dirty="0" err="1"/>
              <a:t>Reproduksi</a:t>
            </a:r>
            <a:r>
              <a:rPr lang="en-ID" sz="2400" dirty="0"/>
              <a:t> </a:t>
            </a:r>
            <a:r>
              <a:rPr lang="en-ID" sz="2400" dirty="0" err="1"/>
              <a:t>dan</a:t>
            </a:r>
            <a:r>
              <a:rPr lang="en-ID" sz="2400" dirty="0"/>
              <a:t> </a:t>
            </a:r>
            <a:r>
              <a:rPr lang="en-ID" sz="2400" dirty="0" err="1"/>
              <a:t>Obgin</a:t>
            </a:r>
            <a:r>
              <a:rPr lang="en-ID" sz="2400" dirty="0"/>
              <a:t> </a:t>
            </a:r>
            <a:r>
              <a:rPr lang="en-ID" sz="2400" dirty="0" err="1" smtClean="0"/>
              <a:t>Sosial</a:t>
            </a:r>
            <a:r>
              <a:rPr lang="en-ID" sz="2400" dirty="0" smtClean="0"/>
              <a:t>)</a:t>
            </a:r>
          </a:p>
          <a:p>
            <a:pPr lvl="0"/>
            <a:r>
              <a:rPr lang="id-ID" sz="2400" dirty="0" smtClean="0"/>
              <a:t>Departemen </a:t>
            </a:r>
            <a:r>
              <a:rPr lang="id-ID" sz="2400" dirty="0"/>
              <a:t>memiliki jaringan alumni yang kuat yang tersebar di seluruh wilayah Indonesia </a:t>
            </a:r>
            <a:endParaRPr lang="en-US" sz="2400" dirty="0"/>
          </a:p>
          <a:p>
            <a:pPr lvl="0" algn="just"/>
            <a:endParaRPr lang="en-US" sz="2800" dirty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887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2304" y="876300"/>
            <a:ext cx="10972800" cy="5414141"/>
          </a:xfrm>
        </p:spPr>
        <p:txBody>
          <a:bodyPr/>
          <a:lstStyle/>
          <a:p>
            <a:pPr marL="0" lvl="0" indent="0">
              <a:buNone/>
            </a:pPr>
            <a:r>
              <a:rPr lang="en-US" sz="2400" dirty="0" err="1"/>
              <a:t>Unggulan</a:t>
            </a:r>
            <a:r>
              <a:rPr lang="en-US" sz="2400" dirty="0"/>
              <a:t> </a:t>
            </a:r>
            <a:r>
              <a:rPr lang="en-US" sz="2400" dirty="0" err="1"/>
              <a:t>Departemen</a:t>
            </a:r>
            <a:r>
              <a:rPr lang="en-US" sz="2400" dirty="0"/>
              <a:t> </a:t>
            </a:r>
            <a:r>
              <a:rPr lang="en-US" sz="2400" dirty="0" err="1"/>
              <a:t>Obstetri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Ginekologi</a:t>
            </a:r>
            <a:r>
              <a:rPr lang="en-US" sz="2400" dirty="0"/>
              <a:t>:</a:t>
            </a:r>
          </a:p>
          <a:p>
            <a:pPr lvl="0"/>
            <a:r>
              <a:rPr lang="id-ID" sz="2400" dirty="0"/>
              <a:t>Inisiasi OBGYN Biobank dengan pendekatan unggulan masing-masing divisi</a:t>
            </a:r>
            <a:r>
              <a:rPr lang="en-US" sz="2400" dirty="0"/>
              <a:t> </a:t>
            </a:r>
            <a:r>
              <a:rPr lang="en-US" sz="2400" dirty="0" err="1"/>
              <a:t>bek</a:t>
            </a:r>
            <a:r>
              <a:rPr lang="id-ID" sz="2400" dirty="0"/>
              <a:t>erja sama dengan </a:t>
            </a:r>
            <a:r>
              <a:rPr lang="id-ID" sz="2400" i="1" dirty="0"/>
              <a:t>research biobank</a:t>
            </a:r>
            <a:r>
              <a:rPr lang="id-ID" sz="2400" dirty="0"/>
              <a:t> FK UGM</a:t>
            </a:r>
            <a:endParaRPr lang="en-US" sz="2400" dirty="0"/>
          </a:p>
          <a:p>
            <a:pPr lvl="0"/>
            <a:r>
              <a:rPr lang="en-US" sz="2400" dirty="0" err="1"/>
              <a:t>Pelayanan</a:t>
            </a:r>
            <a:r>
              <a:rPr lang="en-US" sz="2400" dirty="0"/>
              <a:t> </a:t>
            </a:r>
            <a:r>
              <a:rPr lang="en-US" sz="2400" dirty="0" err="1"/>
              <a:t>unggulan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masing-masing</a:t>
            </a:r>
            <a:r>
              <a:rPr lang="en-US" sz="2400" dirty="0"/>
              <a:t> </a:t>
            </a:r>
            <a:r>
              <a:rPr lang="en-US" sz="2400" dirty="0" err="1"/>
              <a:t>divisi</a:t>
            </a:r>
            <a:r>
              <a:rPr lang="en-US" sz="2400" dirty="0"/>
              <a:t>:</a:t>
            </a:r>
          </a:p>
          <a:p>
            <a:pPr marL="0" lv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MFM</a:t>
            </a:r>
            <a:r>
              <a:rPr lang="en-US" sz="2400" dirty="0"/>
              <a:t>: </a:t>
            </a:r>
            <a:r>
              <a:rPr lang="id-ID" sz="2400" i="1" dirty="0"/>
              <a:t>advanced prenatal diagnostic and therapy</a:t>
            </a:r>
            <a:r>
              <a:rPr lang="en-US" sz="2400" i="1" dirty="0"/>
              <a:t>, a</a:t>
            </a:r>
            <a:r>
              <a:rPr lang="id-ID" sz="2400" i="1" dirty="0"/>
              <a:t>dvanced fetal therapy</a:t>
            </a:r>
            <a:endParaRPr lang="en-US" sz="2400" dirty="0"/>
          </a:p>
          <a:p>
            <a:pPr marL="0" lvl="0" indent="0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Uroginekologi</a:t>
            </a:r>
            <a:r>
              <a:rPr lang="en-US" sz="2400" dirty="0"/>
              <a:t>: </a:t>
            </a:r>
            <a:r>
              <a:rPr lang="id-ID" sz="2400" dirty="0"/>
              <a:t>Neovagina</a:t>
            </a:r>
            <a:r>
              <a:rPr lang="en-US" sz="2400" dirty="0"/>
              <a:t>, </a:t>
            </a:r>
            <a:r>
              <a:rPr lang="en-US" sz="2400" i="1" dirty="0"/>
              <a:t>m</a:t>
            </a:r>
            <a:r>
              <a:rPr lang="id-ID" sz="2400" i="1" dirty="0"/>
              <a:t>inima</a:t>
            </a:r>
            <a:r>
              <a:rPr lang="en-US" sz="2400" i="1" dirty="0" err="1"/>
              <a:t>lly</a:t>
            </a:r>
            <a:r>
              <a:rPr lang="en-US" sz="2400" i="1" dirty="0"/>
              <a:t> </a:t>
            </a:r>
            <a:r>
              <a:rPr lang="id-ID" sz="2400" i="1" dirty="0"/>
              <a:t> invasive procedure in Urogynecology</a:t>
            </a:r>
            <a:endParaRPr lang="en-US" sz="2400" dirty="0"/>
          </a:p>
          <a:p>
            <a:pPr marL="0" lvl="0" indent="0">
              <a:buNone/>
            </a:pPr>
            <a:r>
              <a:rPr lang="en-US" sz="2400" dirty="0" smtClean="0"/>
              <a:t>	ER</a:t>
            </a:r>
            <a:r>
              <a:rPr lang="en-US" sz="2400" dirty="0"/>
              <a:t>: </a:t>
            </a:r>
            <a:r>
              <a:rPr lang="en-US" sz="2400" i="1" dirty="0"/>
              <a:t>f</a:t>
            </a:r>
            <a:r>
              <a:rPr lang="id-ID" sz="2400" i="1" dirty="0"/>
              <a:t>ertility protection</a:t>
            </a:r>
            <a:r>
              <a:rPr lang="id-ID" sz="2400" dirty="0"/>
              <a:t> bersama R</a:t>
            </a:r>
            <a:r>
              <a:rPr lang="en-US" sz="2400" dirty="0" err="1"/>
              <a:t>umah</a:t>
            </a:r>
            <a:r>
              <a:rPr lang="en-US" sz="2400" dirty="0"/>
              <a:t> </a:t>
            </a:r>
            <a:r>
              <a:rPr lang="en-US" sz="2400" dirty="0" err="1"/>
              <a:t>Sakit</a:t>
            </a:r>
            <a:r>
              <a:rPr lang="en-US" sz="2400" dirty="0"/>
              <a:t> </a:t>
            </a:r>
            <a:r>
              <a:rPr lang="en-US" sz="2400" dirty="0" err="1"/>
              <a:t>Akademik</a:t>
            </a:r>
            <a:r>
              <a:rPr lang="en-US" sz="2400" dirty="0"/>
              <a:t> UGM</a:t>
            </a:r>
          </a:p>
          <a:p>
            <a:pPr marL="914400" lvl="0" indent="-914400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Obsginsos</a:t>
            </a:r>
            <a:r>
              <a:rPr lang="en-US" sz="2400" dirty="0"/>
              <a:t>: </a:t>
            </a:r>
            <a:r>
              <a:rPr lang="en-US" sz="2400" i="1" dirty="0"/>
              <a:t>h</a:t>
            </a:r>
            <a:r>
              <a:rPr lang="id-ID" sz="2400" i="1" dirty="0"/>
              <a:t>olistic care in</a:t>
            </a:r>
            <a:r>
              <a:rPr lang="id-ID" sz="2400" dirty="0"/>
              <a:t> OBGYN</a:t>
            </a:r>
            <a:r>
              <a:rPr lang="en-US" sz="2400" dirty="0"/>
              <a:t>, e</a:t>
            </a:r>
            <a:r>
              <a:rPr lang="id-ID" sz="2400" dirty="0"/>
              <a:t>vidence </a:t>
            </a:r>
            <a:r>
              <a:rPr lang="en-US" sz="2400" dirty="0"/>
              <a:t>b</a:t>
            </a:r>
            <a:r>
              <a:rPr lang="id-ID" sz="2400" dirty="0"/>
              <a:t>ased </a:t>
            </a:r>
            <a:r>
              <a:rPr lang="en-US" sz="2400" dirty="0"/>
              <a:t>c</a:t>
            </a:r>
            <a:r>
              <a:rPr lang="id-ID" sz="2400" dirty="0"/>
              <a:t>omplementary and </a:t>
            </a:r>
            <a:r>
              <a:rPr lang="en-US" sz="2400" dirty="0"/>
              <a:t>a</a:t>
            </a:r>
            <a:r>
              <a:rPr lang="id-ID" sz="2400" dirty="0"/>
              <a:t>lternative </a:t>
            </a:r>
            <a:r>
              <a:rPr lang="en-US" sz="2400" dirty="0"/>
              <a:t>m</a:t>
            </a:r>
            <a:r>
              <a:rPr lang="id-ID" sz="2400" dirty="0"/>
              <a:t>edicine (EBCAM) in OBGYN</a:t>
            </a:r>
            <a:endParaRPr lang="en-US" sz="2400" dirty="0"/>
          </a:p>
          <a:p>
            <a:pPr lvl="0"/>
            <a:r>
              <a:rPr lang="en-US" sz="2400" dirty="0"/>
              <a:t>Program </a:t>
            </a:r>
            <a:r>
              <a:rPr lang="en-US" sz="2400" dirty="0" err="1"/>
              <a:t>pengabdian</a:t>
            </a:r>
            <a:r>
              <a:rPr lang="en-US" sz="2400" dirty="0"/>
              <a:t> </a:t>
            </a:r>
            <a:r>
              <a:rPr lang="en-US" sz="2400" dirty="0" err="1"/>
              <a:t>kepada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: p</a:t>
            </a:r>
            <a:r>
              <a:rPr lang="id-ID" sz="2400" dirty="0"/>
              <a:t>enggunaan big data HDSS</a:t>
            </a:r>
            <a:r>
              <a:rPr lang="en-US" sz="2400" dirty="0"/>
              <a:t>, p</a:t>
            </a:r>
            <a:r>
              <a:rPr lang="id-ID" sz="2400" dirty="0"/>
              <a:t>endekatan ke Pemkab Kulon Progo untuk tempat pengabdian </a:t>
            </a:r>
            <a:r>
              <a:rPr lang="id-ID" sz="2400" dirty="0" smtClean="0"/>
              <a:t>masyarakat</a:t>
            </a:r>
            <a:r>
              <a:rPr lang="en-US" sz="2400" dirty="0"/>
              <a:t> </a:t>
            </a:r>
            <a:r>
              <a:rPr lang="en-US" sz="2400" dirty="0" smtClean="0"/>
              <a:t>(</a:t>
            </a:r>
            <a:r>
              <a:rPr lang="en-US" sz="2400" dirty="0" err="1" smtClean="0"/>
              <a:t>desa</a:t>
            </a:r>
            <a:r>
              <a:rPr lang="en-US" sz="2400" dirty="0" smtClean="0"/>
              <a:t> </a:t>
            </a:r>
            <a:r>
              <a:rPr lang="en-US" sz="2400" dirty="0" err="1" smtClean="0"/>
              <a:t>binaan</a:t>
            </a:r>
            <a:r>
              <a:rPr lang="en-US" sz="2400" dirty="0" smtClean="0"/>
              <a:t>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37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internal: </a:t>
            </a:r>
            <a:r>
              <a:rPr lang="en-US" dirty="0" err="1" smtClean="0"/>
              <a:t>Kelemahan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41" y="1295400"/>
            <a:ext cx="11732653" cy="4830763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sz="2800" dirty="0" err="1"/>
              <a:t>Keterbatasan</a:t>
            </a:r>
            <a:r>
              <a:rPr lang="en-US" sz="2800" dirty="0"/>
              <a:t> </a:t>
            </a:r>
            <a:r>
              <a:rPr lang="en-US" sz="2800" dirty="0" err="1" smtClean="0"/>
              <a:t>jumlah</a:t>
            </a:r>
            <a:r>
              <a:rPr lang="en-US" sz="2800" dirty="0" smtClean="0"/>
              <a:t> </a:t>
            </a:r>
            <a:r>
              <a:rPr lang="id-ID" sz="2800" dirty="0" smtClean="0"/>
              <a:t>guru </a:t>
            </a:r>
            <a:r>
              <a:rPr lang="id-ID" sz="2800" dirty="0"/>
              <a:t>besar dan </a:t>
            </a:r>
            <a:r>
              <a:rPr lang="en-US" sz="2800" dirty="0" err="1" smtClean="0"/>
              <a:t>doktor</a:t>
            </a:r>
            <a:endParaRPr lang="en-US" sz="2800" dirty="0"/>
          </a:p>
          <a:p>
            <a:pPr lvl="0"/>
            <a:r>
              <a:rPr lang="en-ID" sz="2800" dirty="0" err="1"/>
              <a:t>Evaluasi</a:t>
            </a:r>
            <a:r>
              <a:rPr lang="en-ID" sz="2800" dirty="0"/>
              <a:t> </a:t>
            </a:r>
            <a:r>
              <a:rPr lang="en-ID" sz="2800" dirty="0" err="1"/>
              <a:t>aktivitas</a:t>
            </a:r>
            <a:r>
              <a:rPr lang="en-ID" sz="2800" dirty="0"/>
              <a:t>/</a:t>
            </a:r>
            <a:r>
              <a:rPr lang="en-ID" sz="2800" dirty="0" err="1"/>
              <a:t>kinerja</a:t>
            </a:r>
            <a:r>
              <a:rPr lang="en-ID" sz="2800" dirty="0"/>
              <a:t> </a:t>
            </a:r>
            <a:r>
              <a:rPr lang="en-ID" sz="2800" dirty="0" err="1"/>
              <a:t>para</a:t>
            </a:r>
            <a:r>
              <a:rPr lang="en-ID" sz="2800" dirty="0"/>
              <a:t> </a:t>
            </a:r>
            <a:r>
              <a:rPr lang="en-ID" sz="2800" dirty="0" err="1"/>
              <a:t>staf</a:t>
            </a:r>
            <a:r>
              <a:rPr lang="en-ID" sz="2800" dirty="0"/>
              <a:t> </a:t>
            </a:r>
            <a:r>
              <a:rPr lang="en-ID" sz="2800" dirty="0" err="1"/>
              <a:t>belum</a:t>
            </a:r>
            <a:r>
              <a:rPr lang="en-ID" sz="2800" dirty="0"/>
              <a:t> </a:t>
            </a:r>
            <a:r>
              <a:rPr lang="en-ID" sz="2800" dirty="0" err="1"/>
              <a:t>maksimal</a:t>
            </a:r>
            <a:endParaRPr lang="en-US" sz="2800" dirty="0"/>
          </a:p>
          <a:p>
            <a:pPr lvl="0"/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/>
              <a:t>bidang</a:t>
            </a:r>
            <a:r>
              <a:rPr lang="en-US" sz="2800" dirty="0"/>
              <a:t> </a:t>
            </a:r>
            <a:r>
              <a:rPr lang="en-US" sz="2800" dirty="0" err="1"/>
              <a:t>penelitian</a:t>
            </a:r>
            <a:r>
              <a:rPr lang="en-US" sz="2800" dirty="0"/>
              <a:t> </a:t>
            </a:r>
            <a:r>
              <a:rPr lang="en-US" sz="2800" dirty="0" err="1"/>
              <a:t>ada</a:t>
            </a:r>
            <a:r>
              <a:rPr lang="en-US" sz="2800" dirty="0"/>
              <a:t> </a:t>
            </a:r>
            <a:r>
              <a:rPr lang="en-US" sz="2800" dirty="0" err="1"/>
              <a:t>beberapa</a:t>
            </a:r>
            <a:r>
              <a:rPr lang="en-US" sz="2800" dirty="0"/>
              <a:t> </a:t>
            </a:r>
            <a:r>
              <a:rPr lang="en-US" sz="2800" dirty="0" err="1"/>
              <a:t>hal</a:t>
            </a:r>
            <a:r>
              <a:rPr lang="en-US" sz="2800" dirty="0"/>
              <a:t> yang </a:t>
            </a:r>
            <a:r>
              <a:rPr lang="en-US" sz="2800" dirty="0" err="1"/>
              <a:t>perlu</a:t>
            </a:r>
            <a:r>
              <a:rPr lang="en-US" sz="2800" dirty="0"/>
              <a:t> </a:t>
            </a:r>
            <a:r>
              <a:rPr lang="en-US" sz="2800" dirty="0" err="1"/>
              <a:t>dilakukan</a:t>
            </a:r>
            <a:r>
              <a:rPr lang="en-US" sz="2800" dirty="0"/>
              <a:t> </a:t>
            </a:r>
            <a:r>
              <a:rPr lang="en-US" sz="2800" dirty="0" err="1"/>
              <a:t>perbaikan</a:t>
            </a:r>
            <a:r>
              <a:rPr lang="en-US" sz="2800" dirty="0"/>
              <a:t> di </a:t>
            </a:r>
            <a:r>
              <a:rPr lang="en-US" sz="2800" dirty="0" err="1"/>
              <a:t>antaranya</a:t>
            </a:r>
            <a:r>
              <a:rPr lang="en-US" sz="2800" dirty="0"/>
              <a:t>:</a:t>
            </a:r>
          </a:p>
          <a:p>
            <a:pPr lvl="0" algn="just">
              <a:buFontTx/>
              <a:buChar char="-"/>
            </a:pPr>
            <a:r>
              <a:rPr lang="en-US" sz="2800" dirty="0" smtClean="0"/>
              <a:t>J</a:t>
            </a:r>
            <a:r>
              <a:rPr lang="id-ID" sz="2800" dirty="0" smtClean="0"/>
              <a:t>umlah </a:t>
            </a:r>
            <a:r>
              <a:rPr lang="id-ID" sz="2800" dirty="0"/>
              <a:t>publikasi nasional dan internasional masih </a:t>
            </a:r>
            <a:r>
              <a:rPr lang="id-ID" sz="2800" dirty="0" smtClean="0"/>
              <a:t>rendah</a:t>
            </a:r>
            <a:endParaRPr lang="en-US" sz="2800" dirty="0" smtClean="0"/>
          </a:p>
          <a:p>
            <a:pPr lvl="0" algn="just">
              <a:buFontTx/>
              <a:buChar char="-"/>
            </a:pPr>
            <a:r>
              <a:rPr lang="en-US" sz="2800" dirty="0" smtClean="0"/>
              <a:t>U</a:t>
            </a:r>
            <a:r>
              <a:rPr lang="id-ID" sz="2800" dirty="0" smtClean="0"/>
              <a:t>ntuk </a:t>
            </a:r>
            <a:r>
              <a:rPr lang="id-ID" sz="2800" dirty="0"/>
              <a:t>menunjang kegiatan penelitian belum tersedia Standard Operating Procedure (SOP) fasilitas, alat, profil, dan laboratorium </a:t>
            </a:r>
            <a:r>
              <a:rPr lang="id-ID" sz="2800" dirty="0" smtClean="0"/>
              <a:t>terpadu</a:t>
            </a:r>
            <a:endParaRPr lang="en-US" sz="2800" dirty="0" smtClean="0"/>
          </a:p>
          <a:p>
            <a:pPr lvl="0" algn="just">
              <a:buFontTx/>
              <a:buChar char="-"/>
            </a:pPr>
            <a:r>
              <a:rPr lang="en-US" sz="2800" i="1" dirty="0"/>
              <a:t>E</a:t>
            </a:r>
            <a:r>
              <a:rPr lang="id-ID" sz="2800" i="1" dirty="0" smtClean="0"/>
              <a:t>lectronic </a:t>
            </a:r>
            <a:r>
              <a:rPr lang="id-ID" sz="2800" i="1" dirty="0"/>
              <a:t>data base</a:t>
            </a:r>
            <a:r>
              <a:rPr lang="id-ID" sz="2800" dirty="0"/>
              <a:t> yang belum memadai </a:t>
            </a:r>
            <a:endParaRPr lang="en-US" sz="2800" dirty="0"/>
          </a:p>
          <a:p>
            <a:pPr marL="0" lvl="0" indent="0">
              <a:buNone/>
            </a:pPr>
            <a:r>
              <a:rPr lang="en-US" sz="2800" dirty="0" smtClean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95169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eskternal</a:t>
            </a:r>
            <a:r>
              <a:rPr lang="en-US" dirty="0" smtClean="0"/>
              <a:t>: </a:t>
            </a:r>
            <a:r>
              <a:rPr lang="en-US" dirty="0" err="1" smtClean="0"/>
              <a:t>Peluang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714500"/>
            <a:ext cx="11234670" cy="4737815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en-US" sz="2800" b="1" dirty="0" err="1"/>
              <a:t>Peluang</a:t>
            </a:r>
            <a:r>
              <a:rPr lang="en-US" sz="2800" b="1" dirty="0"/>
              <a:t> Non-</a:t>
            </a:r>
            <a:r>
              <a:rPr lang="en-US" sz="2800" b="1" dirty="0" err="1"/>
              <a:t>finansial</a:t>
            </a:r>
            <a:r>
              <a:rPr lang="en-US" sz="2800" b="1" dirty="0"/>
              <a:t>:</a:t>
            </a:r>
            <a:endParaRPr lang="en-US" sz="2800" dirty="0"/>
          </a:p>
          <a:p>
            <a:pPr marL="971550" lvl="2" indent="-400050" algn="just"/>
            <a:r>
              <a:rPr lang="en-US" sz="2400" dirty="0" err="1"/>
              <a:t>Kepercayaan</a:t>
            </a:r>
            <a:r>
              <a:rPr lang="en-US" sz="2400" dirty="0"/>
              <a:t> </a:t>
            </a:r>
            <a:r>
              <a:rPr lang="id-ID" sz="2400" dirty="0"/>
              <a:t>dan dukungan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pemerintah</a:t>
            </a:r>
            <a:r>
              <a:rPr lang="en-US" sz="2400" dirty="0"/>
              <a:t>,</a:t>
            </a:r>
            <a:r>
              <a:rPr lang="id-ID" sz="2400" dirty="0"/>
              <a:t> FK UGM, RSUP Dr. Sardjito,</a:t>
            </a:r>
            <a:r>
              <a:rPr lang="en-US" sz="2400" dirty="0"/>
              <a:t> </a:t>
            </a:r>
            <a:r>
              <a:rPr lang="en-US" sz="2400" dirty="0" err="1"/>
              <a:t>organisasi</a:t>
            </a:r>
            <a:r>
              <a:rPr lang="en-US" sz="2400" dirty="0"/>
              <a:t> </a:t>
            </a:r>
            <a:r>
              <a:rPr lang="en-US" sz="2400" dirty="0" err="1"/>
              <a:t>profesi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 </a:t>
            </a:r>
            <a:r>
              <a:rPr lang="en-US" sz="2400" dirty="0" err="1"/>
              <a:t>relatif</a:t>
            </a:r>
            <a:r>
              <a:rPr lang="en-US" sz="2400" dirty="0"/>
              <a:t> </a:t>
            </a:r>
            <a:r>
              <a:rPr lang="en-US" sz="2400" dirty="0" err="1"/>
              <a:t>tinggi</a:t>
            </a:r>
            <a:r>
              <a:rPr lang="en-US" sz="2400" dirty="0"/>
              <a:t> </a:t>
            </a:r>
            <a:r>
              <a:rPr lang="en-US" sz="2400" dirty="0" err="1"/>
              <a:t>terutama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pengembangan</a:t>
            </a:r>
            <a:r>
              <a:rPr lang="en-US" sz="2400" dirty="0"/>
              <a:t> </a:t>
            </a:r>
            <a:r>
              <a:rPr lang="en-US" sz="2400" dirty="0" err="1"/>
              <a:t>kerjasama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peningkatan</a:t>
            </a:r>
            <a:r>
              <a:rPr lang="en-US" sz="2400" dirty="0"/>
              <a:t> </a:t>
            </a:r>
            <a:r>
              <a:rPr lang="en-US" sz="2400" dirty="0" err="1"/>
              <a:t>kapasitas</a:t>
            </a:r>
            <a:r>
              <a:rPr lang="en-US" sz="2400" dirty="0"/>
              <a:t> </a:t>
            </a:r>
            <a:endParaRPr lang="en-US" sz="2400" dirty="0" smtClean="0"/>
          </a:p>
          <a:p>
            <a:pPr marL="971550" lvl="2" indent="-400050" algn="just"/>
            <a:r>
              <a:rPr lang="en-ID" sz="2400" dirty="0" err="1" smtClean="0"/>
              <a:t>Posisi</a:t>
            </a:r>
            <a:r>
              <a:rPr lang="en-ID" sz="2400" dirty="0" smtClean="0"/>
              <a:t> RSUP </a:t>
            </a:r>
            <a:r>
              <a:rPr lang="en-ID" sz="2400" dirty="0" err="1" smtClean="0"/>
              <a:t>Dr.</a:t>
            </a:r>
            <a:r>
              <a:rPr lang="en-ID" sz="2400" dirty="0" smtClean="0"/>
              <a:t> </a:t>
            </a:r>
            <a:r>
              <a:rPr lang="en-ID" sz="2400" dirty="0" err="1" smtClean="0"/>
              <a:t>Sarddjito</a:t>
            </a:r>
            <a:r>
              <a:rPr lang="en-ID" sz="2400" dirty="0" smtClean="0"/>
              <a:t> </a:t>
            </a:r>
            <a:r>
              <a:rPr lang="en-ID" sz="2400" dirty="0"/>
              <a:t>yang </a:t>
            </a:r>
            <a:r>
              <a:rPr lang="en-ID" sz="2400" dirty="0" err="1"/>
              <a:t>merupakan</a:t>
            </a:r>
            <a:r>
              <a:rPr lang="en-ID" sz="2400" dirty="0"/>
              <a:t> RS top </a:t>
            </a:r>
            <a:r>
              <a:rPr lang="en-ID" sz="2400" dirty="0" err="1"/>
              <a:t>referal</a:t>
            </a:r>
            <a:r>
              <a:rPr lang="en-ID" sz="2400" dirty="0"/>
              <a:t> </a:t>
            </a:r>
            <a:r>
              <a:rPr lang="en-ID" sz="2400" dirty="0" err="1"/>
              <a:t>dan</a:t>
            </a:r>
            <a:r>
              <a:rPr lang="en-ID" sz="2400" dirty="0"/>
              <a:t> </a:t>
            </a:r>
            <a:r>
              <a:rPr lang="en-ID" sz="2400" dirty="0" err="1"/>
              <a:t>terakeditasi</a:t>
            </a:r>
            <a:r>
              <a:rPr lang="en-ID" sz="2400" dirty="0"/>
              <a:t> </a:t>
            </a:r>
            <a:r>
              <a:rPr lang="en-ID" sz="2400" dirty="0" smtClean="0"/>
              <a:t>JCI (Joint </a:t>
            </a:r>
            <a:r>
              <a:rPr lang="en-ID" sz="2400" dirty="0" err="1" smtClean="0"/>
              <a:t>Comitte</a:t>
            </a:r>
            <a:r>
              <a:rPr lang="en-ID" sz="2400" dirty="0" smtClean="0"/>
              <a:t> </a:t>
            </a:r>
            <a:r>
              <a:rPr lang="en-ID" sz="2400" dirty="0" err="1" smtClean="0"/>
              <a:t>Internasional</a:t>
            </a:r>
            <a:r>
              <a:rPr lang="en-ID" sz="2400" dirty="0" smtClean="0"/>
              <a:t>)</a:t>
            </a:r>
          </a:p>
          <a:p>
            <a:pPr marL="971550" lvl="2" indent="-400050" algn="just"/>
            <a:r>
              <a:rPr lang="en-ID" sz="2400" dirty="0" err="1" smtClean="0"/>
              <a:t>Adanya</a:t>
            </a:r>
            <a:r>
              <a:rPr lang="en-ID" sz="2400" dirty="0" smtClean="0"/>
              <a:t> </a:t>
            </a:r>
            <a:r>
              <a:rPr lang="en-ID" sz="2400" dirty="0" err="1"/>
              <a:t>sistem</a:t>
            </a:r>
            <a:r>
              <a:rPr lang="en-ID" sz="2400" dirty="0"/>
              <a:t> </a:t>
            </a:r>
            <a:r>
              <a:rPr lang="en-ID" sz="2400" dirty="0" err="1"/>
              <a:t>jejaring</a:t>
            </a:r>
            <a:r>
              <a:rPr lang="en-ID" sz="2400" dirty="0"/>
              <a:t> </a:t>
            </a:r>
            <a:r>
              <a:rPr lang="en-ID" sz="2400" dirty="0" err="1"/>
              <a:t>anatar</a:t>
            </a:r>
            <a:r>
              <a:rPr lang="en-ID" sz="2400" dirty="0"/>
              <a:t> RS </a:t>
            </a:r>
            <a:r>
              <a:rPr lang="en-ID" sz="2400" dirty="0" err="1"/>
              <a:t>pendidikan</a:t>
            </a:r>
            <a:r>
              <a:rPr lang="en-ID" sz="2400" dirty="0"/>
              <a:t> </a:t>
            </a:r>
            <a:r>
              <a:rPr lang="en-ID" sz="2400" dirty="0" err="1"/>
              <a:t>melalui</a:t>
            </a:r>
            <a:r>
              <a:rPr lang="en-ID" sz="2400" dirty="0"/>
              <a:t> </a:t>
            </a:r>
            <a:r>
              <a:rPr lang="en-ID" sz="2400" dirty="0" smtClean="0"/>
              <a:t>AHS</a:t>
            </a:r>
            <a:endParaRPr lang="en-US" sz="2400" dirty="0"/>
          </a:p>
          <a:p>
            <a:pPr marL="971550" lvl="2" indent="-400050" algn="just"/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/>
              <a:t>unit </a:t>
            </a:r>
            <a:r>
              <a:rPr lang="en-US" sz="2400" dirty="0" err="1"/>
              <a:t>khusus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wadah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 </a:t>
            </a:r>
            <a:r>
              <a:rPr lang="en-US" sz="2400" dirty="0" err="1"/>
              <a:t>terpadu</a:t>
            </a:r>
            <a:r>
              <a:rPr lang="en-US" sz="2400" dirty="0"/>
              <a:t> </a:t>
            </a:r>
            <a:r>
              <a:rPr lang="en-US" sz="2400" dirty="0" err="1"/>
              <a:t>yakni</a:t>
            </a:r>
            <a:r>
              <a:rPr lang="en-US" sz="2400" dirty="0"/>
              <a:t> </a:t>
            </a:r>
            <a:r>
              <a:rPr lang="en-US" sz="2400" dirty="0" err="1"/>
              <a:t>Obgin</a:t>
            </a:r>
            <a:r>
              <a:rPr lang="en-US" sz="2400" dirty="0"/>
              <a:t> Research Unit (ORU) yang </a:t>
            </a:r>
            <a:r>
              <a:rPr lang="en-US" sz="2400" dirty="0" err="1"/>
              <a:t>berpotensi</a:t>
            </a:r>
            <a:r>
              <a:rPr lang="en-US" sz="2400" dirty="0"/>
              <a:t> </a:t>
            </a:r>
            <a:r>
              <a:rPr lang="en-US" sz="2400" dirty="0" err="1"/>
              <a:t>mengembangkan</a:t>
            </a:r>
            <a:r>
              <a:rPr lang="en-US" sz="2400" dirty="0"/>
              <a:t> </a:t>
            </a:r>
            <a:r>
              <a:rPr lang="en-US" sz="2400" dirty="0" err="1"/>
              <a:t>aspek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publikasi</a:t>
            </a:r>
            <a:endParaRPr lang="en-US" sz="2400" dirty="0"/>
          </a:p>
          <a:p>
            <a:pPr lvl="0"/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4904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069" y="1024758"/>
            <a:ext cx="10972800" cy="5479777"/>
          </a:xfrm>
        </p:spPr>
        <p:txBody>
          <a:bodyPr/>
          <a:lstStyle/>
          <a:p>
            <a:pPr marL="742950" lvl="2" indent="-457200" algn="just"/>
            <a:r>
              <a:rPr lang="en-US" dirty="0" err="1"/>
              <a:t>Memiliki</a:t>
            </a:r>
            <a:r>
              <a:rPr lang="en-US" dirty="0"/>
              <a:t> SDM </a:t>
            </a:r>
            <a:r>
              <a:rPr lang="en-US" dirty="0" err="1"/>
              <a:t>pendidik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kependidikan</a:t>
            </a:r>
            <a:r>
              <a:rPr lang="en-US" dirty="0"/>
              <a:t> yang </a:t>
            </a:r>
            <a:r>
              <a:rPr lang="en-US" dirty="0" err="1"/>
              <a:t>muda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potensial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akademik</a:t>
            </a:r>
            <a:r>
              <a:rPr lang="en-US" dirty="0"/>
              <a:t>,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 </a:t>
            </a:r>
            <a:endParaRPr lang="en-US" sz="2800" dirty="0"/>
          </a:p>
          <a:p>
            <a:pPr marL="742950" lvl="2" indent="-457200" algn="just"/>
            <a:r>
              <a:rPr lang="en-US" dirty="0" err="1" smtClean="0"/>
              <a:t>Pengalaman</a:t>
            </a:r>
            <a:r>
              <a:rPr lang="en-US" dirty="0" smtClean="0"/>
              <a:t> </a:t>
            </a:r>
            <a:r>
              <a:rPr lang="en-US" dirty="0" err="1"/>
              <a:t>menggalang</a:t>
            </a:r>
            <a:r>
              <a:rPr lang="en-US" dirty="0"/>
              <a:t> </a:t>
            </a:r>
            <a:r>
              <a:rPr lang="en-US" dirty="0" err="1"/>
              <a:t>kerjasama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 smtClean="0"/>
              <a:t>kepentingan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060652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57250"/>
            <a:ext cx="10972800" cy="5268913"/>
          </a:xfrm>
        </p:spPr>
        <p:txBody>
          <a:bodyPr/>
          <a:lstStyle/>
          <a:p>
            <a:pPr marL="0" indent="0">
              <a:buNone/>
            </a:pPr>
            <a:r>
              <a:rPr lang="en-US" sz="4400" b="1" dirty="0" err="1"/>
              <a:t>Peluang</a:t>
            </a:r>
            <a:r>
              <a:rPr lang="en-US" sz="4400" b="1" dirty="0"/>
              <a:t> </a:t>
            </a:r>
            <a:r>
              <a:rPr lang="en-US" sz="4400" b="1" dirty="0" err="1"/>
              <a:t>Finansial</a:t>
            </a:r>
            <a:r>
              <a:rPr lang="en-US" sz="4400" b="1" dirty="0"/>
              <a:t>:</a:t>
            </a:r>
            <a:endParaRPr lang="en-US" sz="4000" dirty="0"/>
          </a:p>
          <a:p>
            <a:pPr marL="857250" lvl="2" indent="-400050"/>
            <a:r>
              <a:rPr lang="en-US" dirty="0" err="1"/>
              <a:t>Hibah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publikasi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r>
              <a:rPr lang="en-US" dirty="0"/>
              <a:t> </a:t>
            </a:r>
            <a:endParaRPr lang="en-US" sz="2800" dirty="0"/>
          </a:p>
          <a:p>
            <a:pPr marL="857250" lvl="2" indent="-400050"/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kesempatan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kapasitas</a:t>
            </a:r>
            <a:r>
              <a:rPr lang="en-US" dirty="0"/>
              <a:t> SDM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hibah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beasiswa</a:t>
            </a:r>
            <a:endParaRPr lang="en-US" sz="2800" dirty="0"/>
          </a:p>
          <a:p>
            <a:pPr marL="857250" lvl="2" indent="-400050"/>
            <a:r>
              <a:rPr lang="id-ID" dirty="0"/>
              <a:t>Pendidikan dan pelatihan</a:t>
            </a:r>
            <a:endParaRPr lang="en-US" sz="2800" dirty="0"/>
          </a:p>
          <a:p>
            <a:pPr marL="857250" lvl="2" indent="-400050"/>
            <a:r>
              <a:rPr lang="id-ID" dirty="0"/>
              <a:t>Kontribusi alumni</a:t>
            </a:r>
            <a:endParaRPr lang="en-US" sz="2800" dirty="0"/>
          </a:p>
          <a:p>
            <a:pPr marL="0" indent="0">
              <a:buNone/>
            </a:pPr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1333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eksternal</a:t>
            </a:r>
            <a:r>
              <a:rPr lang="en-US" smtClean="0"/>
              <a:t>: Ancaman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950" y="1428750"/>
            <a:ext cx="10839450" cy="5023565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en-US" sz="3200" b="1" dirty="0" err="1"/>
              <a:t>Ancaman</a:t>
            </a:r>
            <a:r>
              <a:rPr lang="en-US" sz="3200" b="1" dirty="0"/>
              <a:t> Non-</a:t>
            </a:r>
            <a:r>
              <a:rPr lang="en-US" sz="3200" b="1" dirty="0" err="1"/>
              <a:t>finansial</a:t>
            </a:r>
            <a:r>
              <a:rPr lang="en-US" sz="3200" b="1" dirty="0"/>
              <a:t>:</a:t>
            </a:r>
            <a:endParaRPr lang="en-US" sz="3200" dirty="0"/>
          </a:p>
          <a:p>
            <a:pPr marL="1085850" lvl="2" indent="-400050"/>
            <a:r>
              <a:rPr lang="en-US" dirty="0" err="1"/>
              <a:t>Persaingan</a:t>
            </a:r>
            <a:r>
              <a:rPr lang="en-US" dirty="0"/>
              <a:t> regional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smtClean="0"/>
              <a:t>global</a:t>
            </a:r>
          </a:p>
          <a:p>
            <a:pPr marL="1085850" lvl="2" indent="-400050"/>
            <a:r>
              <a:rPr lang="en-US" dirty="0" err="1" smtClean="0"/>
              <a:t>Kecenderungan</a:t>
            </a:r>
            <a:r>
              <a:rPr lang="en-US" dirty="0" smtClean="0"/>
              <a:t> </a:t>
            </a:r>
            <a:r>
              <a:rPr lang="en-US" dirty="0" err="1"/>
              <a:t>meningkatnya</a:t>
            </a:r>
            <a:r>
              <a:rPr lang="en-US" dirty="0"/>
              <a:t> </a:t>
            </a:r>
            <a:r>
              <a:rPr lang="en-US" dirty="0" err="1"/>
              <a:t>tuntutan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ID" dirty="0" err="1"/>
              <a:t>pada</a:t>
            </a:r>
            <a:r>
              <a:rPr lang="en-ID" dirty="0"/>
              <a:t> </a:t>
            </a:r>
            <a:r>
              <a:rPr lang="en-ID" dirty="0" err="1"/>
              <a:t>aspek</a:t>
            </a:r>
            <a:r>
              <a:rPr lang="en-ID" dirty="0"/>
              <a:t> legal formal </a:t>
            </a:r>
            <a:r>
              <a:rPr lang="en-ID" dirty="0" err="1"/>
              <a:t>kegiatan</a:t>
            </a:r>
            <a:r>
              <a:rPr lang="en-ID" dirty="0"/>
              <a:t> </a:t>
            </a:r>
            <a:r>
              <a:rPr lang="en-ID" dirty="0" err="1"/>
              <a:t>pelayanan</a:t>
            </a:r>
            <a:r>
              <a:rPr lang="en-ID" dirty="0"/>
              <a:t> </a:t>
            </a:r>
            <a:r>
              <a:rPr lang="en-ID" dirty="0" err="1"/>
              <a:t>klinis</a:t>
            </a:r>
            <a:endParaRPr lang="en-US" dirty="0"/>
          </a:p>
          <a:p>
            <a:pPr marL="1085850" lvl="2" indent="-400050"/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i="1" dirty="0"/>
              <a:t>zero growth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pengangkatan</a:t>
            </a:r>
            <a:r>
              <a:rPr lang="en-US" dirty="0"/>
              <a:t> PNS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staf</a:t>
            </a:r>
            <a:r>
              <a:rPr lang="en-US" dirty="0"/>
              <a:t> </a:t>
            </a:r>
            <a:r>
              <a:rPr lang="en-US" dirty="0" err="1"/>
              <a:t>pendidik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 smtClean="0"/>
              <a:t>kependidikan</a:t>
            </a:r>
            <a:endParaRPr lang="en-US" dirty="0" smtClean="0"/>
          </a:p>
          <a:p>
            <a:pPr marL="1219200" lvl="2" indent="0">
              <a:buNone/>
            </a:pPr>
            <a:endParaRPr lang="en-US" dirty="0"/>
          </a:p>
          <a:p>
            <a:pPr marL="0" indent="0">
              <a:buNone/>
            </a:pPr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5282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 err="1"/>
              <a:t>Ancaman</a:t>
            </a:r>
            <a:r>
              <a:rPr lang="en-US" sz="2800" b="1" dirty="0"/>
              <a:t> </a:t>
            </a:r>
            <a:r>
              <a:rPr lang="en-US" sz="2800" b="1" dirty="0" err="1"/>
              <a:t>Finansial</a:t>
            </a:r>
            <a:r>
              <a:rPr lang="en-US" sz="2800" b="1" dirty="0"/>
              <a:t>:</a:t>
            </a:r>
            <a:endParaRPr lang="en-US" sz="2800" dirty="0"/>
          </a:p>
          <a:p>
            <a:pPr lvl="0"/>
            <a:r>
              <a:rPr lang="en-ID" sz="2800" dirty="0" err="1" smtClean="0"/>
              <a:t>Peningkatan</a:t>
            </a:r>
            <a:r>
              <a:rPr lang="en-ID" sz="2800" dirty="0" smtClean="0"/>
              <a:t> </a:t>
            </a:r>
            <a:r>
              <a:rPr lang="en-ID" sz="2800" dirty="0" err="1"/>
              <a:t>mutu</a:t>
            </a:r>
            <a:r>
              <a:rPr lang="en-ID" sz="2800" dirty="0"/>
              <a:t> SDM </a:t>
            </a:r>
            <a:r>
              <a:rPr lang="en-ID" sz="2800" dirty="0" err="1"/>
              <a:t>memerlukan</a:t>
            </a:r>
            <a:r>
              <a:rPr lang="en-ID" sz="2800" dirty="0"/>
              <a:t> </a:t>
            </a:r>
            <a:r>
              <a:rPr lang="en-ID" sz="2800" dirty="0" err="1"/>
              <a:t>biaya</a:t>
            </a:r>
            <a:r>
              <a:rPr lang="en-ID" sz="2800" dirty="0"/>
              <a:t> yang </a:t>
            </a:r>
            <a:r>
              <a:rPr lang="en-ID" sz="2800" dirty="0" err="1"/>
              <a:t>besar</a:t>
            </a:r>
            <a:endParaRPr lang="en-US" sz="2800" dirty="0"/>
          </a:p>
          <a:p>
            <a:pPr lvl="0"/>
            <a:r>
              <a:rPr lang="en-ID" sz="2800" dirty="0" err="1"/>
              <a:t>Sistem</a:t>
            </a:r>
            <a:r>
              <a:rPr lang="en-ID" sz="2800" dirty="0"/>
              <a:t> BPJS </a:t>
            </a:r>
            <a:r>
              <a:rPr lang="en-ID" sz="2800" dirty="0" err="1"/>
              <a:t>membuat</a:t>
            </a:r>
            <a:r>
              <a:rPr lang="en-ID" sz="2800" dirty="0"/>
              <a:t> </a:t>
            </a:r>
            <a:r>
              <a:rPr lang="en-ID" sz="2800" dirty="0" err="1"/>
              <a:t>jumlah</a:t>
            </a:r>
            <a:r>
              <a:rPr lang="en-ID" sz="2800" dirty="0"/>
              <a:t> </a:t>
            </a:r>
            <a:r>
              <a:rPr lang="en-ID" sz="2800" dirty="0" err="1"/>
              <a:t>kasus</a:t>
            </a:r>
            <a:r>
              <a:rPr lang="en-ID" sz="2800" dirty="0"/>
              <a:t> </a:t>
            </a:r>
            <a:r>
              <a:rPr lang="en-ID" sz="2800" dirty="0" err="1"/>
              <a:t>fisiologis</a:t>
            </a:r>
            <a:r>
              <a:rPr lang="en-ID" sz="2800" dirty="0"/>
              <a:t> </a:t>
            </a:r>
            <a:r>
              <a:rPr lang="en-ID" sz="2800" dirty="0" err="1"/>
              <a:t>dan</a:t>
            </a:r>
            <a:r>
              <a:rPr lang="en-ID" sz="2800" dirty="0"/>
              <a:t> </a:t>
            </a:r>
            <a:r>
              <a:rPr lang="en-ID" sz="2800" dirty="0" err="1"/>
              <a:t>kasus</a:t>
            </a:r>
            <a:r>
              <a:rPr lang="en-ID" sz="2800" dirty="0"/>
              <a:t> </a:t>
            </a:r>
            <a:r>
              <a:rPr lang="en-ID" sz="2800" dirty="0" err="1"/>
              <a:t>kategori</a:t>
            </a:r>
            <a:r>
              <a:rPr lang="en-ID" sz="2800" dirty="0"/>
              <a:t> </a:t>
            </a:r>
            <a:r>
              <a:rPr lang="en-ID" sz="2800" dirty="0" err="1"/>
              <a:t>ringan</a:t>
            </a:r>
            <a:r>
              <a:rPr lang="en-ID" sz="2800" dirty="0"/>
              <a:t> di RSUP </a:t>
            </a:r>
            <a:r>
              <a:rPr lang="en-ID" sz="2800" dirty="0" err="1"/>
              <a:t>Sardjito</a:t>
            </a:r>
            <a:r>
              <a:rPr lang="en-ID" sz="2800" dirty="0"/>
              <a:t> </a:t>
            </a:r>
            <a:r>
              <a:rPr lang="en-ID" sz="2800" dirty="0" err="1"/>
              <a:t>menjadi</a:t>
            </a:r>
            <a:r>
              <a:rPr lang="en-ID" sz="2800" dirty="0"/>
              <a:t> </a:t>
            </a:r>
            <a:r>
              <a:rPr lang="en-ID" sz="2800" dirty="0" err="1"/>
              <a:t>menurun</a:t>
            </a:r>
            <a:r>
              <a:rPr lang="en-ID" sz="2800" dirty="0"/>
              <a:t>, </a:t>
            </a:r>
            <a:r>
              <a:rPr lang="en-ID" sz="2800" dirty="0" err="1"/>
              <a:t>hal</a:t>
            </a:r>
            <a:r>
              <a:rPr lang="en-ID" sz="2800" dirty="0"/>
              <a:t> </a:t>
            </a:r>
            <a:r>
              <a:rPr lang="en-ID" sz="2800" dirty="0" err="1"/>
              <a:t>ini</a:t>
            </a:r>
            <a:r>
              <a:rPr lang="en-ID" sz="2800" dirty="0"/>
              <a:t> </a:t>
            </a:r>
            <a:r>
              <a:rPr lang="en-ID" sz="2800" dirty="0" err="1"/>
              <a:t>mengurangi</a:t>
            </a:r>
            <a:r>
              <a:rPr lang="en-ID" sz="2800" dirty="0"/>
              <a:t> </a:t>
            </a:r>
            <a:r>
              <a:rPr lang="en-ID" sz="2800" dirty="0" err="1"/>
              <a:t>jumlah</a:t>
            </a:r>
            <a:r>
              <a:rPr lang="en-ID" sz="2800" dirty="0"/>
              <a:t> </a:t>
            </a:r>
            <a:r>
              <a:rPr lang="en-ID" sz="2800" dirty="0" err="1"/>
              <a:t>kasus</a:t>
            </a:r>
            <a:r>
              <a:rPr lang="en-ID" sz="2800" dirty="0"/>
              <a:t> </a:t>
            </a:r>
            <a:r>
              <a:rPr lang="en-ID" sz="2800" dirty="0" err="1"/>
              <a:t>untuk</a:t>
            </a:r>
            <a:r>
              <a:rPr lang="en-ID" sz="2800" dirty="0"/>
              <a:t> </a:t>
            </a:r>
            <a:r>
              <a:rPr lang="en-ID" sz="2800" dirty="0" err="1"/>
              <a:t>pembelajaran</a:t>
            </a:r>
            <a:r>
              <a:rPr lang="en-ID" sz="2800" dirty="0"/>
              <a:t> </a:t>
            </a:r>
            <a:r>
              <a:rPr lang="en-ID" sz="2800" dirty="0" err="1"/>
              <a:t>residen</a:t>
            </a:r>
            <a:endParaRPr lang="en-US" sz="2800" dirty="0"/>
          </a:p>
          <a:p>
            <a:pPr lvl="0"/>
            <a:r>
              <a:rPr lang="en-ID" sz="2800" dirty="0" err="1"/>
              <a:t>Keterbatasan</a:t>
            </a:r>
            <a:r>
              <a:rPr lang="en-ID" sz="2800" dirty="0"/>
              <a:t> </a:t>
            </a:r>
            <a:r>
              <a:rPr lang="en-ID" sz="2800" dirty="0" err="1"/>
              <a:t>peraturan</a:t>
            </a:r>
            <a:r>
              <a:rPr lang="en-ID" sz="2800" dirty="0"/>
              <a:t> </a:t>
            </a:r>
            <a:r>
              <a:rPr lang="en-ID" sz="2800" dirty="0" err="1"/>
              <a:t>penggunaan</a:t>
            </a:r>
            <a:r>
              <a:rPr lang="en-ID" sz="2800" dirty="0"/>
              <a:t> </a:t>
            </a:r>
            <a:r>
              <a:rPr lang="en-ID" sz="2800" dirty="0" err="1"/>
              <a:t>dana</a:t>
            </a:r>
            <a:r>
              <a:rPr lang="en-ID" sz="2800" dirty="0"/>
              <a:t> </a:t>
            </a:r>
            <a:r>
              <a:rPr lang="en-ID" sz="2800" dirty="0" err="1"/>
              <a:t>masyarakat</a:t>
            </a:r>
            <a:r>
              <a:rPr lang="en-ID" sz="2800" dirty="0"/>
              <a:t> yang </a:t>
            </a:r>
            <a:r>
              <a:rPr lang="en-ID" sz="2800" dirty="0" err="1"/>
              <a:t>harus</a:t>
            </a:r>
            <a:r>
              <a:rPr lang="en-ID" sz="2800" dirty="0"/>
              <a:t> </a:t>
            </a:r>
            <a:r>
              <a:rPr lang="en-ID" sz="2800" dirty="0" err="1"/>
              <a:t>sesuai</a:t>
            </a:r>
            <a:r>
              <a:rPr lang="en-ID" sz="2800" dirty="0"/>
              <a:t> </a:t>
            </a:r>
            <a:r>
              <a:rPr lang="en-ID" sz="2800" dirty="0" err="1"/>
              <a:t>dengan</a:t>
            </a:r>
            <a:r>
              <a:rPr lang="en-ID" sz="2800" dirty="0"/>
              <a:t> </a:t>
            </a:r>
            <a:r>
              <a:rPr lang="en-ID" sz="2800" dirty="0" err="1"/>
              <a:t>Standar</a:t>
            </a:r>
            <a:r>
              <a:rPr lang="en-ID" sz="2800" dirty="0"/>
              <a:t> </a:t>
            </a:r>
            <a:r>
              <a:rPr lang="en-ID" sz="2800" dirty="0" err="1"/>
              <a:t>Biaya</a:t>
            </a:r>
            <a:r>
              <a:rPr lang="en-ID" sz="2800" dirty="0"/>
              <a:t> </a:t>
            </a:r>
            <a:r>
              <a:rPr lang="en-ID" sz="2800" dirty="0" err="1"/>
              <a:t>Universitas</a:t>
            </a:r>
            <a:endParaRPr lang="en-US" sz="2800" dirty="0"/>
          </a:p>
          <a:p>
            <a:r>
              <a:rPr lang="en-ID" sz="2800" dirty="0" err="1"/>
              <a:t>Adanya</a:t>
            </a:r>
            <a:r>
              <a:rPr lang="en-ID" sz="2800" dirty="0"/>
              <a:t> </a:t>
            </a:r>
            <a:r>
              <a:rPr lang="en-ID" sz="2800" dirty="0" err="1"/>
              <a:t>persaingan</a:t>
            </a:r>
            <a:r>
              <a:rPr lang="en-ID" sz="2800" dirty="0"/>
              <a:t> </a:t>
            </a:r>
            <a:r>
              <a:rPr lang="en-ID" sz="2800" dirty="0" err="1"/>
              <a:t>dari</a:t>
            </a:r>
            <a:r>
              <a:rPr lang="en-ID" sz="2800" dirty="0"/>
              <a:t> </a:t>
            </a:r>
            <a:r>
              <a:rPr lang="en-ID" sz="2800" dirty="0" err="1"/>
              <a:t>institusi</a:t>
            </a:r>
            <a:r>
              <a:rPr lang="en-ID" sz="2800" dirty="0"/>
              <a:t> lain </a:t>
            </a:r>
            <a:r>
              <a:rPr lang="en-ID" sz="2800" dirty="0" err="1"/>
              <a:t>dalam</a:t>
            </a:r>
            <a:r>
              <a:rPr lang="en-ID" sz="2800" dirty="0"/>
              <a:t> </a:t>
            </a:r>
            <a:r>
              <a:rPr lang="en-ID" sz="2800" dirty="0" err="1"/>
              <a:t>pengajuan</a:t>
            </a:r>
            <a:r>
              <a:rPr lang="en-ID" sz="2800" dirty="0"/>
              <a:t> </a:t>
            </a:r>
            <a:r>
              <a:rPr lang="en-ID" sz="2800" dirty="0" err="1"/>
              <a:t>hibah</a:t>
            </a:r>
            <a:r>
              <a:rPr lang="en-ID" sz="2800" dirty="0"/>
              <a:t> </a:t>
            </a:r>
            <a:r>
              <a:rPr lang="en-ID" sz="2800" dirty="0" err="1"/>
              <a:t>dana</a:t>
            </a:r>
            <a:r>
              <a:rPr lang="en-ID" sz="2800" dirty="0"/>
              <a:t> </a:t>
            </a:r>
            <a:r>
              <a:rPr lang="en-ID" sz="2800" dirty="0" err="1"/>
              <a:t>penelitian</a:t>
            </a:r>
            <a:r>
              <a:rPr lang="en-ID" sz="2800" dirty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18656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1.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 smtClean="0"/>
              <a:t>Umum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fi-FI" b="1" dirty="0" smtClean="0"/>
              <a:t>Nilai-nilai dasar</a:t>
            </a:r>
          </a:p>
          <a:p>
            <a:r>
              <a:rPr lang="fi-FI" b="1" dirty="0" smtClean="0"/>
              <a:t>Visi </a:t>
            </a:r>
            <a:endParaRPr lang="fi-FI" b="1" dirty="0"/>
          </a:p>
          <a:p>
            <a:r>
              <a:rPr lang="fi-FI" b="1" dirty="0"/>
              <a:t>Misi</a:t>
            </a:r>
          </a:p>
          <a:p>
            <a:r>
              <a:rPr lang="fi-FI" b="1" dirty="0"/>
              <a:t>Komitmen</a:t>
            </a:r>
          </a:p>
          <a:p>
            <a:r>
              <a:rPr lang="fi-FI" b="1" dirty="0"/>
              <a:t>Tujuan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415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Bab III. Kebijakan Strategis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Bagaimana mengoptimalkan kekuatan-kekuatan kita?</a:t>
            </a:r>
          </a:p>
          <a:p>
            <a:r>
              <a:rPr lang="en-US" smtClean="0"/>
              <a:t>Bagaimana mengatasi kelemahan-kelemahan kita?</a:t>
            </a:r>
          </a:p>
          <a:p>
            <a:r>
              <a:rPr lang="en-US" smtClean="0"/>
              <a:t>Bagaimana mengantisipasi ancaman-ancaman?</a:t>
            </a:r>
          </a:p>
          <a:p>
            <a:r>
              <a:rPr lang="en-US" smtClean="0"/>
              <a:t>Bagaimana menangkap peluang-peluang dengan baik?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93237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/>
              <a:t>Bagaimana</a:t>
            </a:r>
            <a:r>
              <a:rPr lang="en-US" sz="3600" dirty="0"/>
              <a:t> </a:t>
            </a:r>
            <a:r>
              <a:rPr lang="en-US" sz="3600" dirty="0" err="1"/>
              <a:t>mengoptimalkan</a:t>
            </a:r>
            <a:r>
              <a:rPr lang="en-US" sz="3600" dirty="0"/>
              <a:t> </a:t>
            </a:r>
            <a:r>
              <a:rPr lang="en-US" sz="3600" dirty="0" err="1"/>
              <a:t>kekuatan-kekuatan</a:t>
            </a:r>
            <a:r>
              <a:rPr lang="en-US" sz="3600" dirty="0"/>
              <a:t> </a:t>
            </a:r>
            <a:r>
              <a:rPr lang="en-US" sz="3600" dirty="0" err="1"/>
              <a:t>kita</a:t>
            </a:r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id-ID" sz="2400" dirty="0"/>
              <a:t>Meningkatkan hubungan dan kerjasama dengan </a:t>
            </a:r>
            <a:r>
              <a:rPr lang="en-US" sz="2400" dirty="0" err="1"/>
              <a:t>berbagai</a:t>
            </a:r>
            <a:r>
              <a:rPr lang="en-US" sz="2400" dirty="0"/>
              <a:t> </a:t>
            </a:r>
            <a:r>
              <a:rPr lang="en-US" sz="2400" dirty="0" err="1"/>
              <a:t>pihak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kepentingan</a:t>
            </a:r>
            <a:r>
              <a:rPr lang="en-US" sz="2400" dirty="0"/>
              <a:t> </a:t>
            </a:r>
            <a:r>
              <a:rPr lang="en-US" sz="2400" dirty="0" err="1"/>
              <a:t>pendidikan</a:t>
            </a:r>
            <a:r>
              <a:rPr lang="en-US" sz="2400" dirty="0"/>
              <a:t>, </a:t>
            </a:r>
            <a:r>
              <a:rPr lang="en-US" sz="2400" dirty="0" err="1"/>
              <a:t>penelitian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pengabdian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 </a:t>
            </a:r>
            <a:r>
              <a:rPr lang="en-US" sz="2400" dirty="0" err="1"/>
              <a:t>baik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negeri</a:t>
            </a:r>
            <a:r>
              <a:rPr lang="en-US" sz="2400" dirty="0"/>
              <a:t> </a:t>
            </a:r>
            <a:r>
              <a:rPr lang="en-US" sz="2400" dirty="0" err="1"/>
              <a:t>maupun</a:t>
            </a:r>
            <a:r>
              <a:rPr lang="en-US" sz="2400" dirty="0"/>
              <a:t> </a:t>
            </a:r>
            <a:r>
              <a:rPr lang="en-US" sz="2400" dirty="0" err="1"/>
              <a:t>diluar</a:t>
            </a:r>
            <a:r>
              <a:rPr lang="en-US" sz="2400" dirty="0"/>
              <a:t> </a:t>
            </a:r>
            <a:r>
              <a:rPr lang="en-US" sz="2400" dirty="0" err="1"/>
              <a:t>negeri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instansi</a:t>
            </a:r>
            <a:r>
              <a:rPr lang="en-US" sz="2400" dirty="0"/>
              <a:t> </a:t>
            </a:r>
            <a:r>
              <a:rPr lang="en-US" sz="2400" dirty="0" err="1"/>
              <a:t>pemerintah</a:t>
            </a:r>
            <a:r>
              <a:rPr lang="en-US" sz="2400" dirty="0"/>
              <a:t> </a:t>
            </a:r>
            <a:r>
              <a:rPr lang="en-US" sz="2400" dirty="0" err="1"/>
              <a:t>maupun</a:t>
            </a:r>
            <a:r>
              <a:rPr lang="en-US" sz="2400" dirty="0"/>
              <a:t> </a:t>
            </a:r>
            <a:r>
              <a:rPr lang="en-US" sz="2400" dirty="0" err="1"/>
              <a:t>swasta</a:t>
            </a:r>
            <a:r>
              <a:rPr lang="en-US" sz="2400" dirty="0"/>
              <a:t>.</a:t>
            </a:r>
          </a:p>
          <a:p>
            <a:pPr lvl="0" algn="just"/>
            <a:r>
              <a:rPr lang="id-ID" sz="2400" dirty="0"/>
              <a:t>Meningkatkan efektifitas sistem jejaring rujukan dengan rumah sakit lain</a:t>
            </a:r>
            <a:endParaRPr lang="en-US" sz="2400" dirty="0"/>
          </a:p>
          <a:p>
            <a:pPr lvl="0" algn="just"/>
            <a:r>
              <a:rPr lang="id-ID" sz="2400" dirty="0"/>
              <a:t>Meningkatkan kerjasama dengan lembaga pemerintah dan non pemerintah untuk peningkatan mutu </a:t>
            </a:r>
            <a:endParaRPr lang="en-US" sz="2400" dirty="0"/>
          </a:p>
          <a:p>
            <a:pPr lvl="0" algn="just"/>
            <a:r>
              <a:rPr lang="id-ID" sz="2400" dirty="0"/>
              <a:t>Pemilihan calon dosen yang berkualitas</a:t>
            </a:r>
            <a:endParaRPr lang="en-US" sz="2400" dirty="0"/>
          </a:p>
          <a:p>
            <a:pPr lvl="0" algn="just"/>
            <a:r>
              <a:rPr lang="id-ID" sz="2400" dirty="0"/>
              <a:t>Menerima residen yang mempunyai beasiswa untuk menunjang pendidikannya tanpa mengorbankan kualitas </a:t>
            </a:r>
            <a:r>
              <a:rPr lang="id-ID" sz="2400" dirty="0" smtClean="0"/>
              <a:t>residen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387913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en-US" sz="2800" dirty="0" err="1" smtClean="0"/>
              <a:t>Mengoptimalkan</a:t>
            </a:r>
            <a:r>
              <a:rPr lang="en-US" sz="2800" dirty="0" smtClean="0"/>
              <a:t> </a:t>
            </a:r>
            <a:r>
              <a:rPr lang="en-US" sz="2800" dirty="0" err="1" smtClean="0"/>
              <a:t>jaringan</a:t>
            </a:r>
            <a:r>
              <a:rPr lang="en-US" sz="2800" dirty="0" smtClean="0"/>
              <a:t> alumni yang </a:t>
            </a:r>
            <a:r>
              <a:rPr lang="en-US" sz="2800" dirty="0" err="1" smtClean="0"/>
              <a:t>tersebar</a:t>
            </a:r>
            <a:r>
              <a:rPr lang="en-US" sz="2800" dirty="0" smtClean="0"/>
              <a:t> di </a:t>
            </a:r>
            <a:r>
              <a:rPr lang="en-US" sz="2800" dirty="0" err="1" smtClean="0"/>
              <a:t>seluruh</a:t>
            </a:r>
            <a:r>
              <a:rPr lang="en-US" sz="2800" dirty="0" smtClean="0"/>
              <a:t> </a:t>
            </a:r>
            <a:r>
              <a:rPr lang="en-US" sz="2800" dirty="0" err="1" smtClean="0"/>
              <a:t>tanah</a:t>
            </a:r>
            <a:r>
              <a:rPr lang="en-US" sz="2800" dirty="0" smtClean="0"/>
              <a:t> air</a:t>
            </a:r>
          </a:p>
          <a:p>
            <a:pPr lvl="0" algn="just"/>
            <a:r>
              <a:rPr lang="id-ID" sz="2800" dirty="0" smtClean="0"/>
              <a:t>Memanfaatkan ruang yang tersedia dengan optimal untuk proses pembelajaran.</a:t>
            </a:r>
            <a:endParaRPr lang="en-US" sz="2800" dirty="0" smtClean="0"/>
          </a:p>
          <a:p>
            <a:pPr algn="just"/>
            <a:r>
              <a:rPr lang="id-ID" sz="2800" dirty="0" smtClean="0"/>
              <a:t>Memanfaatkan teknologi informasi sebagai penunjang proses pembelajaran.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9652470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/>
              <a:t>Bagaimana</a:t>
            </a:r>
            <a:r>
              <a:rPr lang="en-US" sz="3600" dirty="0"/>
              <a:t> </a:t>
            </a:r>
            <a:r>
              <a:rPr lang="en-US" sz="3600" dirty="0" err="1"/>
              <a:t>mengatasi</a:t>
            </a:r>
            <a:r>
              <a:rPr lang="en-US" sz="3600" dirty="0"/>
              <a:t> </a:t>
            </a:r>
            <a:r>
              <a:rPr lang="en-US" sz="3600" dirty="0" err="1"/>
              <a:t>kelemahan-kelemahan</a:t>
            </a:r>
            <a:r>
              <a:rPr lang="en-US" sz="3600" dirty="0"/>
              <a:t> </a:t>
            </a:r>
            <a:r>
              <a:rPr lang="en-US" sz="3600" dirty="0" err="1" smtClean="0"/>
              <a:t>kita</a:t>
            </a:r>
            <a:r>
              <a:rPr lang="en-US" sz="3600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id-ID" sz="2800" dirty="0" smtClean="0"/>
              <a:t>Mendorong </a:t>
            </a:r>
            <a:r>
              <a:rPr lang="id-ID" sz="2800" dirty="0"/>
              <a:t>dan memfasilitasi dosen untuk melanjutkan jenjang pendidikan S3</a:t>
            </a:r>
            <a:endParaRPr lang="en-US" sz="2800" dirty="0"/>
          </a:p>
          <a:p>
            <a:pPr lvl="0" algn="just"/>
            <a:r>
              <a:rPr lang="id-ID" sz="2800" dirty="0"/>
              <a:t>Melakukan sistem rekrutmen dosen yang mengacu pada evaluasi </a:t>
            </a:r>
            <a:r>
              <a:rPr lang="id-ID" sz="2800" dirty="0" smtClean="0"/>
              <a:t>berkala</a:t>
            </a:r>
            <a:endParaRPr lang="en-US" sz="2800" dirty="0" smtClean="0"/>
          </a:p>
          <a:p>
            <a:pPr algn="just"/>
            <a:r>
              <a:rPr lang="en-US" sz="2800" dirty="0" err="1" smtClean="0"/>
              <a:t>Meningkatkan</a:t>
            </a:r>
            <a:r>
              <a:rPr lang="en-US" sz="2800" dirty="0"/>
              <a:t> </a:t>
            </a:r>
            <a:r>
              <a:rPr lang="en-US" sz="2800" dirty="0" err="1" smtClean="0"/>
              <a:t>kerja</a:t>
            </a:r>
            <a:r>
              <a:rPr lang="en-US" sz="2800" dirty="0" smtClean="0"/>
              <a:t> </a:t>
            </a:r>
            <a:r>
              <a:rPr lang="en-US" sz="2800" dirty="0" err="1"/>
              <a:t>sama</a:t>
            </a:r>
            <a:r>
              <a:rPr lang="en-US" sz="2800" dirty="0"/>
              <a:t> </a:t>
            </a:r>
            <a:r>
              <a:rPr lang="en-US" sz="2800" dirty="0" err="1"/>
              <a:t>internasional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pengembangan</a:t>
            </a:r>
            <a:r>
              <a:rPr lang="en-US" sz="2800" dirty="0"/>
              <a:t> </a:t>
            </a:r>
            <a:r>
              <a:rPr lang="en-US" sz="2800" dirty="0" err="1" smtClean="0"/>
              <a:t>pendidikan</a:t>
            </a:r>
            <a:r>
              <a:rPr lang="en-US" sz="2800" dirty="0" smtClean="0"/>
              <a:t>, </a:t>
            </a:r>
            <a:r>
              <a:rPr lang="en-US" sz="2800" dirty="0" err="1" smtClean="0"/>
              <a:t>penelitian</a:t>
            </a:r>
            <a:r>
              <a:rPr lang="en-US" sz="2800" dirty="0" smtClean="0"/>
              <a:t>, </a:t>
            </a:r>
            <a:r>
              <a:rPr lang="en-US" sz="2800" dirty="0" err="1" smtClean="0"/>
              <a:t>pengabdian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pelayanan</a:t>
            </a:r>
            <a:endParaRPr lang="en-US" sz="2800" dirty="0" smtClean="0"/>
          </a:p>
          <a:p>
            <a:pPr marL="455613" lvl="2" indent="-455613" algn="just"/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menyelenggarakan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berstandar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endParaRPr lang="en-US" sz="2800" dirty="0"/>
          </a:p>
          <a:p>
            <a:pPr algn="just"/>
            <a:r>
              <a:rPr lang="en-US" sz="2800" dirty="0" err="1" smtClean="0"/>
              <a:t>Pemerataan</a:t>
            </a:r>
            <a:r>
              <a:rPr lang="en-US" sz="2800" dirty="0" smtClean="0"/>
              <a:t> </a:t>
            </a:r>
            <a:r>
              <a:rPr lang="en-US" sz="2800" dirty="0" err="1" smtClean="0"/>
              <a:t>beban</a:t>
            </a:r>
            <a:r>
              <a:rPr lang="en-US" sz="2800" dirty="0" smtClean="0"/>
              <a:t> </a:t>
            </a:r>
            <a:r>
              <a:rPr lang="en-US" sz="2800" dirty="0" err="1" smtClean="0"/>
              <a:t>kerja</a:t>
            </a:r>
            <a:endParaRPr lang="en-US" sz="2800" dirty="0"/>
          </a:p>
          <a:p>
            <a:pPr lvl="0" algn="just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836365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/>
              <a:t>Bagaimana</a:t>
            </a:r>
            <a:r>
              <a:rPr lang="en-US" sz="3600" dirty="0"/>
              <a:t> </a:t>
            </a:r>
            <a:r>
              <a:rPr lang="en-US" sz="3600" dirty="0" err="1"/>
              <a:t>menangkap</a:t>
            </a:r>
            <a:r>
              <a:rPr lang="en-US" sz="3600" dirty="0"/>
              <a:t> </a:t>
            </a:r>
            <a:r>
              <a:rPr lang="en-US" sz="3600" dirty="0" err="1"/>
              <a:t>peluang-peluang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baik</a:t>
            </a:r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D" sz="2400" dirty="0" err="1"/>
              <a:t>Memperkuat</a:t>
            </a:r>
            <a:r>
              <a:rPr lang="en-ID" sz="2400" dirty="0"/>
              <a:t> </a:t>
            </a:r>
            <a:r>
              <a:rPr lang="en-ID" sz="2400" dirty="0" err="1"/>
              <a:t>peran</a:t>
            </a:r>
            <a:r>
              <a:rPr lang="en-ID" sz="2400" dirty="0"/>
              <a:t> ORU: 1).</a:t>
            </a:r>
            <a:r>
              <a:rPr lang="en-ID" sz="2400" dirty="0" err="1"/>
              <a:t>memfasilitasi</a:t>
            </a:r>
            <a:r>
              <a:rPr lang="en-ID" sz="2400" dirty="0"/>
              <a:t> </a:t>
            </a:r>
            <a:r>
              <a:rPr lang="en-ID" sz="2400" dirty="0" err="1"/>
              <a:t>penelitian</a:t>
            </a:r>
            <a:r>
              <a:rPr lang="en-ID" sz="2400" dirty="0"/>
              <a:t> </a:t>
            </a:r>
            <a:r>
              <a:rPr lang="en-ID" sz="2400" dirty="0" err="1"/>
              <a:t>dan</a:t>
            </a:r>
            <a:r>
              <a:rPr lang="en-ID" sz="2400" dirty="0"/>
              <a:t> </a:t>
            </a:r>
            <a:r>
              <a:rPr lang="en-ID" sz="2400" dirty="0" err="1"/>
              <a:t>kolaborasi</a:t>
            </a:r>
            <a:r>
              <a:rPr lang="en-ID" sz="2400" dirty="0"/>
              <a:t> </a:t>
            </a:r>
            <a:r>
              <a:rPr lang="en-ID" sz="2400" dirty="0" err="1"/>
              <a:t>penelitian</a:t>
            </a:r>
            <a:r>
              <a:rPr lang="en-ID" sz="2400" dirty="0"/>
              <a:t>; 2). </a:t>
            </a:r>
            <a:r>
              <a:rPr lang="en-ID" sz="2400" dirty="0" err="1"/>
              <a:t>Diseminasi</a:t>
            </a:r>
            <a:r>
              <a:rPr lang="en-ID" sz="2400" dirty="0"/>
              <a:t> </a:t>
            </a:r>
            <a:r>
              <a:rPr lang="en-ID" sz="2400" dirty="0" err="1"/>
              <a:t>hasil</a:t>
            </a:r>
            <a:r>
              <a:rPr lang="en-ID" sz="2400" dirty="0"/>
              <a:t> </a:t>
            </a:r>
            <a:r>
              <a:rPr lang="en-ID" sz="2400" dirty="0" err="1"/>
              <a:t>penelitian</a:t>
            </a:r>
            <a:r>
              <a:rPr lang="en-ID" sz="2400" dirty="0"/>
              <a:t> </a:t>
            </a:r>
            <a:r>
              <a:rPr lang="en-ID" sz="2400" dirty="0" err="1"/>
              <a:t>melalui</a:t>
            </a:r>
            <a:r>
              <a:rPr lang="en-ID" sz="2400" dirty="0"/>
              <a:t> </a:t>
            </a:r>
            <a:r>
              <a:rPr lang="en-ID" sz="2400" dirty="0" err="1"/>
              <a:t>konferensi</a:t>
            </a:r>
            <a:r>
              <a:rPr lang="en-ID" sz="2400" dirty="0"/>
              <a:t>, </a:t>
            </a:r>
            <a:r>
              <a:rPr lang="en-ID" sz="2400" dirty="0" err="1"/>
              <a:t>pertemuan</a:t>
            </a:r>
            <a:r>
              <a:rPr lang="en-ID" sz="2400" dirty="0"/>
              <a:t>, </a:t>
            </a:r>
            <a:r>
              <a:rPr lang="en-ID" sz="2400" dirty="0" err="1"/>
              <a:t>dan</a:t>
            </a:r>
            <a:r>
              <a:rPr lang="en-ID" sz="2400" dirty="0"/>
              <a:t> </a:t>
            </a:r>
            <a:r>
              <a:rPr lang="en-ID" sz="2400" dirty="0" err="1"/>
              <a:t>kegiatan</a:t>
            </a:r>
            <a:r>
              <a:rPr lang="en-ID" sz="2400" dirty="0"/>
              <a:t> </a:t>
            </a:r>
            <a:r>
              <a:rPr lang="en-ID" sz="2400" dirty="0" err="1"/>
              <a:t>lainnya</a:t>
            </a:r>
            <a:r>
              <a:rPr lang="en-ID" sz="2400" dirty="0"/>
              <a:t>; 3). </a:t>
            </a:r>
            <a:r>
              <a:rPr lang="en-ID" sz="2400" dirty="0" err="1"/>
              <a:t>Mendukung</a:t>
            </a:r>
            <a:r>
              <a:rPr lang="en-ID" sz="2400" dirty="0"/>
              <a:t> </a:t>
            </a:r>
            <a:r>
              <a:rPr lang="en-ID" sz="2400" dirty="0" err="1"/>
              <a:t>dan</a:t>
            </a:r>
            <a:r>
              <a:rPr lang="en-ID" sz="2400" dirty="0"/>
              <a:t> </a:t>
            </a:r>
            <a:r>
              <a:rPr lang="en-ID" sz="2400" dirty="0" err="1"/>
              <a:t>memperkuat</a:t>
            </a:r>
            <a:r>
              <a:rPr lang="en-ID" sz="2400" dirty="0"/>
              <a:t> </a:t>
            </a:r>
            <a:r>
              <a:rPr lang="en-ID" sz="2400" dirty="0" err="1"/>
              <a:t>pendidikan</a:t>
            </a:r>
            <a:r>
              <a:rPr lang="en-ID" sz="2400" dirty="0"/>
              <a:t> </a:t>
            </a:r>
            <a:r>
              <a:rPr lang="en-ID" sz="2400" dirty="0" err="1"/>
              <a:t>mencari</a:t>
            </a:r>
            <a:r>
              <a:rPr lang="en-ID" sz="2400" dirty="0"/>
              <a:t> </a:t>
            </a:r>
            <a:r>
              <a:rPr lang="en-ID" sz="2400" dirty="0" err="1"/>
              <a:t>kesempatan</a:t>
            </a:r>
            <a:r>
              <a:rPr lang="en-ID" sz="2400" dirty="0"/>
              <a:t> </a:t>
            </a:r>
            <a:r>
              <a:rPr lang="en-ID" sz="2400" dirty="0" err="1"/>
              <a:t>pelatihan</a:t>
            </a:r>
            <a:r>
              <a:rPr lang="en-ID" sz="2400" dirty="0"/>
              <a:t> </a:t>
            </a:r>
            <a:r>
              <a:rPr lang="en-ID" sz="2400" dirty="0" err="1"/>
              <a:t>dan</a:t>
            </a:r>
            <a:r>
              <a:rPr lang="en-ID" sz="2400" dirty="0"/>
              <a:t> </a:t>
            </a:r>
            <a:r>
              <a:rPr lang="en-ID" sz="2400" dirty="0" err="1"/>
              <a:t>mencari</a:t>
            </a:r>
            <a:r>
              <a:rPr lang="en-ID" sz="2400" dirty="0"/>
              <a:t> </a:t>
            </a:r>
            <a:r>
              <a:rPr lang="en-ID" sz="2400" dirty="0" err="1"/>
              <a:t>informasi</a:t>
            </a:r>
            <a:r>
              <a:rPr lang="en-ID" sz="2400" dirty="0"/>
              <a:t> </a:t>
            </a:r>
            <a:r>
              <a:rPr lang="en-ID" sz="2400" dirty="0" err="1"/>
              <a:t>dana</a:t>
            </a:r>
            <a:r>
              <a:rPr lang="en-ID" sz="2400" dirty="0"/>
              <a:t> </a:t>
            </a:r>
            <a:r>
              <a:rPr lang="en-ID" sz="2400" dirty="0" err="1"/>
              <a:t>penelitian</a:t>
            </a:r>
            <a:r>
              <a:rPr lang="en-ID" sz="2400" dirty="0"/>
              <a:t> ; 4) </a:t>
            </a:r>
            <a:r>
              <a:rPr lang="en-ID" sz="2400" dirty="0" err="1"/>
              <a:t>Melaksanakan</a:t>
            </a:r>
            <a:r>
              <a:rPr lang="en-ID" sz="2400" dirty="0"/>
              <a:t> program </a:t>
            </a:r>
            <a:r>
              <a:rPr lang="en-ID" sz="2400" dirty="0" err="1"/>
              <a:t>pelayanan</a:t>
            </a:r>
            <a:r>
              <a:rPr lang="en-ID" sz="2400" dirty="0"/>
              <a:t> </a:t>
            </a:r>
            <a:r>
              <a:rPr lang="en-ID" sz="2400" dirty="0" err="1"/>
              <a:t>Universitas</a:t>
            </a:r>
            <a:r>
              <a:rPr lang="en-ID" sz="2400" dirty="0"/>
              <a:t> </a:t>
            </a:r>
            <a:r>
              <a:rPr lang="en-ID" sz="2400" dirty="0" err="1"/>
              <a:t>dan</a:t>
            </a:r>
            <a:r>
              <a:rPr lang="en-ID" sz="2400" dirty="0"/>
              <a:t> </a:t>
            </a:r>
            <a:r>
              <a:rPr lang="en-ID" sz="2400" dirty="0" err="1"/>
              <a:t>publik</a:t>
            </a:r>
            <a:r>
              <a:rPr lang="en-ID" sz="2400" dirty="0"/>
              <a:t> yang </a:t>
            </a:r>
            <a:r>
              <a:rPr lang="en-ID" sz="2400" dirty="0" err="1"/>
              <a:t>terkait</a:t>
            </a:r>
            <a:r>
              <a:rPr lang="en-ID" sz="2400" dirty="0"/>
              <a:t> </a:t>
            </a:r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penelitian</a:t>
            </a:r>
            <a:endParaRPr lang="en-US" sz="2400" dirty="0"/>
          </a:p>
          <a:p>
            <a:pPr lvl="0"/>
            <a:r>
              <a:rPr lang="en-ID" sz="2400" dirty="0" err="1"/>
              <a:t>Pengembangan</a:t>
            </a:r>
            <a:r>
              <a:rPr lang="en-ID" sz="2400" dirty="0"/>
              <a:t> </a:t>
            </a:r>
            <a:r>
              <a:rPr lang="en-ID" sz="2400" dirty="0" err="1"/>
              <a:t>kurikulum</a:t>
            </a:r>
            <a:r>
              <a:rPr lang="en-ID" sz="2400" dirty="0"/>
              <a:t> </a:t>
            </a:r>
            <a:r>
              <a:rPr lang="en-ID" sz="2400" dirty="0" err="1"/>
              <a:t>serta</a:t>
            </a:r>
            <a:r>
              <a:rPr lang="en-ID" sz="2400" dirty="0"/>
              <a:t> </a:t>
            </a:r>
            <a:r>
              <a:rPr lang="en-ID" sz="2400" dirty="0" err="1"/>
              <a:t>pengembangan</a:t>
            </a:r>
            <a:r>
              <a:rPr lang="en-ID" sz="2400" dirty="0"/>
              <a:t> </a:t>
            </a:r>
            <a:r>
              <a:rPr lang="en-ID" sz="2400" dirty="0" err="1"/>
              <a:t>sistem</a:t>
            </a:r>
            <a:r>
              <a:rPr lang="en-ID" sz="2400" dirty="0"/>
              <a:t> </a:t>
            </a:r>
            <a:r>
              <a:rPr lang="en-ID" sz="2400" dirty="0" err="1"/>
              <a:t>evaluasi</a:t>
            </a:r>
            <a:r>
              <a:rPr lang="en-ID" sz="2400" dirty="0"/>
              <a:t> </a:t>
            </a:r>
            <a:r>
              <a:rPr lang="en-ID" sz="2400" dirty="0" err="1"/>
              <a:t>pendidikan</a:t>
            </a:r>
            <a:r>
              <a:rPr lang="en-ID" sz="2400" dirty="0"/>
              <a:t> yang </a:t>
            </a:r>
            <a:r>
              <a:rPr lang="en-ID" sz="2400" dirty="0" err="1"/>
              <a:t>akuntabel</a:t>
            </a:r>
            <a:endParaRPr lang="en-US" sz="2400" dirty="0"/>
          </a:p>
          <a:p>
            <a:r>
              <a:rPr lang="en-US" sz="2400" dirty="0" err="1" smtClean="0"/>
              <a:t>Mendorong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memfasilitasi</a:t>
            </a:r>
            <a:r>
              <a:rPr lang="en-US" sz="2400" dirty="0" smtClean="0"/>
              <a:t> </a:t>
            </a:r>
            <a:r>
              <a:rPr lang="en-US" sz="2400" dirty="0" err="1" smtClean="0"/>
              <a:t>dosen</a:t>
            </a:r>
            <a:r>
              <a:rPr lang="en-US" sz="2400" dirty="0" smtClean="0"/>
              <a:t> </a:t>
            </a:r>
            <a:r>
              <a:rPr lang="en-US" sz="2400" dirty="0" err="1" smtClean="0"/>
              <a:t>muda</a:t>
            </a:r>
            <a:r>
              <a:rPr lang="en-US" sz="2400" dirty="0" smtClean="0"/>
              <a:t> </a:t>
            </a:r>
            <a:r>
              <a:rPr lang="en-US" sz="2400" dirty="0" err="1" smtClean="0"/>
              <a:t>mengembangkan</a:t>
            </a:r>
            <a:r>
              <a:rPr lang="en-US" sz="2400" dirty="0" smtClean="0"/>
              <a:t> </a:t>
            </a:r>
            <a:r>
              <a:rPr lang="en-US" sz="2400" dirty="0" err="1" smtClean="0"/>
              <a:t>inovasi</a:t>
            </a:r>
            <a:r>
              <a:rPr lang="en-US" sz="2400" dirty="0" smtClean="0"/>
              <a:t> </a:t>
            </a:r>
            <a:r>
              <a:rPr lang="en-US" sz="2400" dirty="0" err="1" smtClean="0"/>
              <a:t>pendidikan</a:t>
            </a:r>
            <a:r>
              <a:rPr lang="en-US" sz="2400" dirty="0" smtClean="0"/>
              <a:t>, </a:t>
            </a:r>
            <a:r>
              <a:rPr lang="en-US" sz="2400" dirty="0" err="1" smtClean="0"/>
              <a:t>penelitian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pelayanan</a:t>
            </a:r>
            <a:endParaRPr lang="en-US" sz="2400" dirty="0" smtClean="0"/>
          </a:p>
          <a:p>
            <a:r>
              <a:rPr lang="en-US" sz="2400" dirty="0" err="1" smtClean="0"/>
              <a:t>Memanfaatkan</a:t>
            </a:r>
            <a:r>
              <a:rPr lang="en-US" sz="2400" dirty="0" smtClean="0"/>
              <a:t> </a:t>
            </a:r>
            <a:r>
              <a:rPr lang="en-US" sz="2400" dirty="0" err="1" smtClean="0"/>
              <a:t>sumber</a:t>
            </a:r>
            <a:r>
              <a:rPr lang="en-US" sz="2400" dirty="0" smtClean="0"/>
              <a:t> </a:t>
            </a:r>
            <a:r>
              <a:rPr lang="en-US" sz="2400" dirty="0" err="1" smtClean="0"/>
              <a:t>dana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baik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pengembangan</a:t>
            </a:r>
            <a:r>
              <a:rPr lang="en-US" sz="2400" dirty="0" smtClean="0"/>
              <a:t> </a:t>
            </a:r>
            <a:r>
              <a:rPr lang="en-US" sz="2400" dirty="0" err="1" smtClean="0"/>
              <a:t>pendidikan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penelitian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606687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/>
              <a:t>Bagaimana</a:t>
            </a:r>
            <a:r>
              <a:rPr lang="en-US" sz="3600" dirty="0"/>
              <a:t> </a:t>
            </a:r>
            <a:r>
              <a:rPr lang="en-US" sz="3600" dirty="0" err="1"/>
              <a:t>mengantisipasi</a:t>
            </a:r>
            <a:r>
              <a:rPr lang="en-US" sz="3600" dirty="0"/>
              <a:t> </a:t>
            </a:r>
            <a:r>
              <a:rPr lang="en-US" sz="3600" dirty="0" err="1"/>
              <a:t>ancaman-ancaman</a:t>
            </a:r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d-ID" sz="2400" dirty="0"/>
              <a:t>Meningkatkan kompetensi </a:t>
            </a:r>
            <a:r>
              <a:rPr lang="id-ID" sz="2400" dirty="0" smtClean="0"/>
              <a:t>lulusan</a:t>
            </a:r>
            <a:endParaRPr lang="en-US" sz="2400" dirty="0" smtClean="0"/>
          </a:p>
          <a:p>
            <a:pPr algn="just"/>
            <a:r>
              <a:rPr lang="en-US" sz="2400" dirty="0" err="1"/>
              <a:t>D</a:t>
            </a:r>
            <a:r>
              <a:rPr lang="en-US" sz="2400" dirty="0" err="1" smtClean="0"/>
              <a:t>iseminasi</a:t>
            </a:r>
            <a:r>
              <a:rPr lang="en-US" sz="2400" dirty="0" smtClean="0"/>
              <a:t> </a:t>
            </a:r>
            <a:r>
              <a:rPr lang="en-US" sz="2400" i="1" dirty="0"/>
              <a:t>update</a:t>
            </a:r>
            <a:r>
              <a:rPr lang="en-US" sz="2400" dirty="0"/>
              <a:t> </a:t>
            </a:r>
            <a:r>
              <a:rPr lang="en-US" sz="2400" dirty="0" err="1"/>
              <a:t>keilmuan</a:t>
            </a:r>
            <a:r>
              <a:rPr lang="en-US" sz="2400" dirty="0"/>
              <a:t> </a:t>
            </a:r>
            <a:r>
              <a:rPr lang="en-US" sz="2400" dirty="0" err="1"/>
              <a:t>kepada</a:t>
            </a:r>
            <a:r>
              <a:rPr lang="en-US" sz="2400" dirty="0"/>
              <a:t> </a:t>
            </a:r>
            <a:r>
              <a:rPr lang="en-US" sz="2400" dirty="0" err="1"/>
              <a:t>peserta</a:t>
            </a:r>
            <a:r>
              <a:rPr lang="en-US" sz="2400" dirty="0"/>
              <a:t> </a:t>
            </a:r>
            <a:r>
              <a:rPr lang="en-US" sz="2400" dirty="0" err="1"/>
              <a:t>didik</a:t>
            </a:r>
            <a:r>
              <a:rPr lang="en-US" sz="2400" dirty="0"/>
              <a:t>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en-US" sz="2400" dirty="0" err="1"/>
              <a:t>pendidik</a:t>
            </a:r>
            <a:r>
              <a:rPr lang="en-US" sz="2400" dirty="0"/>
              <a:t> </a:t>
            </a:r>
            <a:r>
              <a:rPr lang="en-US" sz="2400" dirty="0" err="1"/>
              <a:t>klinis</a:t>
            </a:r>
            <a:r>
              <a:rPr lang="en-US" sz="2400" dirty="0"/>
              <a:t> di </a:t>
            </a:r>
            <a:r>
              <a:rPr lang="en-US" sz="2400" dirty="0" err="1"/>
              <a:t>rumah</a:t>
            </a:r>
            <a:r>
              <a:rPr lang="en-US" sz="2400" dirty="0"/>
              <a:t> </a:t>
            </a:r>
            <a:r>
              <a:rPr lang="en-US" sz="2400" dirty="0" err="1"/>
              <a:t>sakit</a:t>
            </a:r>
            <a:r>
              <a:rPr lang="en-US" sz="2400" dirty="0"/>
              <a:t> </a:t>
            </a:r>
            <a:r>
              <a:rPr lang="en-US" sz="2400" dirty="0" err="1"/>
              <a:t>jejaring</a:t>
            </a:r>
            <a:r>
              <a:rPr lang="en-US" sz="2400" dirty="0"/>
              <a:t> </a:t>
            </a:r>
          </a:p>
          <a:p>
            <a:pPr lvl="0"/>
            <a:r>
              <a:rPr lang="en-ID" sz="2400" dirty="0" err="1"/>
              <a:t>Meningkatkan</a:t>
            </a:r>
            <a:r>
              <a:rPr lang="en-ID" sz="2400" dirty="0"/>
              <a:t> </a:t>
            </a:r>
            <a:r>
              <a:rPr lang="en-ID" sz="2400" dirty="0" err="1"/>
              <a:t>kualitas</a:t>
            </a:r>
            <a:r>
              <a:rPr lang="en-ID" sz="2400" dirty="0"/>
              <a:t> </a:t>
            </a:r>
            <a:r>
              <a:rPr lang="en-ID" sz="2400" dirty="0" err="1"/>
              <a:t>pelayanan</a:t>
            </a:r>
            <a:r>
              <a:rPr lang="en-ID" sz="2400" dirty="0"/>
              <a:t> </a:t>
            </a:r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pembuatan</a:t>
            </a:r>
            <a:r>
              <a:rPr lang="en-ID" sz="2400" dirty="0"/>
              <a:t> </a:t>
            </a:r>
            <a:r>
              <a:rPr lang="en-ID" sz="2400" dirty="0" err="1"/>
              <a:t>pedoman</a:t>
            </a:r>
            <a:r>
              <a:rPr lang="en-ID" sz="2400" dirty="0"/>
              <a:t> </a:t>
            </a:r>
            <a:r>
              <a:rPr lang="en-ID" sz="2400" dirty="0" err="1"/>
              <a:t>praktik</a:t>
            </a:r>
            <a:r>
              <a:rPr lang="en-ID" sz="2400" dirty="0"/>
              <a:t> </a:t>
            </a:r>
            <a:r>
              <a:rPr lang="en-ID" sz="2400" dirty="0" err="1"/>
              <a:t>klinik</a:t>
            </a:r>
            <a:r>
              <a:rPr lang="en-ID" sz="2400" dirty="0"/>
              <a:t> </a:t>
            </a:r>
            <a:r>
              <a:rPr lang="en-ID" sz="2400" dirty="0" err="1"/>
              <a:t>sebagai</a:t>
            </a:r>
            <a:r>
              <a:rPr lang="en-ID" sz="2400" dirty="0"/>
              <a:t> </a:t>
            </a:r>
            <a:r>
              <a:rPr lang="en-ID" sz="2400" dirty="0" err="1"/>
              <a:t>upaya</a:t>
            </a:r>
            <a:r>
              <a:rPr lang="en-ID" sz="2400" dirty="0"/>
              <a:t> </a:t>
            </a:r>
            <a:r>
              <a:rPr lang="en-ID" sz="2400" dirty="0" err="1"/>
              <a:t>penurunan</a:t>
            </a:r>
            <a:r>
              <a:rPr lang="en-ID" sz="2400" dirty="0"/>
              <a:t> </a:t>
            </a:r>
            <a:r>
              <a:rPr lang="en-ID" sz="2400" dirty="0" err="1"/>
              <a:t>tuntutan</a:t>
            </a:r>
            <a:r>
              <a:rPr lang="en-ID" sz="2400" dirty="0"/>
              <a:t> </a:t>
            </a:r>
            <a:r>
              <a:rPr lang="en-ID" sz="2400" dirty="0" err="1"/>
              <a:t>hukum</a:t>
            </a:r>
            <a:r>
              <a:rPr lang="en-ID" sz="2400" dirty="0"/>
              <a:t> </a:t>
            </a:r>
            <a:r>
              <a:rPr lang="en-ID" sz="2400" dirty="0" err="1"/>
              <a:t>aspek</a:t>
            </a:r>
            <a:r>
              <a:rPr lang="en-ID" sz="2400" dirty="0"/>
              <a:t> legal formal </a:t>
            </a:r>
            <a:r>
              <a:rPr lang="en-ID" sz="2400" dirty="0" err="1"/>
              <a:t>kegiatan</a:t>
            </a:r>
            <a:r>
              <a:rPr lang="en-ID" sz="2400" dirty="0"/>
              <a:t> </a:t>
            </a:r>
            <a:r>
              <a:rPr lang="en-ID" sz="2400" dirty="0" err="1"/>
              <a:t>pelayanan</a:t>
            </a:r>
            <a:r>
              <a:rPr lang="en-ID" sz="2400" dirty="0"/>
              <a:t> </a:t>
            </a:r>
            <a:r>
              <a:rPr lang="en-ID" sz="2400" dirty="0" err="1"/>
              <a:t>klinis</a:t>
            </a:r>
            <a:endParaRPr lang="en-US" sz="2400" dirty="0"/>
          </a:p>
          <a:p>
            <a:pPr lvl="0"/>
            <a:r>
              <a:rPr lang="en-ID" sz="2400" dirty="0" err="1"/>
              <a:t>Peningkatan</a:t>
            </a:r>
            <a:r>
              <a:rPr lang="en-ID" sz="2400" dirty="0"/>
              <a:t> </a:t>
            </a:r>
            <a:r>
              <a:rPr lang="en-ID" sz="2400" dirty="0" err="1"/>
              <a:t>mutu</a:t>
            </a:r>
            <a:r>
              <a:rPr lang="en-ID" sz="2400" dirty="0"/>
              <a:t> </a:t>
            </a:r>
            <a:r>
              <a:rPr lang="en-ID" sz="2400" dirty="0" err="1"/>
              <a:t>perencanaan</a:t>
            </a:r>
            <a:r>
              <a:rPr lang="en-ID" sz="2400" dirty="0"/>
              <a:t> </a:t>
            </a:r>
            <a:r>
              <a:rPr lang="en-ID" sz="2400" dirty="0" err="1"/>
              <a:t>dan</a:t>
            </a:r>
            <a:r>
              <a:rPr lang="en-ID" sz="2400" dirty="0"/>
              <a:t> </a:t>
            </a:r>
            <a:r>
              <a:rPr lang="en-ID" sz="2400" dirty="0" err="1"/>
              <a:t>penggunaan</a:t>
            </a:r>
            <a:r>
              <a:rPr lang="en-ID" sz="2400" dirty="0"/>
              <a:t> </a:t>
            </a:r>
            <a:r>
              <a:rPr lang="en-ID" sz="2400" dirty="0" err="1"/>
              <a:t>dana</a:t>
            </a:r>
            <a:r>
              <a:rPr lang="en-ID" sz="2400" dirty="0"/>
              <a:t> agar </a:t>
            </a:r>
            <a:r>
              <a:rPr lang="en-ID" sz="2400" dirty="0" err="1"/>
              <a:t>lebih</a:t>
            </a:r>
            <a:r>
              <a:rPr lang="en-ID" sz="2400" dirty="0"/>
              <a:t> </a:t>
            </a:r>
            <a:r>
              <a:rPr lang="en-ID" sz="2400" dirty="0" err="1"/>
              <a:t>transparan</a:t>
            </a:r>
            <a:r>
              <a:rPr lang="en-ID" sz="2400" dirty="0"/>
              <a:t> </a:t>
            </a:r>
            <a:r>
              <a:rPr lang="en-ID" sz="2400" dirty="0" err="1"/>
              <a:t>dan</a:t>
            </a:r>
            <a:r>
              <a:rPr lang="en-ID" sz="2400" dirty="0"/>
              <a:t> </a:t>
            </a:r>
            <a:r>
              <a:rPr lang="en-ID" sz="2400" dirty="0" err="1"/>
              <a:t>akuntabel</a:t>
            </a:r>
            <a:r>
              <a:rPr lang="en-ID" sz="2400" dirty="0"/>
              <a:t> </a:t>
            </a:r>
            <a:r>
              <a:rPr lang="en-ID" sz="2400" dirty="0" err="1"/>
              <a:t>sesuai</a:t>
            </a:r>
            <a:r>
              <a:rPr lang="en-ID" sz="2400" dirty="0"/>
              <a:t> </a:t>
            </a:r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aturan</a:t>
            </a:r>
            <a:r>
              <a:rPr lang="en-ID" sz="2400" dirty="0"/>
              <a:t> yang </a:t>
            </a:r>
            <a:r>
              <a:rPr lang="en-ID" sz="2400" dirty="0" err="1"/>
              <a:t>berlaku</a:t>
            </a:r>
            <a:endParaRPr lang="en-US" sz="2400" dirty="0"/>
          </a:p>
          <a:p>
            <a:pPr marL="0" lvl="0" indent="0" algn="just">
              <a:buNone/>
            </a:pPr>
            <a:endParaRPr lang="en-US" sz="4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9684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Autofit/>
          </a:bodyPr>
          <a:lstStyle/>
          <a:p>
            <a:r>
              <a:rPr lang="id-ID" sz="1800" dirty="0" smtClean="0"/>
              <a:t>Tujuan 1:</a:t>
            </a:r>
            <a:r>
              <a:rPr lang="id-ID" sz="1800" dirty="0"/>
              <a:t>menyelenggarakan</a:t>
            </a:r>
            <a:r>
              <a:rPr lang="id-ID" sz="1800" b="1" dirty="0"/>
              <a:t> </a:t>
            </a:r>
            <a:r>
              <a:rPr lang="en-US" sz="1800" dirty="0" err="1"/>
              <a:t>pendidikan</a:t>
            </a:r>
            <a:r>
              <a:rPr lang="en-US" sz="1800" dirty="0"/>
              <a:t>  yang </a:t>
            </a:r>
            <a:r>
              <a:rPr lang="en-US" sz="1800" dirty="0" err="1"/>
              <a:t>mampu</a:t>
            </a:r>
            <a:r>
              <a:rPr lang="en-US" sz="1800" dirty="0"/>
              <a:t> </a:t>
            </a:r>
            <a:r>
              <a:rPr lang="en-US" sz="1800" dirty="0" err="1"/>
              <a:t>mencetak</a:t>
            </a:r>
            <a:r>
              <a:rPr lang="en-US" sz="1800" dirty="0"/>
              <a:t> </a:t>
            </a:r>
            <a:r>
              <a:rPr lang="en-US" sz="1800" dirty="0" err="1"/>
              <a:t>ahli</a:t>
            </a:r>
            <a:r>
              <a:rPr lang="en-US" sz="1800" dirty="0"/>
              <a:t> </a:t>
            </a:r>
            <a:r>
              <a:rPr lang="en-US" sz="1800" dirty="0" err="1"/>
              <a:t>obstetri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ginekologi</a:t>
            </a:r>
            <a:r>
              <a:rPr lang="en-US" sz="1800" dirty="0"/>
              <a:t> yang </a:t>
            </a:r>
            <a:r>
              <a:rPr lang="en-US" sz="1800" dirty="0" err="1" smtClean="0"/>
              <a:t>profesional</a:t>
            </a:r>
            <a:r>
              <a:rPr lang="en-US" sz="1800" dirty="0"/>
              <a:t>, </a:t>
            </a:r>
            <a:r>
              <a:rPr lang="en-US" sz="1800" dirty="0" err="1"/>
              <a:t>beretika</a:t>
            </a:r>
            <a:r>
              <a:rPr lang="en-US" sz="1800" dirty="0"/>
              <a:t>, </a:t>
            </a:r>
            <a:r>
              <a:rPr lang="en-US" sz="1800" dirty="0" err="1"/>
              <a:t>unggul</a:t>
            </a:r>
            <a:r>
              <a:rPr lang="en-US" sz="1800" dirty="0"/>
              <a:t>, </a:t>
            </a:r>
            <a:r>
              <a:rPr lang="en-US" sz="1800" dirty="0" err="1"/>
              <a:t>inovatif</a:t>
            </a:r>
            <a:r>
              <a:rPr lang="en-US" sz="1800" dirty="0"/>
              <a:t>,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dijiwai</a:t>
            </a:r>
            <a:r>
              <a:rPr lang="en-US" sz="1800" dirty="0"/>
              <a:t> </a:t>
            </a:r>
            <a:r>
              <a:rPr lang="en-US" sz="1800" dirty="0" err="1"/>
              <a:t>nilai</a:t>
            </a:r>
            <a:r>
              <a:rPr lang="en-US" sz="1800" dirty="0"/>
              <a:t> </a:t>
            </a:r>
            <a:r>
              <a:rPr lang="en-US" sz="1800" dirty="0" err="1"/>
              <a:t>luhur</a:t>
            </a:r>
            <a:r>
              <a:rPr lang="en-US" sz="1800" dirty="0"/>
              <a:t> </a:t>
            </a:r>
            <a:r>
              <a:rPr lang="en-US" sz="1800" dirty="0" err="1"/>
              <a:t>Pancasila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id-ID" sz="1800" dirty="0"/>
              <a:t>diakui</a:t>
            </a:r>
            <a:r>
              <a:rPr lang="en-US" sz="1800" dirty="0"/>
              <a:t> di </a:t>
            </a:r>
            <a:r>
              <a:rPr lang="en-US" sz="1800" dirty="0" err="1"/>
              <a:t>dunia</a:t>
            </a:r>
            <a:r>
              <a:rPr lang="en-US" sz="1800" dirty="0"/>
              <a:t> </a:t>
            </a:r>
            <a:r>
              <a:rPr lang="en-US" sz="1800" dirty="0" err="1"/>
              <a:t>internasional</a:t>
            </a:r>
            <a:r>
              <a:rPr lang="en-US" sz="1800" dirty="0"/>
              <a:t>.</a:t>
            </a:r>
            <a:endParaRPr lang="id-ID" sz="1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5765605"/>
              </p:ext>
            </p:extLst>
          </p:nvPr>
        </p:nvGraphicFramePr>
        <p:xfrm>
          <a:off x="552450" y="1228595"/>
          <a:ext cx="11123676" cy="488498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622550"/>
                <a:gridCol w="3104811"/>
                <a:gridCol w="455316"/>
                <a:gridCol w="455316"/>
                <a:gridCol w="455316"/>
                <a:gridCol w="455316"/>
                <a:gridCol w="484379"/>
                <a:gridCol w="3090672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 rowSpan="4"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M</a:t>
                      </a:r>
                      <a:r>
                        <a:rPr lang="it-IT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eningkatkan</a:t>
                      </a:r>
                      <a:r>
                        <a:rPr lang="it-IT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kualitas </a:t>
                      </a:r>
                      <a:r>
                        <a:rPr lang="id-ID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 pemerataan </a:t>
                      </a:r>
                      <a:r>
                        <a:rPr lang="it-IT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calon peserta didik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smtClean="0">
                          <a:effectLst/>
                        </a:rPr>
                        <a:t>R</a:t>
                      </a:r>
                      <a:r>
                        <a:rPr lang="id-ID" sz="1400" u="none" strike="noStrike" dirty="0" smtClean="0">
                          <a:effectLst/>
                        </a:rPr>
                        <a:t>asio peserta yang diterima dengan pendaftar 1:3</a:t>
                      </a:r>
                      <a:endParaRPr lang="id-ID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 smtClean="0">
                          <a:effectLst/>
                        </a:rPr>
                        <a:t>70%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80%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80%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90%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Peningkatan animo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d-ID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calon peserta didik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peserta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didik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dari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daerah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3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T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30% dari 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yang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diterima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Peningkatan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peserta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didik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daerah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3T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Peningkatan kualitas calon pesrta didik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andardisasi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kemampuan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peserta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didik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323582"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Meningkatkan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kualitas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proses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pendidikan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id-ID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Persentase banyaknya modul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</a:t>
                      </a:r>
                      <a:r>
                        <a:rPr lang="id-ID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ditinjau tiga tahun terakhir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75%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75%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r>
                        <a:rPr lang="en-US" sz="1200" u="none" strike="noStrike" dirty="0" smtClean="0">
                          <a:effectLst/>
                        </a:rPr>
                        <a:t>80</a:t>
                      </a:r>
                      <a:r>
                        <a:rPr lang="en-US" sz="1200" u="none" strike="noStrike" dirty="0" smtClean="0">
                          <a:effectLst/>
                        </a:rPr>
                        <a:t>%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r>
                        <a:rPr lang="en-US" sz="1200" u="none" strike="noStrike" dirty="0" smtClean="0">
                          <a:effectLst/>
                        </a:rPr>
                        <a:t>80</a:t>
                      </a:r>
                      <a:r>
                        <a:rPr lang="en-US" sz="1200" u="none" strike="noStrike" dirty="0" smtClean="0">
                          <a:effectLst/>
                        </a:rPr>
                        <a:t>%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80</a:t>
                      </a:r>
                      <a:r>
                        <a:rPr lang="en-US" sz="1400" u="none" strike="noStrike" dirty="0" smtClean="0">
                          <a:effectLst/>
                        </a:rPr>
                        <a:t>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err="1" smtClean="0">
                          <a:effectLst/>
                        </a:rPr>
                        <a:t>Pengembangan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it-IT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metode pembelajaran berbasis modul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 smtClean="0">
                          <a:effectLst/>
                        </a:rPr>
                        <a:t>Terselenggaranya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pelatihan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r>
                        <a:rPr lang="en-US" sz="1200" u="none" strike="noStrike" dirty="0" smtClean="0">
                          <a:effectLst/>
                        </a:rPr>
                        <a:t>100%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r>
                        <a:rPr lang="en-US" sz="1200" u="none" strike="noStrike" dirty="0" smtClean="0">
                          <a:effectLst/>
                        </a:rPr>
                        <a:t>100%</a:t>
                      </a:r>
                    </a:p>
                    <a:p>
                      <a:pPr algn="l" fontAlgn="b"/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r>
                        <a:rPr lang="en-US" sz="1200" u="none" strike="noStrike" dirty="0" smtClean="0">
                          <a:effectLst/>
                        </a:rPr>
                        <a:t>100%</a:t>
                      </a:r>
                    </a:p>
                    <a:p>
                      <a:pPr algn="l" fontAlgn="b"/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r>
                        <a:rPr lang="en-US" sz="1200" u="none" strike="noStrike" dirty="0" smtClean="0">
                          <a:effectLst/>
                        </a:rPr>
                        <a:t>100%</a:t>
                      </a:r>
                    </a:p>
                    <a:p>
                      <a:pPr algn="l" fontAlgn="b"/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r>
                        <a:rPr lang="en-US" sz="1200" u="none" strike="noStrike" dirty="0" smtClean="0">
                          <a:effectLst/>
                        </a:rPr>
                        <a:t>100%</a:t>
                      </a:r>
                    </a:p>
                    <a:p>
                      <a:pPr algn="l" fontAlgn="b"/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Pelatihan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muatan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lokal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kepada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peserta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didik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 smtClean="0">
                          <a:effectLst/>
                        </a:rPr>
                        <a:t>Tersusunnya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mapping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update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kurikulum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60%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80%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80%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100%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100%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lang="id-ID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apping dan update kurikulum mengacu pada kurikulum KOGI dan RCOG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 smtClean="0">
                          <a:effectLst/>
                        </a:rPr>
                        <a:t>Tersusunnya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panduan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assesment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panduan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prodi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60%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80%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80%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100%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100%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Penyusunan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panduan assesment dan panduan Prodi seperti manual prosedur dan SOP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Tingkat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retensi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peserta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didik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id-ID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eningkatan angka retensi peserta didi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smtClean="0">
                          <a:effectLst/>
                        </a:rPr>
                        <a:t>Tingkat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kelulusan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peserta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didik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r>
                        <a:rPr lang="en-US" sz="1200" u="none" strike="noStrike" dirty="0" smtClean="0">
                          <a:effectLst/>
                        </a:rPr>
                        <a:t>100%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r>
                        <a:rPr lang="en-US" sz="1200" u="none" strike="noStrike" dirty="0" smtClean="0">
                          <a:effectLst/>
                        </a:rPr>
                        <a:t>100%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r>
                        <a:rPr lang="en-US" sz="1200" u="none" strike="noStrike" dirty="0" smtClean="0">
                          <a:effectLst/>
                        </a:rPr>
                        <a:t>100%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r>
                        <a:rPr lang="en-US" sz="1200" u="none" strike="noStrike" dirty="0" smtClean="0">
                          <a:effectLst/>
                        </a:rPr>
                        <a:t>100%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Peningkatan angka kelulusan peserta didik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7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781050"/>
            <a:ext cx="10972800" cy="5345113"/>
          </a:xfrm>
        </p:spPr>
        <p:txBody>
          <a:bodyPr/>
          <a:lstStyle/>
          <a:p>
            <a:pPr marL="0" indent="0">
              <a:buNone/>
            </a:pPr>
            <a:r>
              <a:rPr lang="fi-FI" sz="2400" dirty="0"/>
              <a:t>Rasio calon peserta didik yang </a:t>
            </a:r>
            <a:r>
              <a:rPr lang="id-ID" sz="2400" dirty="0"/>
              <a:t>ikut </a:t>
            </a:r>
            <a:r>
              <a:rPr lang="fi-FI" sz="2400" dirty="0"/>
              <a:t>seleksi : </a:t>
            </a:r>
            <a:r>
              <a:rPr lang="id-ID" sz="2400" dirty="0"/>
              <a:t>lulus </a:t>
            </a:r>
            <a:r>
              <a:rPr lang="id-ID" sz="2400" dirty="0" smtClean="0"/>
              <a:t>seleksi</a:t>
            </a:r>
            <a:r>
              <a:rPr lang="fi-FI" sz="2400" dirty="0"/>
              <a:t> </a:t>
            </a:r>
            <a:r>
              <a:rPr lang="fi-FI" sz="2400" dirty="0" smtClean="0"/>
              <a:t>(LMPTKES)</a:t>
            </a:r>
          </a:p>
          <a:p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rasio</a:t>
            </a:r>
            <a:r>
              <a:rPr lang="en-US" sz="2400" dirty="0"/>
              <a:t> ≥ </a:t>
            </a:r>
            <a:r>
              <a:rPr lang="id-ID" sz="2400" dirty="0" smtClean="0"/>
              <a:t>3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/>
              <a:t>skor</a:t>
            </a:r>
            <a:r>
              <a:rPr lang="en-US" sz="2400" dirty="0"/>
              <a:t> = </a:t>
            </a:r>
            <a:r>
              <a:rPr lang="en-US" sz="2400" dirty="0" smtClean="0"/>
              <a:t>4</a:t>
            </a:r>
          </a:p>
          <a:p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id-ID" sz="2400" dirty="0"/>
              <a:t>1</a:t>
            </a:r>
            <a:r>
              <a:rPr lang="en-US" sz="2400" dirty="0"/>
              <a:t>&lt; </a:t>
            </a:r>
            <a:r>
              <a:rPr lang="en-US" sz="2400" dirty="0" err="1"/>
              <a:t>rasio</a:t>
            </a:r>
            <a:r>
              <a:rPr lang="en-US" sz="2400" dirty="0"/>
              <a:t> &lt;</a:t>
            </a:r>
            <a:r>
              <a:rPr lang="id-ID" sz="2400" dirty="0"/>
              <a:t>3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 smtClean="0"/>
              <a:t>skor</a:t>
            </a:r>
            <a:r>
              <a:rPr lang="en-US" sz="2400" dirty="0" smtClean="0"/>
              <a:t>  </a:t>
            </a:r>
            <a:r>
              <a:rPr lang="en-US" sz="2400" dirty="0"/>
              <a:t>=</a:t>
            </a:r>
            <a:r>
              <a:rPr lang="id-ID" sz="2400" dirty="0"/>
              <a:t> 1 + </a:t>
            </a:r>
            <a:r>
              <a:rPr lang="id-ID" sz="2400" dirty="0" smtClean="0"/>
              <a:t>rasio</a:t>
            </a:r>
            <a:endParaRPr lang="en-US" sz="2400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dirty="0" err="1" smtClean="0"/>
              <a:t>Persentase</a:t>
            </a:r>
            <a:r>
              <a:rPr lang="en-US" sz="2400" dirty="0" smtClean="0"/>
              <a:t> </a:t>
            </a:r>
            <a:r>
              <a:rPr lang="en-US" sz="2400" dirty="0" err="1" smtClean="0"/>
              <a:t>jumlah</a:t>
            </a:r>
            <a:r>
              <a:rPr lang="en-US" sz="2400" dirty="0" smtClean="0"/>
              <a:t> </a:t>
            </a:r>
            <a:r>
              <a:rPr lang="en-US" sz="2400" dirty="0" err="1" smtClean="0"/>
              <a:t>modul</a:t>
            </a:r>
            <a:r>
              <a:rPr lang="en-US" sz="2400" dirty="0" smtClean="0"/>
              <a:t>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ditinjau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3 </a:t>
            </a:r>
            <a:r>
              <a:rPr lang="en-US" sz="2400" dirty="0" err="1" smtClean="0"/>
              <a:t>thn</a:t>
            </a:r>
            <a:r>
              <a:rPr lang="en-US" sz="2400" dirty="0" smtClean="0"/>
              <a:t> </a:t>
            </a:r>
            <a:r>
              <a:rPr lang="en-US" sz="2400" dirty="0" err="1" smtClean="0"/>
              <a:t>terakhir</a:t>
            </a:r>
            <a:r>
              <a:rPr lang="en-US" sz="2400" dirty="0" smtClean="0"/>
              <a:t>:</a:t>
            </a:r>
          </a:p>
          <a:p>
            <a:r>
              <a:rPr lang="id-ID" sz="2400" dirty="0" smtClean="0"/>
              <a:t>Jika </a:t>
            </a:r>
            <a:r>
              <a:rPr lang="id-ID" sz="2400" dirty="0"/>
              <a:t>P</a:t>
            </a:r>
            <a:r>
              <a:rPr lang="id-ID" sz="2400" baseline="-25000" dirty="0"/>
              <a:t>MK</a:t>
            </a:r>
            <a:r>
              <a:rPr lang="id-ID" sz="2400" dirty="0"/>
              <a:t> ≥ 75%, maka skor = </a:t>
            </a:r>
            <a:r>
              <a:rPr lang="id-ID" sz="2400" dirty="0" smtClean="0"/>
              <a:t>4</a:t>
            </a:r>
            <a:endParaRPr lang="en-US" sz="2400" dirty="0" smtClean="0"/>
          </a:p>
          <a:p>
            <a:r>
              <a:rPr lang="id-ID" sz="2400" dirty="0"/>
              <a:t>Jika 0 &lt;P</a:t>
            </a:r>
            <a:r>
              <a:rPr lang="id-ID" sz="2400" baseline="-25000" dirty="0"/>
              <a:t>MK</a:t>
            </a:r>
            <a:r>
              <a:rPr lang="id-ID" sz="2400" dirty="0"/>
              <a:t>&lt; 75</a:t>
            </a:r>
            <a:r>
              <a:rPr lang="en-US" sz="2400" dirty="0"/>
              <a:t>%</a:t>
            </a:r>
            <a:r>
              <a:rPr lang="id-ID" sz="2400" dirty="0"/>
              <a:t>, maka skor = 1 + (4 x P</a:t>
            </a:r>
            <a:r>
              <a:rPr lang="id-ID" sz="2400" baseline="-25000" dirty="0"/>
              <a:t>MK</a:t>
            </a:r>
            <a:r>
              <a:rPr lang="id-ID" sz="2400" dirty="0"/>
              <a:t> )</a:t>
            </a:r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276769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/>
          </a:bodyPr>
          <a:lstStyle/>
          <a:p>
            <a:r>
              <a:rPr lang="en-US" sz="1800" b="1" dirty="0" err="1"/>
              <a:t>Tujuan</a:t>
            </a:r>
            <a:r>
              <a:rPr lang="en-US" sz="1800" b="1" dirty="0"/>
              <a:t> 2: </a:t>
            </a:r>
            <a:r>
              <a:rPr lang="id-ID" sz="1800" b="1" dirty="0"/>
              <a:t>Membangun sistem keuangan dan administrasi yang transparan dan akuntabel</a:t>
            </a:r>
            <a:endParaRPr lang="id-ID" sz="1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0806815"/>
              </p:ext>
            </p:extLst>
          </p:nvPr>
        </p:nvGraphicFramePr>
        <p:xfrm>
          <a:off x="402336" y="881123"/>
          <a:ext cx="11315292" cy="542680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686977"/>
                <a:gridCol w="2572637"/>
                <a:gridCol w="477838"/>
                <a:gridCol w="640080"/>
                <a:gridCol w="478182"/>
                <a:gridCol w="552450"/>
                <a:gridCol w="552450"/>
                <a:gridCol w="3354678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err="1" smtClean="0">
                          <a:effectLst/>
                        </a:rPr>
                        <a:t>Meningkatkan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penerimaan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id-ID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rutin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peningkatan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penerimaan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Peningkatan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d-ID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SPP Pendidikan konsultan/sub spesialis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323582">
                <a:tc rowSpan="2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err="1" smtClean="0">
                          <a:effectLst/>
                        </a:rPr>
                        <a:t>Meningkatkan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penerimaan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hibah penelitian dan publikasi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hibah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penelitian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dalam</a:t>
                      </a:r>
                      <a:r>
                        <a:rPr lang="en-US" sz="1400" u="none" strike="noStrike" dirty="0" smtClean="0">
                          <a:effectLst/>
                        </a:rPr>
                        <a:t> 1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tahun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4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5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8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id-ID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eningkatan keterlibatan staf dalam pengajuan hibah penelitian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323582">
                <a:tc vMerge="1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hibah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penelitian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yang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diajukan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id-ID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eningkatan peran ORU dalam memfasilitasi staf dalam mengajukan hibah penelitian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32358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err="1" smtClean="0">
                          <a:effectLst/>
                        </a:rPr>
                        <a:t>Meningkatkan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penerimaan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id-ID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dari usaha sendiri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id-ID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pelatihan/seminar/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d-ID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workshop dan kegiatan sejenis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diadakan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tahun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4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4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6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6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8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Mendorong penyelenggaraan pelatihan/seminar/workshop dan kegiatan sejenis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32358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err="1" smtClean="0">
                          <a:effectLst/>
                        </a:rPr>
                        <a:t>Meningkatkan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penerimaan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id-ID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dari mahasiswa Tubel Kemenkes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Jumlah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kegiatan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yang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diikuti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oleh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mahasiswa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Tubel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id-ID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eningkatan peran serta mahasiswa Tubel Kemenkes dalam kegiatan penunjang pendidikan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32358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Meningkatkan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penerimaan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id-ID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dari program Kemitraan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peserta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didik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dari</a:t>
                      </a:r>
                      <a:r>
                        <a:rPr lang="en-US" sz="1400" u="none" strike="noStrike" dirty="0" smtClean="0">
                          <a:effectLst/>
                        </a:rPr>
                        <a:t> program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kemitraan</a:t>
                      </a:r>
                      <a:r>
                        <a:rPr lang="en-US" sz="1400" u="none" strike="noStrike" dirty="0" smtClean="0">
                          <a:effectLst/>
                        </a:rPr>
                        <a:t> 20%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dari</a:t>
                      </a:r>
                      <a:r>
                        <a:rPr lang="en-US" sz="1400" u="none" strike="noStrike" dirty="0" smtClean="0">
                          <a:effectLst/>
                        </a:rPr>
                        <a:t> yang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diterima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id-ID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eningkatan kerjasama dengan institusi pemerintah maupun swasta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32358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err="1" smtClean="0">
                          <a:effectLst/>
                        </a:rPr>
                        <a:t>Meningkatkan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id-ID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Sarana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d-ID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Prasarana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p</a:t>
                      </a:r>
                      <a:r>
                        <a:rPr lang="id-ID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endidikan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Terpenuhinya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kebutuhan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sarana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prasarana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pendidikan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90%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90%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id-ID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nventarisasi kebutuhan alat sarana prasarana penunjang pendidikan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32358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err="1" smtClean="0">
                          <a:effectLst/>
                        </a:rPr>
                        <a:t>Meningkatkan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id-ID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Sarana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d-ID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Prasarana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peneltian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pengabdian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masyarakat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Terpenuhinya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kebutuhan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sarana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prasarana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peneltian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pengabdian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masyarakat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90%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90%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id-ID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nventarisasi kebutuhan alat sarana prasarana penunjang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peneltian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pengabdian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masyarakat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32358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err="1" smtClean="0">
                          <a:effectLst/>
                        </a:rPr>
                        <a:t>Meningkatkan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sarana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prasarana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pelayanan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Terpenuhinya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kebutuhan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sarana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prasarana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pelayanan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90%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90%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id-ID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nventarisasi kebutuhan alat sarana prasarana penunjang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pelayanan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971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57250"/>
            <a:ext cx="10972800" cy="526891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 smtClean="0"/>
              <a:t>Keterangan</a:t>
            </a:r>
            <a:r>
              <a:rPr lang="en-US" sz="2400" dirty="0" smtClean="0"/>
              <a:t>:</a:t>
            </a:r>
          </a:p>
          <a:p>
            <a:pPr marL="0" indent="0">
              <a:buNone/>
            </a:pPr>
            <a:r>
              <a:rPr lang="en-US" sz="2400" dirty="0" err="1" smtClean="0"/>
              <a:t>Pemenuhan</a:t>
            </a:r>
            <a:r>
              <a:rPr lang="en-US" sz="2400" dirty="0" smtClean="0"/>
              <a:t> </a:t>
            </a:r>
            <a:r>
              <a:rPr lang="en-US" sz="2400" dirty="0" err="1" smtClean="0"/>
              <a:t>sarana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prasarana</a:t>
            </a:r>
            <a:r>
              <a:rPr lang="en-US" sz="2400" dirty="0" smtClean="0"/>
              <a:t> (LMPTKES)</a:t>
            </a:r>
          </a:p>
          <a:p>
            <a:r>
              <a:rPr lang="en-US" sz="2400" dirty="0" smtClean="0"/>
              <a:t>70% </a:t>
            </a:r>
            <a:r>
              <a:rPr lang="en-US" sz="2400" dirty="0" smtClean="0">
                <a:sym typeface="Wingdings" panose="05000000000000000000" pitchFamily="2" charset="2"/>
              </a:rPr>
              <a:t> </a:t>
            </a:r>
            <a:r>
              <a:rPr lang="en-US" sz="2400" dirty="0" err="1" smtClean="0">
                <a:sym typeface="Wingdings" panose="05000000000000000000" pitchFamily="2" charset="2"/>
              </a:rPr>
              <a:t>skor</a:t>
            </a:r>
            <a:r>
              <a:rPr lang="en-US" sz="2400" dirty="0" smtClean="0">
                <a:sym typeface="Wingdings" panose="05000000000000000000" pitchFamily="2" charset="2"/>
              </a:rPr>
              <a:t> 1</a:t>
            </a:r>
          </a:p>
          <a:p>
            <a:r>
              <a:rPr lang="en-US" sz="2400" dirty="0" smtClean="0">
                <a:sym typeface="Wingdings" panose="05000000000000000000" pitchFamily="2" charset="2"/>
              </a:rPr>
              <a:t>80%  </a:t>
            </a:r>
            <a:r>
              <a:rPr lang="en-US" sz="2400" dirty="0" err="1" smtClean="0">
                <a:sym typeface="Wingdings" panose="05000000000000000000" pitchFamily="2" charset="2"/>
              </a:rPr>
              <a:t>skor</a:t>
            </a:r>
            <a:r>
              <a:rPr lang="en-US" sz="2400" dirty="0" smtClean="0">
                <a:sym typeface="Wingdings" panose="05000000000000000000" pitchFamily="2" charset="2"/>
              </a:rPr>
              <a:t> 2</a:t>
            </a:r>
          </a:p>
          <a:p>
            <a:r>
              <a:rPr lang="en-US" sz="2400" dirty="0" smtClean="0">
                <a:sym typeface="Wingdings" panose="05000000000000000000" pitchFamily="2" charset="2"/>
              </a:rPr>
              <a:t>90%  </a:t>
            </a:r>
            <a:r>
              <a:rPr lang="en-US" sz="2400" dirty="0" err="1" smtClean="0">
                <a:sym typeface="Wingdings" panose="05000000000000000000" pitchFamily="2" charset="2"/>
              </a:rPr>
              <a:t>skor</a:t>
            </a:r>
            <a:r>
              <a:rPr lang="en-US" sz="2400" dirty="0" smtClean="0">
                <a:sym typeface="Wingdings" panose="05000000000000000000" pitchFamily="2" charset="2"/>
              </a:rPr>
              <a:t> 3</a:t>
            </a:r>
          </a:p>
          <a:p>
            <a:r>
              <a:rPr lang="en-US" sz="2400" dirty="0" smtClean="0">
                <a:sym typeface="Wingdings" panose="05000000000000000000" pitchFamily="2" charset="2"/>
              </a:rPr>
              <a:t>100%  </a:t>
            </a:r>
            <a:r>
              <a:rPr lang="en-US" sz="2400" dirty="0" err="1" smtClean="0">
                <a:sym typeface="Wingdings" panose="05000000000000000000" pitchFamily="2" charset="2"/>
              </a:rPr>
              <a:t>skor</a:t>
            </a:r>
            <a:r>
              <a:rPr lang="en-US" sz="2400" dirty="0" smtClean="0">
                <a:sym typeface="Wingdings" panose="05000000000000000000" pitchFamily="2" charset="2"/>
              </a:rPr>
              <a:t> 4</a:t>
            </a:r>
            <a:endParaRPr lang="en-US" sz="2400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56828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 lvl="0" algn="just"/>
            <a:r>
              <a:rPr lang="en-US" sz="2800" dirty="0" err="1" smtClean="0"/>
              <a:t>Nilai-nilai</a:t>
            </a:r>
            <a:r>
              <a:rPr lang="en-US" sz="2800" dirty="0" smtClean="0"/>
              <a:t> </a:t>
            </a:r>
            <a:r>
              <a:rPr lang="en-US" sz="2800" dirty="0" err="1" smtClean="0"/>
              <a:t>Pancasila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meliputi</a:t>
            </a:r>
            <a:r>
              <a:rPr lang="en-US" sz="2800" dirty="0" smtClean="0"/>
              <a:t> </a:t>
            </a:r>
            <a:r>
              <a:rPr lang="en-US" sz="2800" dirty="0" err="1" smtClean="0"/>
              <a:t>Nilai</a:t>
            </a:r>
            <a:r>
              <a:rPr lang="en-US" sz="2800" dirty="0" smtClean="0"/>
              <a:t> </a:t>
            </a:r>
            <a:r>
              <a:rPr lang="en-US" sz="2800" dirty="0" err="1" smtClean="0"/>
              <a:t>KeTuhanan</a:t>
            </a:r>
            <a:r>
              <a:rPr lang="en-US" sz="2800" dirty="0" smtClean="0"/>
              <a:t>, </a:t>
            </a:r>
            <a:r>
              <a:rPr lang="en-US" sz="2800" dirty="0" err="1" smtClean="0"/>
              <a:t>Kemanusiaan</a:t>
            </a:r>
            <a:r>
              <a:rPr lang="en-US" sz="2800" dirty="0" smtClean="0"/>
              <a:t>, </a:t>
            </a:r>
            <a:r>
              <a:rPr lang="en-US" sz="2800" dirty="0" err="1" smtClean="0"/>
              <a:t>Persatuan</a:t>
            </a:r>
            <a:r>
              <a:rPr lang="en-US" sz="2800" dirty="0" smtClean="0"/>
              <a:t>, </a:t>
            </a:r>
            <a:r>
              <a:rPr lang="en-US" sz="2800" dirty="0" err="1" smtClean="0"/>
              <a:t>Kerakyatan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Keadilan</a:t>
            </a:r>
            <a:endParaRPr lang="en-US" sz="2800" dirty="0" smtClean="0"/>
          </a:p>
          <a:p>
            <a:pPr lvl="0" algn="just"/>
            <a:r>
              <a:rPr lang="en-US" sz="2800" dirty="0" err="1" smtClean="0"/>
              <a:t>Nilai-nilai</a:t>
            </a:r>
            <a:r>
              <a:rPr lang="en-US" sz="2800" dirty="0" smtClean="0"/>
              <a:t> </a:t>
            </a:r>
            <a:r>
              <a:rPr lang="en-US" sz="2800" dirty="0" err="1" smtClean="0"/>
              <a:t>keilmuan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unggul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inovatif</a:t>
            </a:r>
            <a:r>
              <a:rPr lang="en-US" sz="2800" dirty="0" smtClean="0"/>
              <a:t>, yang </a:t>
            </a:r>
            <a:r>
              <a:rPr lang="en-US" sz="2800" dirty="0" err="1" smtClean="0"/>
              <a:t>meliputi</a:t>
            </a:r>
            <a:r>
              <a:rPr lang="en-US" sz="2800" dirty="0" smtClean="0"/>
              <a:t> </a:t>
            </a:r>
            <a:r>
              <a:rPr lang="en-US" sz="2800" dirty="0" err="1" smtClean="0"/>
              <a:t>nilai</a:t>
            </a:r>
            <a:r>
              <a:rPr lang="en-US" sz="2800" dirty="0" smtClean="0"/>
              <a:t> universal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obyektivitas</a:t>
            </a:r>
            <a:r>
              <a:rPr lang="en-US" sz="2800" dirty="0" smtClean="0"/>
              <a:t> </a:t>
            </a:r>
            <a:r>
              <a:rPr lang="en-US" sz="2800" dirty="0" err="1" smtClean="0"/>
              <a:t>ilmu</a:t>
            </a:r>
            <a:r>
              <a:rPr lang="en-US" sz="2800" dirty="0" smtClean="0"/>
              <a:t>, </a:t>
            </a:r>
            <a:r>
              <a:rPr lang="en-US" sz="2800" dirty="0" err="1" smtClean="0"/>
              <a:t>kebebasan</a:t>
            </a:r>
            <a:r>
              <a:rPr lang="en-US" sz="2800" dirty="0" smtClean="0"/>
              <a:t> </a:t>
            </a:r>
            <a:r>
              <a:rPr lang="en-US" sz="2800" dirty="0" err="1" smtClean="0"/>
              <a:t>akademik</a:t>
            </a:r>
            <a:r>
              <a:rPr lang="en-US" sz="2800" dirty="0" smtClean="0"/>
              <a:t>, </a:t>
            </a:r>
            <a:r>
              <a:rPr lang="en-US" sz="2800" dirty="0" err="1" smtClean="0"/>
              <a:t>penghargaan</a:t>
            </a:r>
            <a:r>
              <a:rPr lang="en-US" sz="2800" dirty="0" smtClean="0"/>
              <a:t>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kebenaran</a:t>
            </a:r>
            <a:r>
              <a:rPr lang="en-US" sz="2800" dirty="0" smtClean="0"/>
              <a:t> </a:t>
            </a:r>
            <a:r>
              <a:rPr lang="en-US" sz="2800" dirty="0" err="1" smtClean="0"/>
              <a:t>guna</a:t>
            </a:r>
            <a:r>
              <a:rPr lang="en-US" sz="2800" dirty="0" smtClean="0"/>
              <a:t> </a:t>
            </a:r>
            <a:r>
              <a:rPr lang="en-US" sz="2800" dirty="0" err="1" smtClean="0"/>
              <a:t>keadaban</a:t>
            </a:r>
            <a:r>
              <a:rPr lang="en-US" sz="2800" dirty="0" smtClean="0"/>
              <a:t>, </a:t>
            </a:r>
            <a:r>
              <a:rPr lang="en-US" sz="2800" dirty="0" err="1" smtClean="0"/>
              <a:t>kemanfaatan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kebahagiaan</a:t>
            </a:r>
            <a:r>
              <a:rPr lang="en-US" sz="2800" dirty="0" smtClean="0"/>
              <a:t>.</a:t>
            </a:r>
          </a:p>
          <a:p>
            <a:pPr lvl="0" algn="just"/>
            <a:r>
              <a:rPr lang="en-US" sz="2800" dirty="0" err="1" smtClean="0"/>
              <a:t>Nilai-nilai</a:t>
            </a:r>
            <a:r>
              <a:rPr lang="en-US" sz="2800" dirty="0" smtClean="0"/>
              <a:t> </a:t>
            </a:r>
            <a:r>
              <a:rPr lang="en-US" sz="2800" dirty="0" err="1" smtClean="0"/>
              <a:t>kebudayaan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meliputi</a:t>
            </a:r>
            <a:r>
              <a:rPr lang="en-US" sz="2800" dirty="0" smtClean="0"/>
              <a:t> </a:t>
            </a:r>
            <a:r>
              <a:rPr lang="en-US" sz="2800" dirty="0" err="1" smtClean="0"/>
              <a:t>toleransi</a:t>
            </a:r>
            <a:r>
              <a:rPr lang="en-US" sz="2800" dirty="0" smtClean="0"/>
              <a:t>, </a:t>
            </a:r>
            <a:r>
              <a:rPr lang="en-US" sz="2800" dirty="0" err="1" smtClean="0"/>
              <a:t>kolaborasi</a:t>
            </a:r>
            <a:r>
              <a:rPr lang="en-US" sz="2800" dirty="0" smtClean="0"/>
              <a:t>, </a:t>
            </a:r>
            <a:r>
              <a:rPr lang="en-US" sz="2800" dirty="0" err="1" smtClean="0"/>
              <a:t>hak</a:t>
            </a:r>
            <a:r>
              <a:rPr lang="en-US" sz="2800" dirty="0" smtClean="0"/>
              <a:t> </a:t>
            </a:r>
            <a:r>
              <a:rPr lang="en-US" sz="2800" dirty="0" err="1" smtClean="0"/>
              <a:t>asasi</a:t>
            </a:r>
            <a:r>
              <a:rPr lang="en-US" sz="2800" dirty="0" smtClean="0"/>
              <a:t> </a:t>
            </a:r>
            <a:r>
              <a:rPr lang="en-US" sz="2800" dirty="0" err="1" smtClean="0"/>
              <a:t>manusia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keragaman</a:t>
            </a:r>
            <a:r>
              <a:rPr lang="en-US" sz="2800" dirty="0" smtClean="0"/>
              <a:t>.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3321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6925"/>
          </a:xfrm>
        </p:spPr>
        <p:txBody>
          <a:bodyPr>
            <a:noAutofit/>
          </a:bodyPr>
          <a:lstStyle/>
          <a:p>
            <a:pPr algn="just"/>
            <a:r>
              <a:rPr lang="id-ID" sz="2000" dirty="0" smtClean="0"/>
              <a:t>Tujuan 3:</a:t>
            </a:r>
            <a:r>
              <a:rPr lang="en-US" sz="2000" dirty="0" smtClean="0"/>
              <a:t> </a:t>
            </a:r>
            <a:r>
              <a:rPr lang="en-US" sz="2000" dirty="0" err="1"/>
              <a:t>Menyelenggarakan</a:t>
            </a:r>
            <a:r>
              <a:rPr lang="en-US" sz="2000" dirty="0"/>
              <a:t> </a:t>
            </a:r>
            <a:r>
              <a:rPr lang="en-US" sz="2000" dirty="0" err="1"/>
              <a:t>penelitian</a:t>
            </a:r>
            <a:r>
              <a:rPr lang="en-US" sz="2000" dirty="0"/>
              <a:t> </a:t>
            </a:r>
            <a:r>
              <a:rPr lang="en-US" sz="2000" dirty="0" err="1"/>
              <a:t>berstandar</a:t>
            </a:r>
            <a:r>
              <a:rPr lang="en-US" sz="2000" dirty="0"/>
              <a:t> </a:t>
            </a:r>
            <a:r>
              <a:rPr lang="en-US" sz="2000" dirty="0" err="1"/>
              <a:t>internasional</a:t>
            </a:r>
            <a:r>
              <a:rPr lang="id-ID" sz="2000" dirty="0"/>
              <a:t> dan m</a:t>
            </a:r>
            <a:r>
              <a:rPr lang="en-US" sz="2000" dirty="0" err="1"/>
              <a:t>enjalin</a:t>
            </a:r>
            <a:r>
              <a:rPr lang="en-US" sz="2000" dirty="0"/>
              <a:t> </a:t>
            </a:r>
            <a:r>
              <a:rPr lang="en-US" sz="2000" dirty="0" err="1"/>
              <a:t>kerja</a:t>
            </a:r>
            <a:r>
              <a:rPr lang="en-US" sz="2000" dirty="0"/>
              <a:t> </a:t>
            </a:r>
            <a:r>
              <a:rPr lang="en-US" sz="2000" dirty="0" err="1"/>
              <a:t>sama</a:t>
            </a:r>
            <a:r>
              <a:rPr lang="en-US" sz="2000" dirty="0"/>
              <a:t> </a:t>
            </a:r>
            <a:r>
              <a:rPr lang="en-US" sz="2000" dirty="0" err="1"/>
              <a:t>internasional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pengembangan</a:t>
            </a:r>
            <a:r>
              <a:rPr lang="en-US" sz="2000" dirty="0"/>
              <a:t> </a:t>
            </a:r>
            <a:r>
              <a:rPr lang="en-US" sz="2000" dirty="0" err="1"/>
              <a:t>pelayanan</a:t>
            </a:r>
            <a:r>
              <a:rPr lang="en-US" sz="2000" dirty="0"/>
              <a:t>, </a:t>
            </a:r>
            <a:r>
              <a:rPr lang="en-US" sz="2000" dirty="0" err="1"/>
              <a:t>pendidikan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penelitian</a:t>
            </a:r>
            <a:r>
              <a:rPr lang="id-ID" sz="2000" dirty="0"/>
              <a:t>.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2274065"/>
              </p:ext>
            </p:extLst>
          </p:nvPr>
        </p:nvGraphicFramePr>
        <p:xfrm>
          <a:off x="530352" y="1393187"/>
          <a:ext cx="10844088" cy="456779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193798"/>
                <a:gridCol w="3314700"/>
                <a:gridCol w="590550"/>
                <a:gridCol w="552450"/>
                <a:gridCol w="495300"/>
                <a:gridCol w="573088"/>
                <a:gridCol w="574441"/>
                <a:gridCol w="2549761"/>
              </a:tblGrid>
              <a:tr h="2760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760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72207">
                <a:tc rowSpan="3"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r>
                        <a:rPr lang="it-IT" sz="16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lang="it-IT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eningkatkan mitra penelitian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lang="id-ID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atabase penelitian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d-ID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sesuai  road map penelitian FK UGM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-RSUP Dr.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Sardjito</a:t>
                      </a:r>
                      <a:r>
                        <a:rPr lang="id-ID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r>
                        <a:rPr lang="en-US" sz="1600" u="none" strike="noStrike" dirty="0" smtClean="0">
                          <a:effectLst/>
                        </a:rPr>
                        <a:t>60%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r>
                        <a:rPr lang="en-US" sz="1600" u="none" strike="noStrike" dirty="0" smtClean="0">
                          <a:effectLst/>
                        </a:rPr>
                        <a:t>70%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r>
                        <a:rPr lang="en-US" sz="1600" u="none" strike="noStrike" dirty="0" smtClean="0">
                          <a:effectLst/>
                        </a:rPr>
                        <a:t>80%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r>
                        <a:rPr lang="en-US" sz="1600" u="none" strike="noStrike" dirty="0" smtClean="0">
                          <a:effectLst/>
                        </a:rPr>
                        <a:t>90%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r>
                        <a:rPr lang="en-US" sz="1600" u="none" strike="noStrike" dirty="0" smtClean="0">
                          <a:effectLst/>
                        </a:rPr>
                        <a:t>100%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 pemetaan penelitian di program studi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372207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err="1">
                          <a:effectLst/>
                        </a:rPr>
                        <a:t>J</a:t>
                      </a:r>
                      <a:r>
                        <a:rPr lang="en-US" sz="1600" u="none" strike="noStrike" dirty="0" err="1" smtClean="0">
                          <a:effectLst/>
                        </a:rPr>
                        <a:t>umlah</a:t>
                      </a:r>
                      <a:r>
                        <a:rPr lang="en-US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id-ID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 multisenter dengan RS jejaring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</a:t>
                      </a:r>
                      <a:r>
                        <a:rPr lang="en-US" sz="16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tahun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r>
                        <a:rPr lang="en-US" sz="1600" u="none" strike="noStrike" dirty="0" smtClean="0">
                          <a:effectLst/>
                        </a:rPr>
                        <a:t>2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r>
                        <a:rPr lang="en-US" sz="1600" u="none" strike="noStrike" dirty="0" smtClean="0">
                          <a:effectLst/>
                        </a:rPr>
                        <a:t>2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r>
                        <a:rPr lang="en-US" sz="1600" u="none" strike="noStrike" dirty="0" smtClean="0">
                          <a:effectLst/>
                        </a:rPr>
                        <a:t>2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r>
                        <a:rPr lang="en-US" sz="1600" u="none" strike="noStrike" dirty="0" smtClean="0">
                          <a:effectLst/>
                        </a:rPr>
                        <a:t>3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r>
                        <a:rPr lang="en-US" sz="1600" u="none" strike="noStrike" dirty="0" smtClean="0">
                          <a:effectLst/>
                        </a:rPr>
                        <a:t>3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 kerjasama penelitian dengan RS Jejaring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736287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r>
                        <a:rPr lang="en-US" sz="16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600" u="none" strike="noStrike" dirty="0" smtClean="0">
                          <a:effectLst/>
                        </a:rPr>
                        <a:t> </a:t>
                      </a:r>
                      <a:r>
                        <a:rPr lang="it-IT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 kerjasama  dengan institusi lain dalam </a:t>
                      </a:r>
                      <a:r>
                        <a:rPr lang="it-IT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</a:t>
                      </a:r>
                      <a:r>
                        <a:rPr lang="it-IT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tahun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2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r>
                        <a:rPr lang="en-US" sz="1600" u="none" strike="noStrike" dirty="0" smtClean="0">
                          <a:effectLst/>
                        </a:rPr>
                        <a:t>2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r>
                        <a:rPr lang="en-US" sz="1600" u="none" strike="noStrike" dirty="0" smtClean="0">
                          <a:effectLst/>
                        </a:rPr>
                        <a:t>3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r>
                        <a:rPr lang="en-US" sz="1600" u="none" strike="noStrike" dirty="0" smtClean="0">
                          <a:effectLst/>
                        </a:rPr>
                        <a:t>3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 kerjasama penelitian dengan institusi lain dalam skala nasional, regional maupun internasional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554247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 err="1" smtClean="0">
                          <a:effectLst/>
                        </a:rPr>
                        <a:t>Meningkatkan</a:t>
                      </a:r>
                      <a:r>
                        <a:rPr lang="en-US" sz="1600" b="0" u="none" strike="noStrike" dirty="0" smtClean="0">
                          <a:effectLst/>
                        </a:rPr>
                        <a:t> </a:t>
                      </a:r>
                      <a:r>
                        <a:rPr lang="it-IT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kualitas dan kuantitas penelitian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ata-rata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per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dosen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per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tiga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tahun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≥ 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70%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Peningkatan jumlah penelitian </a:t>
                      </a:r>
                      <a:r>
                        <a:rPr lang="id-ID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dosen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372207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publikasi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ilmiah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 3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tahun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dengan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NK ≥ 9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70%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Peningkatan jumlah publikasi </a:t>
                      </a:r>
                      <a:r>
                        <a:rPr lang="id-ID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ilmiah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738794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Meningkatkan kegiatan pengabdian masyaraka</a:t>
                      </a:r>
                      <a:r>
                        <a:rPr lang="id-ID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r>
                        <a:rPr lang="en-US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ata-rata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program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pengabdian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masyarakat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dosen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per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tiga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tahun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≥ 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70%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Peningkatan</a:t>
                      </a: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keterlibatan</a:t>
                      </a: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dosen</a:t>
                      </a: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6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peserta</a:t>
                      </a: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didik</a:t>
                      </a:r>
                      <a:r>
                        <a:rPr lang="en-US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kegiatan</a:t>
                      </a: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pengabdian</a:t>
                      </a: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masyarakat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78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457201"/>
            <a:ext cx="5384800" cy="5668964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err="1" smtClean="0"/>
              <a:t>Keterangan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/>
              <a:t>R</a:t>
            </a:r>
            <a:r>
              <a:rPr lang="en-US" sz="1800" dirty="0" smtClean="0"/>
              <a:t>ata-rata </a:t>
            </a:r>
            <a:r>
              <a:rPr lang="en-US" sz="1800" dirty="0" err="1"/>
              <a:t>jumlah</a:t>
            </a:r>
            <a:r>
              <a:rPr lang="en-US" sz="1800" dirty="0"/>
              <a:t> </a:t>
            </a:r>
            <a:r>
              <a:rPr lang="en-US" sz="1800" dirty="0" err="1"/>
              <a:t>penelitian</a:t>
            </a:r>
            <a:r>
              <a:rPr lang="en-US" sz="1800" dirty="0"/>
              <a:t> </a:t>
            </a:r>
            <a:r>
              <a:rPr lang="en-US" sz="1800" dirty="0" smtClean="0"/>
              <a:t>(RP) per </a:t>
            </a:r>
            <a:r>
              <a:rPr lang="en-US" sz="1800" dirty="0" err="1"/>
              <a:t>dosen</a:t>
            </a:r>
            <a:r>
              <a:rPr lang="en-US" sz="1800" dirty="0"/>
              <a:t> per </a:t>
            </a:r>
            <a:r>
              <a:rPr lang="en-US" sz="1800" dirty="0" err="1"/>
              <a:t>tiga</a:t>
            </a:r>
            <a:r>
              <a:rPr lang="en-US" sz="1800" dirty="0"/>
              <a:t> </a:t>
            </a:r>
            <a:r>
              <a:rPr lang="en-US" sz="1800" dirty="0" err="1" smtClean="0"/>
              <a:t>tahun</a:t>
            </a:r>
            <a:endParaRPr lang="en-US" sz="1800" dirty="0" smtClean="0"/>
          </a:p>
          <a:p>
            <a:pPr marL="571500" indent="0">
              <a:buNone/>
            </a:pPr>
            <a:r>
              <a:rPr lang="en-US" sz="1800" dirty="0"/>
              <a:t>0:  RP = 0</a:t>
            </a:r>
            <a:endParaRPr lang="en-US" sz="1800" b="1" dirty="0"/>
          </a:p>
          <a:p>
            <a:pPr marL="571500" indent="0">
              <a:buNone/>
            </a:pPr>
            <a:r>
              <a:rPr lang="en-US" sz="1800" dirty="0"/>
              <a:t>1:  0.0 &lt; RP &lt; 0.3</a:t>
            </a:r>
            <a:endParaRPr lang="en-US" sz="1800" b="1" dirty="0"/>
          </a:p>
          <a:p>
            <a:pPr marL="571500" indent="0">
              <a:buNone/>
            </a:pPr>
            <a:r>
              <a:rPr lang="en-US" sz="1800" dirty="0"/>
              <a:t>2:  0.3 ≤ RP &lt; 0.6</a:t>
            </a:r>
            <a:endParaRPr lang="en-US" sz="1800" b="1" dirty="0"/>
          </a:p>
          <a:p>
            <a:pPr marL="571500" indent="0">
              <a:buNone/>
            </a:pPr>
            <a:r>
              <a:rPr lang="en-US" sz="1800" dirty="0"/>
              <a:t>3:  0.6 ≤ RP &lt; 1.0</a:t>
            </a:r>
            <a:endParaRPr lang="en-US" sz="1800" b="1" dirty="0"/>
          </a:p>
          <a:p>
            <a:pPr marL="571500" indent="0">
              <a:buNone/>
            </a:pPr>
            <a:r>
              <a:rPr lang="en-US" sz="1800" dirty="0"/>
              <a:t>4:  RP ≥  </a:t>
            </a:r>
            <a:r>
              <a:rPr lang="en-US" sz="1800" dirty="0" smtClean="0"/>
              <a:t>1</a:t>
            </a:r>
          </a:p>
          <a:p>
            <a:pPr marL="571500" indent="-57150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err="1"/>
              <a:t>RPkM</a:t>
            </a:r>
            <a:r>
              <a:rPr lang="en-US" sz="1800" dirty="0"/>
              <a:t> =  rata-rata </a:t>
            </a:r>
            <a:r>
              <a:rPr lang="en-US" sz="1800" dirty="0" err="1"/>
              <a:t>banyaknya</a:t>
            </a:r>
            <a:r>
              <a:rPr lang="en-US" sz="1800" dirty="0"/>
              <a:t> </a:t>
            </a:r>
            <a:r>
              <a:rPr lang="en-US" sz="1800" dirty="0" err="1"/>
              <a:t>kegiatan</a:t>
            </a:r>
            <a:r>
              <a:rPr lang="en-US" sz="1800" dirty="0"/>
              <a:t> </a:t>
            </a:r>
            <a:r>
              <a:rPr lang="en-US" sz="1800" dirty="0" err="1"/>
              <a:t>PkM</a:t>
            </a:r>
            <a:r>
              <a:rPr lang="en-US" sz="1800" dirty="0"/>
              <a:t> per </a:t>
            </a:r>
            <a:r>
              <a:rPr lang="en-US" sz="1800" dirty="0" err="1"/>
              <a:t>dosen</a:t>
            </a:r>
            <a:r>
              <a:rPr lang="en-US" sz="1800" dirty="0"/>
              <a:t> per 3 </a:t>
            </a:r>
            <a:r>
              <a:rPr lang="en-US" sz="1800" dirty="0" err="1"/>
              <a:t>tahun</a:t>
            </a:r>
            <a:r>
              <a:rPr lang="en-US" sz="1800" dirty="0"/>
              <a:t>.</a:t>
            </a:r>
            <a:endParaRPr lang="en-US" sz="1800" b="1" dirty="0"/>
          </a:p>
          <a:p>
            <a:pPr marL="571500" indent="0">
              <a:buNone/>
            </a:pPr>
            <a:r>
              <a:rPr lang="en-US" sz="1800" dirty="0" smtClean="0"/>
              <a:t>0</a:t>
            </a:r>
            <a:r>
              <a:rPr lang="en-US" sz="1800" dirty="0"/>
              <a:t>:  </a:t>
            </a:r>
            <a:r>
              <a:rPr lang="en-US" sz="1800" dirty="0" err="1"/>
              <a:t>RPkM</a:t>
            </a:r>
            <a:r>
              <a:rPr lang="en-US" sz="1800" dirty="0"/>
              <a:t> = 0</a:t>
            </a:r>
            <a:endParaRPr lang="en-US" sz="1800" b="1" dirty="0"/>
          </a:p>
          <a:p>
            <a:pPr marL="571500" indent="0">
              <a:buNone/>
            </a:pPr>
            <a:r>
              <a:rPr lang="en-US" sz="1800" dirty="0"/>
              <a:t>1:  0 &lt; </a:t>
            </a:r>
            <a:r>
              <a:rPr lang="en-US" sz="1800" dirty="0" err="1"/>
              <a:t>RPkM</a:t>
            </a:r>
            <a:r>
              <a:rPr lang="en-US" sz="1800" dirty="0"/>
              <a:t> &lt; 0.3</a:t>
            </a:r>
            <a:endParaRPr lang="en-US" sz="1800" b="1" dirty="0"/>
          </a:p>
          <a:p>
            <a:pPr marL="571500" indent="0">
              <a:buNone/>
            </a:pPr>
            <a:r>
              <a:rPr lang="en-US" sz="1800" dirty="0"/>
              <a:t>2:  0.3 ≤ </a:t>
            </a:r>
            <a:r>
              <a:rPr lang="en-US" sz="1800" dirty="0" err="1"/>
              <a:t>RPkM</a:t>
            </a:r>
            <a:r>
              <a:rPr lang="en-US" sz="1800" dirty="0"/>
              <a:t> &lt; 0.6</a:t>
            </a:r>
            <a:endParaRPr lang="en-US" sz="1800" b="1" dirty="0"/>
          </a:p>
          <a:p>
            <a:pPr marL="571500" indent="0">
              <a:buNone/>
            </a:pPr>
            <a:r>
              <a:rPr lang="en-US" sz="1800" dirty="0"/>
              <a:t>3:  0.6 ≤ </a:t>
            </a:r>
            <a:r>
              <a:rPr lang="en-US" sz="1800" dirty="0" err="1"/>
              <a:t>RPkM</a:t>
            </a:r>
            <a:r>
              <a:rPr lang="en-US" sz="1800" dirty="0"/>
              <a:t> &lt; 1.0</a:t>
            </a:r>
            <a:endParaRPr lang="en-US" sz="1800" b="1" dirty="0"/>
          </a:p>
          <a:p>
            <a:pPr marL="571500" indent="0">
              <a:buNone/>
            </a:pPr>
            <a:r>
              <a:rPr lang="en-US" sz="1800" dirty="0"/>
              <a:t>4:  </a:t>
            </a:r>
            <a:r>
              <a:rPr lang="en-US" sz="1800" dirty="0" err="1"/>
              <a:t>RPkM</a:t>
            </a:r>
            <a:r>
              <a:rPr lang="en-US" sz="1800" dirty="0"/>
              <a:t> ≥  1.0</a:t>
            </a:r>
            <a:endParaRPr lang="en-US" sz="1800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197600" y="933450"/>
            <a:ext cx="5384800" cy="5505449"/>
          </a:xfrm>
        </p:spPr>
        <p:txBody>
          <a:bodyPr/>
          <a:lstStyle/>
          <a:p>
            <a:pPr marL="0" indent="0">
              <a:buNone/>
            </a:pPr>
            <a:r>
              <a:rPr lang="id-ID" sz="1800" dirty="0"/>
              <a:t>Artikel ilmiah/karya ilmiah/buku yang dihasilkan selama tiga tahun terakhir oleh dosen di RS Pendidikan (Utama, Afiliasi dan Satelit) PS</a:t>
            </a:r>
            <a:endParaRPr lang="en-US" sz="1800" b="1" dirty="0"/>
          </a:p>
          <a:p>
            <a:pPr marL="0" indent="0">
              <a:buNone/>
            </a:pPr>
            <a:endParaRPr lang="en-US" sz="1800" b="1" dirty="0"/>
          </a:p>
          <a:p>
            <a:r>
              <a:rPr lang="id-ID" sz="1800" dirty="0"/>
              <a:t>N</a:t>
            </a:r>
            <a:r>
              <a:rPr lang="id-ID" sz="1800" baseline="-25000" dirty="0"/>
              <a:t>a </a:t>
            </a:r>
            <a:r>
              <a:rPr lang="id-ID" sz="1800" dirty="0"/>
              <a:t>= Jumlah keterlibatan dosen di RS Pendidikan (Utama, Afiliasi dan Satelit) dalam publikasi tingkat internasional.</a:t>
            </a:r>
            <a:endParaRPr lang="en-US" sz="1800" b="1" dirty="0"/>
          </a:p>
          <a:p>
            <a:r>
              <a:rPr lang="id-ID" sz="1800" dirty="0"/>
              <a:t>N</a:t>
            </a:r>
            <a:r>
              <a:rPr lang="id-ID" sz="1800" baseline="-25000" dirty="0"/>
              <a:t>b</a:t>
            </a:r>
            <a:r>
              <a:rPr lang="id-ID" sz="1800" dirty="0"/>
              <a:t> = Jumlah keterlibatan dosen di RS Pendidikan (Utama, Afiliasi dan Satelit) dalam publikasi tingkat nasional.</a:t>
            </a:r>
            <a:endParaRPr lang="en-US" sz="1800" b="1" dirty="0"/>
          </a:p>
          <a:p>
            <a:r>
              <a:rPr lang="id-ID" sz="1800" dirty="0"/>
              <a:t>N</a:t>
            </a:r>
            <a:r>
              <a:rPr lang="id-ID" sz="1800" baseline="-25000" dirty="0"/>
              <a:t>c</a:t>
            </a:r>
            <a:r>
              <a:rPr lang="id-ID" sz="1800" dirty="0"/>
              <a:t> = Jumlah keterlibatan dosen di RS Pendidikan (Utama, Afiliasi dan Satelit) dalam publikasi tingkat lokal/universitas.</a:t>
            </a:r>
            <a:endParaRPr lang="en-US" sz="1800" b="1" dirty="0"/>
          </a:p>
          <a:p>
            <a:r>
              <a:rPr lang="id-ID" sz="1800" dirty="0"/>
              <a:t>f = Banyaknya dosen di RS Pendidikan (Utama, Afiliasi dan Satelit</a:t>
            </a:r>
            <a:r>
              <a:rPr lang="id-ID" sz="1800" dirty="0" smtClean="0"/>
              <a:t>).</a:t>
            </a:r>
            <a:endParaRPr lang="en-US" sz="1800" b="1" dirty="0"/>
          </a:p>
          <a:p>
            <a:r>
              <a:rPr lang="id-ID" sz="1800" dirty="0"/>
              <a:t>NK = (4 x N</a:t>
            </a:r>
            <a:r>
              <a:rPr lang="id-ID" sz="1800" baseline="-25000" dirty="0"/>
              <a:t>a</a:t>
            </a:r>
            <a:r>
              <a:rPr lang="id-ID" sz="1800" dirty="0"/>
              <a:t> + 3 x N</a:t>
            </a:r>
            <a:r>
              <a:rPr lang="id-ID" sz="1800" baseline="-25000" dirty="0"/>
              <a:t>b</a:t>
            </a:r>
            <a:r>
              <a:rPr lang="id-ID" sz="1800" dirty="0"/>
              <a:t> + N</a:t>
            </a:r>
            <a:r>
              <a:rPr lang="id-ID" sz="1800" baseline="-25000" dirty="0"/>
              <a:t>c</a:t>
            </a:r>
            <a:r>
              <a:rPr lang="id-ID" sz="1800" dirty="0"/>
              <a:t>) / f</a:t>
            </a:r>
            <a:r>
              <a:rPr lang="id-ID" sz="1800" dirty="0" smtClean="0"/>
              <a:t>.</a:t>
            </a:r>
            <a:endParaRPr lang="en-US" sz="1800" dirty="0" smtClean="0"/>
          </a:p>
          <a:p>
            <a:r>
              <a:rPr lang="id-ID" sz="1800" dirty="0"/>
              <a:t>Jika NK ≥ 9, maka skor = 4</a:t>
            </a:r>
            <a:r>
              <a:rPr lang="id-ID" sz="1800" dirty="0" smtClean="0"/>
              <a:t>.</a:t>
            </a:r>
            <a:endParaRPr lang="en-US" sz="1800" dirty="0" smtClean="0"/>
          </a:p>
          <a:p>
            <a:r>
              <a:rPr lang="id-ID" sz="1800" dirty="0"/>
              <a:t>Jika 0 &lt; NK &lt; 9, maka skor = 1 + (NK/3).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405960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/>
          </a:bodyPr>
          <a:lstStyle/>
          <a:p>
            <a:pPr algn="just"/>
            <a:r>
              <a:rPr lang="id-ID" sz="1800" dirty="0" smtClean="0"/>
              <a:t>Tujuan 4:</a:t>
            </a:r>
            <a:r>
              <a:rPr lang="en-US" sz="1800" dirty="0" smtClean="0"/>
              <a:t> </a:t>
            </a:r>
            <a:r>
              <a:rPr lang="en-US" sz="1800" dirty="0" err="1"/>
              <a:t>Pelayanan</a:t>
            </a:r>
            <a:r>
              <a:rPr lang="en-US" sz="1800" dirty="0"/>
              <a:t> </a:t>
            </a:r>
            <a:r>
              <a:rPr lang="en-US" sz="1800" dirty="0" err="1"/>
              <a:t>paripurna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holistik</a:t>
            </a:r>
            <a:r>
              <a:rPr lang="en-US" sz="1800" dirty="0"/>
              <a:t> </a:t>
            </a:r>
            <a:r>
              <a:rPr lang="en-US" sz="1800" dirty="0" err="1"/>
              <a:t>sesuai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visi</a:t>
            </a:r>
            <a:r>
              <a:rPr lang="en-US" sz="1800" dirty="0"/>
              <a:t> RS </a:t>
            </a:r>
            <a:r>
              <a:rPr lang="en-US" sz="1800" dirty="0" err="1"/>
              <a:t>pendidikan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semangat</a:t>
            </a:r>
            <a:r>
              <a:rPr lang="en-US" sz="1800" dirty="0"/>
              <a:t> </a:t>
            </a:r>
            <a:r>
              <a:rPr lang="en-US" sz="1800" i="1" dirty="0"/>
              <a:t>academic health system</a:t>
            </a:r>
            <a:endParaRPr lang="id-ID" sz="1800" i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8608815"/>
              </p:ext>
            </p:extLst>
          </p:nvPr>
        </p:nvGraphicFramePr>
        <p:xfrm>
          <a:off x="838198" y="1118867"/>
          <a:ext cx="10994138" cy="444776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892554"/>
                <a:gridCol w="2615184"/>
                <a:gridCol w="566928"/>
                <a:gridCol w="530352"/>
                <a:gridCol w="585216"/>
                <a:gridCol w="530352"/>
                <a:gridCol w="658368"/>
                <a:gridCol w="2615184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 err="1" smtClean="0">
                          <a:effectLst/>
                        </a:rPr>
                        <a:t>M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eningkatkan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kualitas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pelayanan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IGD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Peningkatan</a:t>
                      </a:r>
                      <a:r>
                        <a:rPr lang="en-A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kualitas</a:t>
                      </a:r>
                      <a:r>
                        <a:rPr lang="en-A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pelayanan</a:t>
                      </a:r>
                      <a:r>
                        <a:rPr lang="en-A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jaga</a:t>
                      </a:r>
                      <a:r>
                        <a:rPr lang="en-A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IGD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Meningkatkan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kualitas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pelayanan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Poli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Rawat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Jalan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(IRJ, Tulip)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Pengembangan</a:t>
                      </a:r>
                      <a:r>
                        <a:rPr lang="en-A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pelayanan</a:t>
                      </a:r>
                      <a:r>
                        <a:rPr lang="en-A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baru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Meningkatnya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kunjungan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Rawat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jalan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Peningkatan</a:t>
                      </a:r>
                      <a:r>
                        <a:rPr lang="en-A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AU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Kunjungan</a:t>
                      </a:r>
                      <a:r>
                        <a:rPr lang="en-A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Rawat</a:t>
                      </a:r>
                      <a:r>
                        <a:rPr lang="en-A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Jalan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Meningkatkan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kualitas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pelayanan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Rawat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Inap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Peningkatan</a:t>
                      </a:r>
                      <a:r>
                        <a:rPr lang="en-A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kualitas</a:t>
                      </a:r>
                      <a:r>
                        <a:rPr lang="en-A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pelayanan</a:t>
                      </a:r>
                      <a:r>
                        <a:rPr lang="en-A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Rawat</a:t>
                      </a:r>
                      <a:r>
                        <a:rPr lang="en-A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inap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u="none" strike="noStrike" dirty="0">
                          <a:effectLst/>
                        </a:rPr>
                        <a:t> 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Meningkatkan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kualitas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pelayanan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Kamar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Bersalin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>
                          <a:effectLst/>
                        </a:rPr>
                        <a:t> 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Peningkatan</a:t>
                      </a:r>
                      <a:r>
                        <a:rPr lang="en-A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kualitas</a:t>
                      </a:r>
                      <a:r>
                        <a:rPr lang="en-A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pelayanan</a:t>
                      </a:r>
                      <a:r>
                        <a:rPr lang="en-A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4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kamar</a:t>
                      </a:r>
                      <a:r>
                        <a:rPr lang="en-AU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4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bersalin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Menyelenggarakan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pelayanan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Pusat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Jantung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Terpadu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Terpenuhinya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kebutuhan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sarana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prasarana</a:t>
                      </a:r>
                      <a:r>
                        <a:rPr lang="en-US" sz="1400" u="none" strike="noStrike" dirty="0" smtClean="0">
                          <a:effectLst/>
                        </a:rPr>
                        <a:t> PJT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60%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70%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80%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80%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</a:t>
                      </a:r>
                      <a:r>
                        <a:rPr lang="en-AU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daan</a:t>
                      </a:r>
                      <a:r>
                        <a:rPr lang="en-A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sarana</a:t>
                      </a:r>
                      <a:r>
                        <a:rPr lang="en-A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&amp; </a:t>
                      </a:r>
                      <a:r>
                        <a:rPr lang="en-AU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pprasarana</a:t>
                      </a:r>
                      <a:r>
                        <a:rPr lang="en-AU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4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AU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elayanan</a:t>
                      </a:r>
                      <a:r>
                        <a:rPr lang="en-A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PJT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35971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u="none" strike="noStrike" dirty="0">
                          <a:effectLst/>
                        </a:rPr>
                        <a:t> 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Meningkatkan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kualitas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pelayanan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Permata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Hati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>
                          <a:effectLst/>
                        </a:rPr>
                        <a:t> </a:t>
                      </a:r>
                      <a:endParaRPr lang="id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Peningkatan</a:t>
                      </a:r>
                      <a:r>
                        <a:rPr lang="en-A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kualitas</a:t>
                      </a:r>
                      <a:r>
                        <a:rPr lang="en-A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pelayanan</a:t>
                      </a:r>
                      <a:r>
                        <a:rPr lang="en-A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permata</a:t>
                      </a:r>
                      <a:r>
                        <a:rPr lang="en-AU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4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hati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u="none" strike="noStrike" dirty="0">
                          <a:effectLst/>
                        </a:rPr>
                        <a:t> 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Meningkatkan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kualitas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kinerja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Pelayanan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524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1775"/>
            <a:ext cx="10515600" cy="647749"/>
          </a:xfrm>
        </p:spPr>
        <p:txBody>
          <a:bodyPr>
            <a:normAutofit/>
          </a:bodyPr>
          <a:lstStyle/>
          <a:p>
            <a:r>
              <a:rPr lang="id-ID" sz="3600" dirty="0" smtClean="0"/>
              <a:t>Tujuan </a:t>
            </a:r>
            <a:r>
              <a:rPr lang="en-US" sz="3600" dirty="0" smtClean="0"/>
              <a:t>5</a:t>
            </a:r>
            <a:r>
              <a:rPr lang="id-ID" sz="3600" dirty="0" smtClean="0"/>
              <a:t>:</a:t>
            </a: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6069253"/>
              </p:ext>
            </p:extLst>
          </p:nvPr>
        </p:nvGraphicFramePr>
        <p:xfrm>
          <a:off x="494538" y="1309367"/>
          <a:ext cx="11176318" cy="451621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763012"/>
                <a:gridCol w="2247900"/>
                <a:gridCol w="552450"/>
                <a:gridCol w="571500"/>
                <a:gridCol w="590550"/>
                <a:gridCol w="571500"/>
                <a:gridCol w="552450"/>
                <a:gridCol w="3326956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Tercapainya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visi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RS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Sardjito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sebagai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rumah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sakit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rujukan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nasional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2019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Membina kerjasama yang strategis, bersinergi dan berkelanjutan dengan RS mitra dan RS lain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Tercapainya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visi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RS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Sardjito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sebagai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rumah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sakit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pendidikan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bertaraf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internasional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2019(AHS)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ptimalisasi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RS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jejaring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pendidikan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Meningkatkan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kontribusi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alumni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pencapaian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Tridharma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Partisipasi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alumni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mendukung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pengembangan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akademik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non-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akademik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program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studi</a:t>
                      </a:r>
                      <a:r>
                        <a:rPr lang="id-ID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dalam bentuk: 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id-ID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Sumbangan dana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s</a:t>
                      </a:r>
                      <a:r>
                        <a:rPr lang="id-ID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umbangan fasilitas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k</a:t>
                      </a:r>
                      <a:r>
                        <a:rPr lang="id-ID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eterlibatan dalam kegiatan akademik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non-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akademik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p</a:t>
                      </a:r>
                      <a:r>
                        <a:rPr lang="id-ID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engembangan Pendidikan Afiliasi dan Satelit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id-ID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enyediaan fasilitas untuk kegiatan akademik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non-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akademik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100%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100%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100%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100%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Membangun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jejaring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sinergis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antar</a:t>
                      </a:r>
                      <a:r>
                        <a:rPr lang="id-ID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alumni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almamater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alumni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alumni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alumni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masyarakat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bangsa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negara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72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1775"/>
            <a:ext cx="10515600" cy="647749"/>
          </a:xfrm>
        </p:spPr>
        <p:txBody>
          <a:bodyPr>
            <a:normAutofit/>
          </a:bodyPr>
          <a:lstStyle/>
          <a:p>
            <a:r>
              <a:rPr lang="id-ID" sz="3600" dirty="0" smtClean="0"/>
              <a:t>Tujuan </a:t>
            </a:r>
            <a:r>
              <a:rPr lang="en-US" sz="3600" dirty="0" smtClean="0"/>
              <a:t>5</a:t>
            </a:r>
            <a:r>
              <a:rPr lang="id-ID" sz="3600" dirty="0" smtClean="0"/>
              <a:t>:</a:t>
            </a: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1118340"/>
              </p:ext>
            </p:extLst>
          </p:nvPr>
        </p:nvGraphicFramePr>
        <p:xfrm>
          <a:off x="494538" y="1633217"/>
          <a:ext cx="11176318" cy="367230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763012"/>
                <a:gridCol w="2247900"/>
                <a:gridCol w="552450"/>
                <a:gridCol w="571500"/>
                <a:gridCol w="590550"/>
                <a:gridCol w="571500"/>
                <a:gridCol w="552450"/>
                <a:gridCol w="3326956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 smtClean="0">
                          <a:effectLst/>
                        </a:rPr>
                        <a:t>Meningkatkan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kerjasama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dengan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instansi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dalam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negri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 kerjasama dengan instansi di dalam negeri dalam tiga tahun terakhir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cukup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semua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relevan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70%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80%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90%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100%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100%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Membina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erjasama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Universitas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almamater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staf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departemen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/KSM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Obgin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(S2, S3,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Konsultan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Tercapainya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efektivitas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kelembagaan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ketatalaksanaan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regulasi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Sistem pengelolaan fungsional dan operasional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lembaga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berjalan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sesuai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SOP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100%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100%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100%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100%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Pengintegrasian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seluruh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sistem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informasi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antar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divisi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departemen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menjamin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semangat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desentralisasi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akademik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Meny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elenggarakan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manajemen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SDM yang optimal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efektif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Pengembangan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kualitas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SDM yang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sistematis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efisien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323582">
                <a:tc>
                  <a:txBody>
                    <a:bodyPr/>
                    <a:lstStyle/>
                    <a:p>
                      <a:pPr marL="0" marR="0" indent="0" algn="l" defTabSz="121917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r>
                        <a:rPr lang="en-US" sz="1200" u="none" strike="noStrike" dirty="0" err="1" smtClean="0">
                          <a:effectLst/>
                        </a:rPr>
                        <a:t>Meningkatkan</a:t>
                      </a:r>
                      <a:r>
                        <a:rPr lang="en-US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err="1" smtClean="0">
                          <a:effectLst/>
                        </a:rPr>
                        <a:t>kerjasama</a:t>
                      </a:r>
                      <a:r>
                        <a:rPr lang="en-US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err="1" smtClean="0">
                          <a:effectLst/>
                        </a:rPr>
                        <a:t>dengan</a:t>
                      </a:r>
                      <a:r>
                        <a:rPr lang="en-US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err="1" smtClean="0">
                          <a:effectLst/>
                        </a:rPr>
                        <a:t>instansi</a:t>
                      </a:r>
                      <a:r>
                        <a:rPr lang="en-US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err="1" smtClean="0">
                          <a:effectLst/>
                        </a:rPr>
                        <a:t>luar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err="1" smtClean="0">
                          <a:effectLst/>
                        </a:rPr>
                        <a:t>negri</a:t>
                      </a:r>
                      <a:r>
                        <a:rPr lang="en-US" sz="1200" u="none" strike="noStrike" dirty="0" smtClean="0">
                          <a:effectLst/>
                        </a:rPr>
                        <a:t> </a:t>
                      </a:r>
                      <a:endParaRPr lang="id-ID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r>
                        <a:rPr lang="pt-B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 kerjasama dengan instansi di luar negeri dalam tiga tahun terakhir cukup dan semuanya relevan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60%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70%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80%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90%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100%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Membina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erjasama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instansi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luar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negri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86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17536"/>
            <a:ext cx="10363200" cy="1470025"/>
          </a:xfrm>
        </p:spPr>
        <p:txBody>
          <a:bodyPr/>
          <a:lstStyle/>
          <a:p>
            <a:r>
              <a:rPr lang="en-US" dirty="0" err="1" smtClean="0"/>
              <a:t>Visi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3792" y="1983346"/>
            <a:ext cx="11178862" cy="4095481"/>
          </a:xfrm>
          <a:solidFill>
            <a:schemeClr val="bg1"/>
          </a:solidFill>
        </p:spPr>
        <p:txBody>
          <a:bodyPr/>
          <a:lstStyle/>
          <a:p>
            <a:pPr algn="just"/>
            <a:r>
              <a:rPr lang="en-US" sz="3600" dirty="0" err="1">
                <a:solidFill>
                  <a:schemeClr val="tx1"/>
                </a:solidFill>
              </a:rPr>
              <a:t>Menjadi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pusat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unggulan</a:t>
            </a:r>
            <a:r>
              <a:rPr lang="en-US" sz="3600" dirty="0">
                <a:solidFill>
                  <a:schemeClr val="tx1"/>
                </a:solidFill>
              </a:rPr>
              <a:t> yang </a:t>
            </a:r>
            <a:r>
              <a:rPr lang="en-US" sz="3600" i="1" dirty="0">
                <a:solidFill>
                  <a:schemeClr val="tx1"/>
                </a:solidFill>
              </a:rPr>
              <a:t>sustainable </a:t>
            </a:r>
            <a:r>
              <a:rPr lang="en-US" sz="3600" dirty="0" err="1">
                <a:solidFill>
                  <a:schemeClr val="tx1"/>
                </a:solidFill>
              </a:rPr>
              <a:t>dan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diakui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dalam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bidang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pendidikan</a:t>
            </a:r>
            <a:r>
              <a:rPr lang="id-ID" sz="3600" dirty="0" smtClean="0">
                <a:solidFill>
                  <a:schemeClr val="tx1"/>
                </a:solidFill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</a:rPr>
              <a:t>penelitian</a:t>
            </a:r>
            <a:r>
              <a:rPr lang="id-ID" sz="3600" dirty="0" smtClean="0">
                <a:solidFill>
                  <a:schemeClr val="tx1"/>
                </a:solidFill>
              </a:rPr>
              <a:t>, pengabdian </a:t>
            </a:r>
            <a:r>
              <a:rPr lang="id-ID" sz="3600" dirty="0">
                <a:solidFill>
                  <a:schemeClr val="tx1"/>
                </a:solidFill>
              </a:rPr>
              <a:t>dan </a:t>
            </a:r>
            <a:r>
              <a:rPr lang="en-US" sz="3600" dirty="0" err="1">
                <a:solidFill>
                  <a:schemeClr val="tx1"/>
                </a:solidFill>
              </a:rPr>
              <a:t>pelayanan</a:t>
            </a:r>
            <a:r>
              <a:rPr lang="id-ID" sz="3600" dirty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Obstetri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dan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Ginekologi</a:t>
            </a:r>
            <a:r>
              <a:rPr lang="en-US" sz="3600" dirty="0">
                <a:solidFill>
                  <a:schemeClr val="tx1"/>
                </a:solidFill>
              </a:rPr>
              <a:t> di </a:t>
            </a:r>
            <a:r>
              <a:rPr lang="en-US" sz="3600" dirty="0" err="1">
                <a:solidFill>
                  <a:schemeClr val="tx1"/>
                </a:solidFill>
              </a:rPr>
              <a:t>tingkat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smtClean="0">
                <a:solidFill>
                  <a:schemeClr val="tx1"/>
                </a:solidFill>
              </a:rPr>
              <a:t>global</a:t>
            </a:r>
            <a:r>
              <a:rPr lang="id-ID" sz="3600" dirty="0">
                <a:solidFill>
                  <a:schemeClr val="tx1"/>
                </a:solidFill>
              </a:rPr>
              <a:t> </a:t>
            </a:r>
            <a:r>
              <a:rPr lang="id-ID" sz="3600" dirty="0" smtClean="0">
                <a:solidFill>
                  <a:schemeClr val="tx1"/>
                </a:solidFill>
              </a:rPr>
              <a:t>guna kepentingan bangsa dan kemanusiaan.</a:t>
            </a:r>
            <a:endParaRPr lang="en-US" sz="3600" dirty="0">
              <a:solidFill>
                <a:schemeClr val="tx1"/>
              </a:solidFill>
            </a:endParaRPr>
          </a:p>
          <a:p>
            <a:pPr algn="just"/>
            <a:endParaRPr lang="en-US" sz="3600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792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7232"/>
            <a:ext cx="10363200" cy="1470025"/>
          </a:xfrm>
        </p:spPr>
        <p:txBody>
          <a:bodyPr/>
          <a:lstStyle/>
          <a:p>
            <a:r>
              <a:rPr lang="en-US" dirty="0" err="1" smtClean="0"/>
              <a:t>Misi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517" y="1707257"/>
            <a:ext cx="11165983" cy="4770816"/>
          </a:xfrm>
          <a:solidFill>
            <a:schemeClr val="bg1"/>
          </a:solidFill>
        </p:spPr>
        <p:txBody>
          <a:bodyPr/>
          <a:lstStyle/>
          <a:p>
            <a:pPr algn="just"/>
            <a:r>
              <a:rPr lang="id-ID" sz="3600" dirty="0" smtClean="0">
                <a:solidFill>
                  <a:schemeClr val="tx1"/>
                </a:solidFill>
              </a:rPr>
              <a:t>M</a:t>
            </a:r>
            <a:r>
              <a:rPr lang="en-US" sz="3600" dirty="0" err="1" smtClean="0">
                <a:solidFill>
                  <a:schemeClr val="tx1"/>
                </a:solidFill>
              </a:rPr>
              <a:t>enyelenggarakan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pendidikan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dan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pelayanan</a:t>
            </a:r>
            <a:r>
              <a:rPr lang="id-ID" sz="3600" dirty="0" smtClean="0">
                <a:solidFill>
                  <a:schemeClr val="tx1"/>
                </a:solidFill>
              </a:rPr>
              <a:t> dalam bidang obstetri dan ginekologi</a:t>
            </a:r>
            <a:r>
              <a:rPr lang="en-US" sz="3600" dirty="0" smtClean="0">
                <a:solidFill>
                  <a:schemeClr val="tx1"/>
                </a:solidFill>
              </a:rPr>
              <a:t> yang </a:t>
            </a:r>
            <a:r>
              <a:rPr lang="en-US" sz="3600" dirty="0" err="1" smtClean="0">
                <a:solidFill>
                  <a:schemeClr val="tx1"/>
                </a:solidFill>
              </a:rPr>
              <a:t>komprehensif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dan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paripurna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didukung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oleh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teknologi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mutakhir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dan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penelitian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serta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berorientasi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pada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semangat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pengabdian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kepada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bangsa</a:t>
            </a:r>
            <a:r>
              <a:rPr lang="id-ID" sz="3600" dirty="0" smtClean="0">
                <a:solidFill>
                  <a:schemeClr val="tx1"/>
                </a:solidFill>
              </a:rPr>
              <a:t>.</a:t>
            </a:r>
            <a:endParaRPr lang="en-US" sz="3600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831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Komitmen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41" y="1143000"/>
            <a:ext cx="11732653" cy="4983163"/>
          </a:xfrm>
          <a:solidFill>
            <a:schemeClr val="bg1"/>
          </a:solidFill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id-ID" sz="3200" dirty="0" smtClean="0"/>
              <a:t>Menyelenggarakan pendidikan </a:t>
            </a:r>
            <a:r>
              <a:rPr lang="en-US" sz="3200" dirty="0" err="1"/>
              <a:t>dokter</a:t>
            </a:r>
            <a:r>
              <a:rPr lang="en-US" sz="3200" dirty="0"/>
              <a:t> di </a:t>
            </a:r>
            <a:r>
              <a:rPr lang="en-US" sz="3200" dirty="0" err="1"/>
              <a:t>bidang</a:t>
            </a:r>
            <a:r>
              <a:rPr lang="en-US" sz="3200" dirty="0"/>
              <a:t> </a:t>
            </a:r>
            <a:r>
              <a:rPr lang="en-US" sz="3200" dirty="0" err="1"/>
              <a:t>obstetri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ginekologi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tingkat</a:t>
            </a:r>
            <a:r>
              <a:rPr lang="en-US" sz="3200" dirty="0"/>
              <a:t> </a:t>
            </a:r>
            <a:r>
              <a:rPr lang="en-US" sz="3200" dirty="0" err="1"/>
              <a:t>sarjana</a:t>
            </a:r>
            <a:r>
              <a:rPr lang="en-US" sz="3200" dirty="0"/>
              <a:t>, </a:t>
            </a:r>
            <a:r>
              <a:rPr lang="en-US" sz="3200" dirty="0" err="1"/>
              <a:t>pascasarjana</a:t>
            </a:r>
            <a:r>
              <a:rPr lang="en-US" sz="3200" dirty="0"/>
              <a:t>, </a:t>
            </a:r>
            <a:r>
              <a:rPr lang="en-US" sz="3200" dirty="0" err="1"/>
              <a:t>profesi</a:t>
            </a:r>
            <a:r>
              <a:rPr lang="en-US" sz="3200" dirty="0"/>
              <a:t>, </a:t>
            </a:r>
            <a:r>
              <a:rPr lang="en-US" sz="3200" dirty="0" err="1"/>
              <a:t>spesialis</a:t>
            </a:r>
            <a:r>
              <a:rPr lang="en-US" sz="3200" dirty="0"/>
              <a:t> </a:t>
            </a:r>
            <a:r>
              <a:rPr lang="en-US" sz="3200" dirty="0" err="1"/>
              <a:t>maupun</a:t>
            </a:r>
            <a:r>
              <a:rPr lang="en-US" sz="3200" dirty="0"/>
              <a:t> </a:t>
            </a:r>
            <a:r>
              <a:rPr lang="en-US" sz="3200" dirty="0" err="1"/>
              <a:t>subspesialis</a:t>
            </a:r>
            <a:r>
              <a:rPr lang="id-ID" sz="3200" dirty="0"/>
              <a:t> yang komprehensif dan </a:t>
            </a:r>
            <a:r>
              <a:rPr lang="id-ID" sz="3200" dirty="0" smtClean="0"/>
              <a:t>kontributif dalam meningkatkan kesehatan perempuan di tingkat nasional.</a:t>
            </a:r>
            <a:endParaRPr lang="en-US" sz="3200" dirty="0"/>
          </a:p>
          <a:p>
            <a:pPr lvl="0">
              <a:lnSpc>
                <a:spcPct val="150000"/>
              </a:lnSpc>
            </a:pPr>
            <a:r>
              <a:rPr lang="id-ID" sz="3200" dirty="0" smtClean="0"/>
              <a:t>Mencetak </a:t>
            </a:r>
            <a:r>
              <a:rPr lang="en-US" sz="3200" dirty="0" err="1"/>
              <a:t>dokter</a:t>
            </a:r>
            <a:r>
              <a:rPr lang="en-US" sz="3200" dirty="0"/>
              <a:t> </a:t>
            </a:r>
            <a:r>
              <a:rPr lang="en-US" sz="3200" dirty="0" smtClean="0"/>
              <a:t>professional</a:t>
            </a:r>
            <a:r>
              <a:rPr lang="id-ID" sz="3200" dirty="0" smtClean="0"/>
              <a:t> dan beretika</a:t>
            </a:r>
            <a:r>
              <a:rPr lang="en-US" sz="3200" dirty="0" smtClean="0"/>
              <a:t> </a:t>
            </a:r>
            <a:r>
              <a:rPr lang="en-US" sz="3200" dirty="0"/>
              <a:t>di </a:t>
            </a:r>
            <a:r>
              <a:rPr lang="en-US" sz="3200" dirty="0" err="1"/>
              <a:t>bidang</a:t>
            </a:r>
            <a:r>
              <a:rPr lang="en-US" sz="3200" dirty="0"/>
              <a:t> </a:t>
            </a:r>
            <a:r>
              <a:rPr lang="en-US" sz="3200" dirty="0" err="1"/>
              <a:t>obstetri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ginekologi</a:t>
            </a:r>
            <a:r>
              <a:rPr lang="en-US" sz="3200" dirty="0"/>
              <a:t> </a:t>
            </a:r>
            <a:r>
              <a:rPr lang="en-US" sz="3200" dirty="0" err="1"/>
              <a:t>pada</a:t>
            </a:r>
            <a:r>
              <a:rPr lang="en-US" sz="3200" dirty="0"/>
              <a:t> </a:t>
            </a:r>
            <a:r>
              <a:rPr lang="en-US" sz="3200" dirty="0" err="1"/>
              <a:t>berbagai</a:t>
            </a:r>
            <a:r>
              <a:rPr lang="en-US" sz="3200" dirty="0"/>
              <a:t> </a:t>
            </a:r>
            <a:r>
              <a:rPr lang="en-US" sz="3200" dirty="0" err="1"/>
              <a:t>jenjang</a:t>
            </a:r>
            <a:r>
              <a:rPr lang="en-US" sz="3200" dirty="0"/>
              <a:t> </a:t>
            </a:r>
            <a:r>
              <a:rPr lang="en-US" sz="3200" dirty="0" err="1" smtClean="0"/>
              <a:t>pendidikan</a:t>
            </a:r>
            <a:r>
              <a:rPr lang="id-ID" sz="3200" dirty="0" smtClean="0"/>
              <a:t> </a:t>
            </a:r>
            <a:r>
              <a:rPr lang="id-ID" sz="3200" dirty="0"/>
              <a:t>yang </a:t>
            </a:r>
            <a:r>
              <a:rPr lang="id-ID" sz="3200" dirty="0" smtClean="0"/>
              <a:t>kompeten.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14686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Tujuan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4854" y="1418897"/>
            <a:ext cx="10967545" cy="5033418"/>
          </a:xfrm>
          <a:solidFill>
            <a:schemeClr val="bg1"/>
          </a:solidFill>
        </p:spPr>
        <p:txBody>
          <a:bodyPr/>
          <a:lstStyle/>
          <a:p>
            <a:pPr lvl="0">
              <a:buNone/>
            </a:pPr>
            <a:r>
              <a:rPr lang="en-US" sz="3200" dirty="0" smtClean="0"/>
              <a:t>1.  </a:t>
            </a:r>
            <a:r>
              <a:rPr lang="en-US" sz="3200" dirty="0" err="1" smtClean="0"/>
              <a:t>Mengembangkan</a:t>
            </a:r>
            <a:r>
              <a:rPr lang="en-US" sz="3200" dirty="0" smtClean="0"/>
              <a:t> </a:t>
            </a:r>
            <a:r>
              <a:rPr lang="en-US" sz="3200" dirty="0" err="1" smtClean="0"/>
              <a:t>tata</a:t>
            </a:r>
            <a:r>
              <a:rPr lang="en-US" sz="3200" dirty="0" smtClean="0"/>
              <a:t> </a:t>
            </a:r>
            <a:r>
              <a:rPr lang="en-US" sz="3200" dirty="0" err="1" smtClean="0"/>
              <a:t>kelola</a:t>
            </a:r>
            <a:r>
              <a:rPr lang="en-US" sz="3200" dirty="0" smtClean="0"/>
              <a:t> </a:t>
            </a:r>
            <a:r>
              <a:rPr lang="en-US" sz="3200" dirty="0" err="1" smtClean="0"/>
              <a:t>departemen</a:t>
            </a:r>
            <a:r>
              <a:rPr lang="en-US" sz="3200" dirty="0" smtClean="0"/>
              <a:t> yang </a:t>
            </a:r>
            <a:r>
              <a:rPr lang="en-US" sz="3200" dirty="0" err="1" smtClean="0"/>
              <a:t>akuntabel</a:t>
            </a:r>
            <a:r>
              <a:rPr lang="en-US" sz="3200" dirty="0" smtClean="0"/>
              <a:t> </a:t>
            </a:r>
            <a:r>
              <a:rPr lang="en-US" sz="3200" dirty="0" err="1" smtClean="0"/>
              <a:t>serta</a:t>
            </a:r>
            <a:r>
              <a:rPr lang="en-US" sz="3200" dirty="0" smtClean="0"/>
              <a:t> </a:t>
            </a:r>
            <a:r>
              <a:rPr lang="en-US" sz="3200" dirty="0" err="1" smtClean="0"/>
              <a:t>didukung</a:t>
            </a:r>
            <a:r>
              <a:rPr lang="en-US" sz="3200" dirty="0" smtClean="0"/>
              <a:t> SDM yang </a:t>
            </a:r>
            <a:r>
              <a:rPr lang="en-US" sz="3200" dirty="0" err="1" smtClean="0"/>
              <a:t>memadai</a:t>
            </a:r>
            <a:r>
              <a:rPr lang="en-US" sz="3200" dirty="0" smtClean="0"/>
              <a:t>, professional, </a:t>
            </a:r>
            <a:r>
              <a:rPr lang="en-US" sz="3200" dirty="0" err="1" smtClean="0"/>
              <a:t>bermartabat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bertanggung</a:t>
            </a:r>
            <a:r>
              <a:rPr lang="en-US" sz="3200" dirty="0" smtClean="0"/>
              <a:t> </a:t>
            </a:r>
            <a:r>
              <a:rPr lang="en-US" sz="3200" dirty="0" err="1" smtClean="0"/>
              <a:t>jawab</a:t>
            </a:r>
            <a:r>
              <a:rPr lang="en-US" sz="3200" dirty="0" smtClean="0"/>
              <a:t>.</a:t>
            </a:r>
          </a:p>
          <a:p>
            <a:pPr lvl="0">
              <a:buNone/>
            </a:pPr>
            <a:r>
              <a:rPr lang="en-US" sz="3200" dirty="0" smtClean="0"/>
              <a:t>2.  </a:t>
            </a:r>
            <a:r>
              <a:rPr lang="en-US" sz="3200" dirty="0" err="1" smtClean="0"/>
              <a:t>Menyelenggarakan</a:t>
            </a:r>
            <a:r>
              <a:rPr lang="en-US" sz="3200" dirty="0" smtClean="0"/>
              <a:t> </a:t>
            </a:r>
            <a:r>
              <a:rPr lang="en-US" sz="3200" dirty="0" err="1" smtClean="0"/>
              <a:t>pendidikan</a:t>
            </a:r>
            <a:r>
              <a:rPr lang="id-ID" sz="3200" dirty="0" smtClean="0"/>
              <a:t> dan penelitian yang </a:t>
            </a:r>
            <a:r>
              <a:rPr lang="en-US" sz="3200" dirty="0" err="1" smtClean="0"/>
              <a:t>berkualitas</a:t>
            </a:r>
            <a:r>
              <a:rPr lang="id-ID" sz="3200" dirty="0" smtClean="0"/>
              <a:t>, </a:t>
            </a:r>
            <a:r>
              <a:rPr lang="en-US" sz="3200" dirty="0" err="1" smtClean="0"/>
              <a:t>berbasis</a:t>
            </a:r>
            <a:r>
              <a:rPr lang="en-US" sz="3200" dirty="0" smtClean="0"/>
              <a:t> </a:t>
            </a:r>
            <a:r>
              <a:rPr lang="en-US" sz="3200" dirty="0" err="1" smtClean="0"/>
              <a:t>bukti</a:t>
            </a:r>
            <a:r>
              <a:rPr lang="en-US" sz="3200" dirty="0" smtClean="0"/>
              <a:t> (</a:t>
            </a:r>
            <a:r>
              <a:rPr lang="en-US" sz="3200" i="1" dirty="0" smtClean="0"/>
              <a:t>evidence based</a:t>
            </a:r>
            <a:r>
              <a:rPr lang="en-US" sz="3200" dirty="0" smtClean="0"/>
              <a:t>) yang </a:t>
            </a:r>
            <a:r>
              <a:rPr lang="en-US" sz="3200" dirty="0" err="1" smtClean="0"/>
              <a:t>dapat</a:t>
            </a:r>
            <a:r>
              <a:rPr lang="en-US" sz="3200" dirty="0" smtClean="0"/>
              <a:t> </a:t>
            </a:r>
            <a:r>
              <a:rPr lang="en-US" sz="3200" dirty="0" err="1" smtClean="0"/>
              <a:t>mendukung</a:t>
            </a:r>
            <a:r>
              <a:rPr lang="en-US" sz="3200" dirty="0" smtClean="0"/>
              <a:t> </a:t>
            </a:r>
            <a:r>
              <a:rPr lang="en-US" sz="3200" dirty="0" err="1" smtClean="0"/>
              <a:t>pelayanan</a:t>
            </a:r>
            <a:r>
              <a:rPr lang="en-US" sz="3200" dirty="0" smtClean="0"/>
              <a:t>.</a:t>
            </a:r>
          </a:p>
          <a:p>
            <a:pPr lvl="0">
              <a:buNone/>
            </a:pPr>
            <a:r>
              <a:rPr lang="en-US" sz="3200" dirty="0" smtClean="0"/>
              <a:t>3.  </a:t>
            </a:r>
            <a:r>
              <a:rPr lang="en-US" sz="3200" dirty="0" err="1" smtClean="0"/>
              <a:t>Menyelenggarakan</a:t>
            </a:r>
            <a:r>
              <a:rPr lang="en-US" sz="3200" dirty="0" smtClean="0"/>
              <a:t> </a:t>
            </a:r>
            <a:r>
              <a:rPr lang="en-US" sz="3200" dirty="0" err="1" smtClean="0"/>
              <a:t>pelayanan</a:t>
            </a:r>
            <a:r>
              <a:rPr lang="en-US" sz="3200" dirty="0" smtClean="0"/>
              <a:t> </a:t>
            </a:r>
            <a:r>
              <a:rPr lang="en-US" sz="3200" dirty="0" err="1" smtClean="0"/>
              <a:t>paripurna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holistik</a:t>
            </a:r>
            <a:r>
              <a:rPr lang="en-US" sz="3200" dirty="0" smtClean="0"/>
              <a:t> </a:t>
            </a:r>
            <a:r>
              <a:rPr lang="en-US" sz="3200" dirty="0" err="1" smtClean="0"/>
              <a:t>sesuai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visi</a:t>
            </a:r>
            <a:r>
              <a:rPr lang="en-US" sz="3200" dirty="0" smtClean="0"/>
              <a:t> RS </a:t>
            </a:r>
            <a:r>
              <a:rPr lang="en-US" sz="3200" dirty="0" err="1" smtClean="0"/>
              <a:t>pendidikan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semangat</a:t>
            </a:r>
            <a:r>
              <a:rPr lang="en-US" sz="3200" i="1" dirty="0" smtClean="0"/>
              <a:t> academic health system </a:t>
            </a:r>
            <a:r>
              <a:rPr lang="en-US" sz="3200" dirty="0" smtClean="0"/>
              <a:t>(AHS).</a:t>
            </a:r>
            <a:endParaRPr lang="en-US" sz="3200" i="1" dirty="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25289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81958"/>
            <a:ext cx="10972800" cy="4644205"/>
          </a:xfrm>
        </p:spPr>
        <p:txBody>
          <a:bodyPr/>
          <a:lstStyle/>
          <a:p>
            <a:pPr lvl="0">
              <a:buNone/>
            </a:pPr>
            <a:r>
              <a:rPr lang="en-US" sz="3600" dirty="0" smtClean="0"/>
              <a:t>4. </a:t>
            </a:r>
            <a:r>
              <a:rPr lang="en-US" sz="3600" dirty="0" err="1" smtClean="0"/>
              <a:t>Menyelenggarakan</a:t>
            </a:r>
            <a:r>
              <a:rPr lang="en-US" sz="3600" dirty="0" smtClean="0"/>
              <a:t> p</a:t>
            </a:r>
            <a:r>
              <a:rPr lang="id-ID" sz="3600" dirty="0" smtClean="0"/>
              <a:t>endidikan dan p</a:t>
            </a:r>
            <a:r>
              <a:rPr lang="en-US" sz="3600" dirty="0" err="1" smtClean="0"/>
              <a:t>enelitian</a:t>
            </a:r>
            <a:r>
              <a:rPr lang="en-US" sz="3600" dirty="0" smtClean="0"/>
              <a:t> </a:t>
            </a:r>
            <a:r>
              <a:rPr lang="id-ID" sz="3600" dirty="0" smtClean="0"/>
              <a:t>yang mengacu standar</a:t>
            </a:r>
            <a:r>
              <a:rPr lang="en-US" sz="3600" dirty="0" smtClean="0"/>
              <a:t> </a:t>
            </a:r>
            <a:r>
              <a:rPr lang="en-US" sz="3600" dirty="0" err="1" smtClean="0"/>
              <a:t>internasional</a:t>
            </a:r>
            <a:r>
              <a:rPr lang="id-ID" sz="3600" dirty="0" smtClean="0"/>
              <a:t>.</a:t>
            </a:r>
            <a:endParaRPr lang="en-US" sz="3600" dirty="0" smtClean="0"/>
          </a:p>
          <a:p>
            <a:pPr lvl="0">
              <a:buNone/>
            </a:pPr>
            <a:r>
              <a:rPr lang="en-US" sz="3600" dirty="0" smtClean="0"/>
              <a:t>5. </a:t>
            </a:r>
            <a:r>
              <a:rPr lang="en-US" sz="3600" dirty="0" err="1" smtClean="0"/>
              <a:t>Menjadi</a:t>
            </a:r>
            <a:r>
              <a:rPr lang="en-US" sz="3600" dirty="0" smtClean="0"/>
              <a:t> </a:t>
            </a:r>
            <a:r>
              <a:rPr lang="en-US" sz="3600" dirty="0" err="1" smtClean="0"/>
              <a:t>pelopor</a:t>
            </a:r>
            <a:r>
              <a:rPr lang="en-US" sz="3600" dirty="0" smtClean="0"/>
              <a:t>/ </a:t>
            </a:r>
            <a:r>
              <a:rPr lang="en-US" sz="3600" dirty="0" err="1" smtClean="0"/>
              <a:t>pionir</a:t>
            </a:r>
            <a:r>
              <a:rPr lang="en-US" sz="3600" dirty="0" smtClean="0"/>
              <a:t> </a:t>
            </a:r>
            <a:r>
              <a:rPr lang="en-US" sz="3600" dirty="0" err="1" smtClean="0"/>
              <a:t>dalam</a:t>
            </a:r>
            <a:r>
              <a:rPr lang="en-US" sz="3600" dirty="0" smtClean="0"/>
              <a:t> </a:t>
            </a:r>
            <a:r>
              <a:rPr lang="en-US" sz="3600" dirty="0" err="1" smtClean="0"/>
              <a:t>pelayanan</a:t>
            </a:r>
            <a:r>
              <a:rPr lang="en-US" sz="3600" dirty="0" smtClean="0"/>
              <a:t> </a:t>
            </a:r>
            <a:r>
              <a:rPr lang="en-US" sz="3600" dirty="0" err="1" smtClean="0"/>
              <a:t>unggulan</a:t>
            </a:r>
            <a:r>
              <a:rPr lang="en-US" sz="3600" dirty="0" smtClean="0"/>
              <a:t> di </a:t>
            </a:r>
            <a:r>
              <a:rPr lang="en-US" sz="3600" dirty="0" err="1" smtClean="0"/>
              <a:t>bidang</a:t>
            </a:r>
            <a:r>
              <a:rPr lang="en-US" sz="3600" dirty="0" smtClean="0"/>
              <a:t> </a:t>
            </a:r>
            <a:r>
              <a:rPr lang="en-US" sz="3600" dirty="0" err="1" smtClean="0"/>
              <a:t>obstetri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ginekologi</a:t>
            </a:r>
            <a:r>
              <a:rPr lang="en-US" sz="3600" dirty="0" smtClean="0"/>
              <a:t> </a:t>
            </a:r>
            <a:r>
              <a:rPr lang="en-US" sz="3600" dirty="0" err="1" smtClean="0"/>
              <a:t>didukung</a:t>
            </a:r>
            <a:r>
              <a:rPr lang="en-US" sz="3600" dirty="0" smtClean="0"/>
              <a:t> </a:t>
            </a:r>
            <a:r>
              <a:rPr lang="en-US" sz="3600" dirty="0" err="1" smtClean="0"/>
              <a:t>oleh</a:t>
            </a:r>
            <a:r>
              <a:rPr lang="en-US" sz="3600" dirty="0" smtClean="0"/>
              <a:t> </a:t>
            </a:r>
            <a:r>
              <a:rPr lang="en-US" sz="3600" dirty="0" err="1" smtClean="0"/>
              <a:t>teknologi</a:t>
            </a:r>
            <a:r>
              <a:rPr lang="en-US" sz="3600" dirty="0" smtClean="0"/>
              <a:t> </a:t>
            </a:r>
            <a:r>
              <a:rPr lang="en-US" sz="3600" dirty="0" err="1" smtClean="0"/>
              <a:t>mutakhir</a:t>
            </a:r>
            <a:r>
              <a:rPr lang="id-ID" sz="3600" dirty="0" smtClean="0"/>
              <a:t>.</a:t>
            </a:r>
            <a:endParaRPr lang="en-US" sz="3600" dirty="0" smtClean="0"/>
          </a:p>
          <a:p>
            <a:pPr lvl="0">
              <a:buNone/>
            </a:pPr>
            <a:r>
              <a:rPr lang="en-US" sz="3600" dirty="0" smtClean="0"/>
              <a:t>6. </a:t>
            </a:r>
            <a:r>
              <a:rPr lang="en-US" sz="3600" dirty="0" err="1" smtClean="0"/>
              <a:t>Menjalin</a:t>
            </a:r>
            <a:r>
              <a:rPr lang="en-US" sz="3600" dirty="0" smtClean="0"/>
              <a:t> </a:t>
            </a:r>
            <a:r>
              <a:rPr lang="en-US" sz="3600" dirty="0" err="1" smtClean="0"/>
              <a:t>kerja</a:t>
            </a:r>
            <a:r>
              <a:rPr lang="en-US" sz="3600" dirty="0" smtClean="0"/>
              <a:t> </a:t>
            </a:r>
            <a:r>
              <a:rPr lang="en-US" sz="3600" dirty="0" err="1" smtClean="0"/>
              <a:t>sama</a:t>
            </a:r>
            <a:r>
              <a:rPr lang="en-US" sz="3600" dirty="0" smtClean="0"/>
              <a:t> </a:t>
            </a:r>
            <a:r>
              <a:rPr lang="en-US" sz="3600" dirty="0" err="1" smtClean="0"/>
              <a:t>internasional</a:t>
            </a:r>
            <a:r>
              <a:rPr lang="en-US" sz="3600" dirty="0" smtClean="0"/>
              <a:t> </a:t>
            </a:r>
            <a:r>
              <a:rPr lang="en-US" sz="3600" dirty="0" err="1" smtClean="0"/>
              <a:t>dalam</a:t>
            </a:r>
            <a:r>
              <a:rPr lang="en-US" sz="3600" dirty="0" smtClean="0"/>
              <a:t> </a:t>
            </a:r>
            <a:r>
              <a:rPr lang="en-US" sz="3600" dirty="0" err="1" smtClean="0"/>
              <a:t>pengembangan</a:t>
            </a:r>
            <a:r>
              <a:rPr lang="en-US" sz="3600" dirty="0" smtClean="0"/>
              <a:t> </a:t>
            </a:r>
            <a:r>
              <a:rPr lang="en-US" sz="3600" dirty="0" err="1" smtClean="0"/>
              <a:t>pendidikan</a:t>
            </a:r>
            <a:r>
              <a:rPr lang="id-ID" sz="3600" dirty="0" smtClean="0"/>
              <a:t>, </a:t>
            </a:r>
            <a:r>
              <a:rPr lang="en-US" sz="3600" dirty="0" err="1" smtClean="0"/>
              <a:t>penelitian</a:t>
            </a:r>
            <a:r>
              <a:rPr lang="en-US" sz="3600" dirty="0" smtClean="0"/>
              <a:t>, </a:t>
            </a:r>
            <a:r>
              <a:rPr lang="en-US" sz="3600" dirty="0" err="1" smtClean="0"/>
              <a:t>pengabdian</a:t>
            </a:r>
            <a:r>
              <a:rPr lang="id-ID" sz="3600" dirty="0" smtClean="0"/>
              <a:t> dan </a:t>
            </a:r>
            <a:r>
              <a:rPr lang="en-US" sz="3600" dirty="0" err="1" smtClean="0"/>
              <a:t>pelayanan</a:t>
            </a:r>
            <a:r>
              <a:rPr lang="id-ID" sz="3600" dirty="0" smtClean="0"/>
              <a:t>. </a:t>
            </a:r>
            <a:endParaRPr lang="en-US" sz="36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smtClean="0"/>
              <a:t>Milestones 2018-2022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08" y="1143000"/>
            <a:ext cx="11221792" cy="5309315"/>
          </a:xfrm>
          <a:solidFill>
            <a:schemeClr val="bg1"/>
          </a:solidFill>
        </p:spPr>
        <p:txBody>
          <a:bodyPr/>
          <a:lstStyle/>
          <a:p>
            <a:endParaRPr lang="en-US" sz="2100" dirty="0" smtClean="0"/>
          </a:p>
          <a:p>
            <a:endParaRPr lang="en-US" sz="2100" dirty="0" smtClean="0"/>
          </a:p>
          <a:p>
            <a:endParaRPr lang="en-US" sz="2200" i="1" dirty="0" smtClean="0"/>
          </a:p>
          <a:p>
            <a:endParaRPr lang="en-US" sz="2200" dirty="0" smtClean="0"/>
          </a:p>
          <a:p>
            <a:endParaRPr lang="en-US" sz="2200" i="1" dirty="0" smtClean="0"/>
          </a:p>
          <a:p>
            <a:endParaRPr lang="en-US" sz="2200" i="1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1656" y="1024127"/>
            <a:ext cx="7837288" cy="5583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701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19419</TotalTime>
  <Words>2161</Words>
  <Application>Microsoft Office PowerPoint</Application>
  <PresentationFormat>Custom</PresentationFormat>
  <Paragraphs>567</Paragraphs>
  <Slides>34</Slides>
  <Notes>34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34</vt:i4>
      </vt:variant>
    </vt:vector>
  </HeadingPairs>
  <TitlesOfParts>
    <vt:vector size="36" baseType="lpstr">
      <vt:lpstr>Office Theme</vt:lpstr>
      <vt:lpstr>2_Office Theme</vt:lpstr>
      <vt:lpstr>PowerPoint Presentation</vt:lpstr>
      <vt:lpstr>Bab 1. Kebijakan Umum</vt:lpstr>
      <vt:lpstr>Nilai-nilai dasar</vt:lpstr>
      <vt:lpstr>Visi</vt:lpstr>
      <vt:lpstr>Misi</vt:lpstr>
      <vt:lpstr>Komitmen</vt:lpstr>
      <vt:lpstr>Tujuan</vt:lpstr>
      <vt:lpstr>PowerPoint Presentation</vt:lpstr>
      <vt:lpstr>Milestones 2018-2022</vt:lpstr>
      <vt:lpstr>PowerPoint Presentation</vt:lpstr>
      <vt:lpstr>Bab II. Analisis Situasi</vt:lpstr>
      <vt:lpstr>Kondisi internal: Kekuatan</vt:lpstr>
      <vt:lpstr>PowerPoint Presentation</vt:lpstr>
      <vt:lpstr>Kondisi internal: Kelemahan</vt:lpstr>
      <vt:lpstr>Kondisi eskternal: Peluang</vt:lpstr>
      <vt:lpstr>PowerPoint Presentation</vt:lpstr>
      <vt:lpstr>PowerPoint Presentation</vt:lpstr>
      <vt:lpstr>Kondisi eksternal: Ancaman</vt:lpstr>
      <vt:lpstr>PowerPoint Presentation</vt:lpstr>
      <vt:lpstr>Bab III. Kebijakan Strategis</vt:lpstr>
      <vt:lpstr>Bagaimana mengoptimalkan kekuatan-kekuatan kita?</vt:lpstr>
      <vt:lpstr>PowerPoint Presentation</vt:lpstr>
      <vt:lpstr>Bagaimana mengatasi kelemahan-kelemahan kita?</vt:lpstr>
      <vt:lpstr>Bagaimana menangkap peluang-peluang dengan baik?</vt:lpstr>
      <vt:lpstr>Bagaimana mengantisipasi ancaman-ancaman?</vt:lpstr>
      <vt:lpstr>Tujuan 1:menyelenggarakan pendidikan  yang mampu mencetak ahli obstetri dan ginekologi yang profesional, beretika, unggul, inovatif, dengan dijiwai nilai luhur Pancasila dan diakui di dunia internasional.</vt:lpstr>
      <vt:lpstr>PowerPoint Presentation</vt:lpstr>
      <vt:lpstr>Tujuan 2: Membangun sistem keuangan dan administrasi yang transparan dan akuntabel</vt:lpstr>
      <vt:lpstr>PowerPoint Presentation</vt:lpstr>
      <vt:lpstr>Tujuan 3: Menyelenggarakan penelitian berstandar internasional dan menjalin kerja sama internasional dalam pengembangan pelayanan, pendidikan dan penelitian.</vt:lpstr>
      <vt:lpstr>PowerPoint Presentation</vt:lpstr>
      <vt:lpstr>Tujuan 4: Pelayanan paripurna dan holistik sesuai dengan visi RS pendidikan dengan semangat academic health system</vt:lpstr>
      <vt:lpstr>Tujuan 5:</vt:lpstr>
      <vt:lpstr>Tujuan 5: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ismail - [2010]</cp:lastModifiedBy>
  <cp:revision>205</cp:revision>
  <dcterms:created xsi:type="dcterms:W3CDTF">2016-10-06T12:46:54Z</dcterms:created>
  <dcterms:modified xsi:type="dcterms:W3CDTF">2018-01-21T11:51:10Z</dcterms:modified>
</cp:coreProperties>
</file>