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37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5" r:id="rId10"/>
    <p:sldId id="404" r:id="rId11"/>
    <p:sldId id="42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30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7" r:id="rId29"/>
    <p:sldId id="421" r:id="rId30"/>
    <p:sldId id="426" r:id="rId31"/>
    <p:sldId id="422" r:id="rId32"/>
    <p:sldId id="428" r:id="rId33"/>
    <p:sldId id="423" r:id="rId34"/>
    <p:sldId id="424" r:id="rId35"/>
    <p:sldId id="42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29" autoAdjust="0"/>
    <p:restoredTop sz="94434" autoAdjust="0"/>
  </p:normalViewPr>
  <p:slideViewPr>
    <p:cSldViewPr snapToGrid="0">
      <p:cViewPr>
        <p:scale>
          <a:sx n="50" d="100"/>
          <a:sy n="50" d="100"/>
        </p:scale>
        <p:origin x="-1002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80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60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9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3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4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34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9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2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25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71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0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10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93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54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148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5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51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341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D316-064C-4926-931B-5306C38BADD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807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99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D316-064C-4926-931B-5306C38BADD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56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6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37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D316-064C-4926-931B-5306C38BADD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80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372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D316-064C-4926-931B-5306C38BADD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34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D316-064C-4926-931B-5306C38BADD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34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D316-064C-4926-931B-5306C38BADD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3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48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3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55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1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cs typeface="Arial" pitchFamily="34" charset="0"/>
              </a:rPr>
              <a:t>Renstra</a:t>
            </a:r>
            <a:endParaRPr lang="en-US" sz="4000" b="1" dirty="0" smtClean="0">
              <a:cs typeface="Arial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4000" b="1" dirty="0" err="1" smtClean="0"/>
              <a:t>Departemen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Obstetri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Ginekologi</a:t>
            </a:r>
            <a:endParaRPr lang="en-US" sz="4000" b="1" i="1" dirty="0" smtClean="0"/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cs typeface="Arial" pitchFamily="34" charset="0"/>
              </a:rPr>
              <a:t>2018-2022</a:t>
            </a:r>
            <a:endParaRPr lang="id-ID" sz="40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29141"/>
            <a:ext cx="10972800" cy="5628859"/>
          </a:xfrm>
        </p:spPr>
        <p:txBody>
          <a:bodyPr/>
          <a:lstStyle/>
          <a:p>
            <a:r>
              <a:rPr lang="id-ID" dirty="0" smtClean="0"/>
              <a:t>Mengembangkan </a:t>
            </a:r>
            <a:r>
              <a:rPr lang="id-ID" i="1" dirty="0" smtClean="0"/>
              <a:t>field laboratory</a:t>
            </a:r>
            <a:r>
              <a:rPr lang="id-ID" dirty="0" smtClean="0"/>
              <a:t> (desa binaan) di Kulon Progo.</a:t>
            </a:r>
          </a:p>
          <a:p>
            <a:r>
              <a:rPr lang="id-ID" dirty="0" smtClean="0"/>
              <a:t>Menjalin kerjasama internasional dengan NUH-Singapore, Chulalongkorn University-Thailand.</a:t>
            </a:r>
          </a:p>
          <a:p>
            <a:r>
              <a:rPr lang="id-ID" dirty="0" smtClean="0"/>
              <a:t>Penguatan kerjasama dengan RCOG, Monash </a:t>
            </a:r>
            <a:r>
              <a:rPr lang="id-ID" dirty="0"/>
              <a:t>University, KK-Singapore, Tu Du </a:t>
            </a:r>
            <a:r>
              <a:rPr lang="id-ID" dirty="0" smtClean="0"/>
              <a:t>Hospital-Vietnam.</a:t>
            </a:r>
            <a:endParaRPr lang="id-ID" dirty="0"/>
          </a:p>
          <a:p>
            <a:endParaRPr lang="id-ID" dirty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0579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9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636588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76450"/>
            <a:ext cx="10972800" cy="4049713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ID" sz="2400" dirty="0" err="1"/>
              <a:t>kependidikan</a:t>
            </a:r>
            <a:r>
              <a:rPr lang="en-ID" sz="2400" dirty="0"/>
              <a:t> yang </a:t>
            </a:r>
            <a:r>
              <a:rPr lang="en-ID" sz="2400" dirty="0" err="1"/>
              <a:t>memadai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diantaranya</a:t>
            </a:r>
            <a:r>
              <a:rPr lang="en-ID" sz="2400" dirty="0"/>
              <a:t> </a:t>
            </a:r>
            <a:r>
              <a:rPr lang="en-ID" sz="2400" dirty="0" err="1"/>
              <a:t>berpendidikan</a:t>
            </a:r>
            <a:r>
              <a:rPr lang="en-ID" sz="2400" dirty="0"/>
              <a:t> </a:t>
            </a:r>
            <a:r>
              <a:rPr lang="en-ID" sz="2400" dirty="0" err="1"/>
              <a:t>konsultan</a:t>
            </a:r>
            <a:r>
              <a:rPr lang="en-ID" sz="2400" dirty="0"/>
              <a:t>, </a:t>
            </a:r>
            <a:r>
              <a:rPr lang="en-ID" sz="2400" dirty="0" err="1"/>
              <a:t>doktor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profesor</a:t>
            </a:r>
            <a:endParaRPr lang="en-US" sz="2400" dirty="0"/>
          </a:p>
          <a:p>
            <a:pPr lvl="0"/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mempunyai</a:t>
            </a:r>
            <a:r>
              <a:rPr lang="en-ID" sz="2400" dirty="0"/>
              <a:t> </a:t>
            </a:r>
            <a:r>
              <a:rPr lang="en-ID" sz="2400" dirty="0" err="1"/>
              <a:t>fasilitas</a:t>
            </a:r>
            <a:r>
              <a:rPr lang="en-ID" sz="2400" dirty="0"/>
              <a:t> </a:t>
            </a:r>
            <a:r>
              <a:rPr lang="en-ID" sz="2400" dirty="0" err="1"/>
              <a:t>fisik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 </a:t>
            </a:r>
            <a:r>
              <a:rPr lang="en-ID" sz="2400" dirty="0" err="1"/>
              <a:t>infrastruktur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di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Departemen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mendukung</a:t>
            </a:r>
            <a:r>
              <a:rPr lang="en-ID" sz="2400" dirty="0"/>
              <a:t> </a:t>
            </a:r>
            <a:r>
              <a:rPr lang="en-ID" sz="2400" dirty="0" err="1"/>
              <a:t>kinerja</a:t>
            </a:r>
            <a:r>
              <a:rPr lang="en-ID" sz="2400" dirty="0"/>
              <a:t> </a:t>
            </a:r>
            <a:r>
              <a:rPr lang="en-ID" sz="2400" dirty="0" err="1"/>
              <a:t>departemen</a:t>
            </a:r>
            <a:endParaRPr lang="en-US" sz="2400" dirty="0"/>
          </a:p>
          <a:p>
            <a:pPr lvl="0"/>
            <a:r>
              <a:rPr lang="en-ID" sz="2400" dirty="0"/>
              <a:t>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dipercaya</a:t>
            </a:r>
            <a:r>
              <a:rPr lang="en-ID" sz="2400" dirty="0"/>
              <a:t> </a:t>
            </a:r>
            <a:r>
              <a:rPr lang="en-ID" sz="2400" dirty="0" err="1"/>
              <a:t>menyelenggarakan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r>
              <a:rPr lang="en-ID" sz="2400" dirty="0"/>
              <a:t> </a:t>
            </a:r>
            <a:r>
              <a:rPr lang="en-ID" sz="2400" dirty="0" err="1"/>
              <a:t>konsultan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3 </a:t>
            </a:r>
            <a:r>
              <a:rPr lang="en-ID" sz="2400" dirty="0" err="1"/>
              <a:t>divisi</a:t>
            </a:r>
            <a:r>
              <a:rPr lang="en-ID" sz="2400" dirty="0"/>
              <a:t> (</a:t>
            </a:r>
            <a:r>
              <a:rPr lang="en-ID" sz="2400" dirty="0" err="1"/>
              <a:t>kedokteran</a:t>
            </a:r>
            <a:r>
              <a:rPr lang="en-ID" sz="2400" dirty="0"/>
              <a:t> </a:t>
            </a:r>
            <a:r>
              <a:rPr lang="en-ID" sz="2400" dirty="0" err="1"/>
              <a:t>Fetomaternal</a:t>
            </a:r>
            <a:r>
              <a:rPr lang="en-ID" sz="2400" dirty="0"/>
              <a:t>, </a:t>
            </a:r>
            <a:r>
              <a:rPr lang="en-ID" sz="2400" dirty="0" err="1"/>
              <a:t>Endokrinologi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Reproduksi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Obgin</a:t>
            </a:r>
            <a:r>
              <a:rPr lang="en-ID" sz="2400" dirty="0"/>
              <a:t> </a:t>
            </a:r>
            <a:r>
              <a:rPr lang="en-ID" sz="2400" dirty="0" err="1" smtClean="0"/>
              <a:t>Sosial</a:t>
            </a:r>
            <a:r>
              <a:rPr lang="en-ID" sz="2400" dirty="0" smtClean="0"/>
              <a:t>)</a:t>
            </a:r>
          </a:p>
          <a:p>
            <a:pPr lvl="0"/>
            <a:r>
              <a:rPr lang="id-ID" sz="2400" dirty="0" smtClean="0"/>
              <a:t>Departemen </a:t>
            </a:r>
            <a:r>
              <a:rPr lang="id-ID" sz="2400" dirty="0"/>
              <a:t>memiliki jaringan alumni yang kuat yang tersebar di seluruh wilayah Indonesia </a:t>
            </a:r>
            <a:endParaRPr lang="en-US" sz="2400" dirty="0"/>
          </a:p>
          <a:p>
            <a:pPr lvl="0" algn="just"/>
            <a:endParaRPr lang="en-US" sz="28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7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304" y="876300"/>
            <a:ext cx="10972800" cy="5414141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err="1"/>
              <a:t>Unggulan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Obstetri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Ginekologi</a:t>
            </a:r>
            <a:r>
              <a:rPr lang="en-US" sz="2400" dirty="0"/>
              <a:t>:</a:t>
            </a:r>
          </a:p>
          <a:p>
            <a:pPr lvl="0"/>
            <a:r>
              <a:rPr lang="id-ID" sz="2400" dirty="0"/>
              <a:t>Inisiasi OBGYN Biobank dengan pendekatan unggulan masing-masing divisi</a:t>
            </a:r>
            <a:r>
              <a:rPr lang="en-US" sz="2400" dirty="0"/>
              <a:t> </a:t>
            </a:r>
            <a:r>
              <a:rPr lang="en-US" sz="2400" dirty="0" err="1"/>
              <a:t>bek</a:t>
            </a:r>
            <a:r>
              <a:rPr lang="id-ID" sz="2400" dirty="0"/>
              <a:t>erja sama dengan </a:t>
            </a:r>
            <a:r>
              <a:rPr lang="id-ID" sz="2400" i="1" dirty="0"/>
              <a:t>research biobank</a:t>
            </a:r>
            <a:r>
              <a:rPr lang="id-ID" sz="2400" dirty="0"/>
              <a:t> FK UGM</a:t>
            </a:r>
            <a:endParaRPr lang="en-US" sz="2400" dirty="0"/>
          </a:p>
          <a:p>
            <a:pPr lvl="0"/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unggulan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divisi</a:t>
            </a:r>
            <a:r>
              <a:rPr lang="en-US" sz="2400" dirty="0"/>
              <a:t>:</a:t>
            </a:r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MFM</a:t>
            </a:r>
            <a:r>
              <a:rPr lang="en-US" sz="2400" dirty="0"/>
              <a:t>: </a:t>
            </a:r>
            <a:r>
              <a:rPr lang="id-ID" sz="2400" i="1" dirty="0"/>
              <a:t>advanced prenatal diagnostic and therapy</a:t>
            </a:r>
            <a:r>
              <a:rPr lang="en-US" sz="2400" i="1" dirty="0"/>
              <a:t>, a</a:t>
            </a:r>
            <a:r>
              <a:rPr lang="id-ID" sz="2400" i="1" dirty="0"/>
              <a:t>dvanced fetal therapy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Uroginekologi</a:t>
            </a:r>
            <a:r>
              <a:rPr lang="en-US" sz="2400" dirty="0"/>
              <a:t>: </a:t>
            </a:r>
            <a:r>
              <a:rPr lang="id-ID" sz="2400" dirty="0"/>
              <a:t>Neovagina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id-ID" sz="2400" i="1" dirty="0"/>
              <a:t>inima</a:t>
            </a:r>
            <a:r>
              <a:rPr lang="en-US" sz="2400" i="1" dirty="0" err="1"/>
              <a:t>lly</a:t>
            </a:r>
            <a:r>
              <a:rPr lang="en-US" sz="2400" i="1" dirty="0"/>
              <a:t> </a:t>
            </a:r>
            <a:r>
              <a:rPr lang="id-ID" sz="2400" i="1" dirty="0"/>
              <a:t> invasive procedure in Urogynecology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ER</a:t>
            </a:r>
            <a:r>
              <a:rPr lang="en-US" sz="2400" dirty="0"/>
              <a:t>: </a:t>
            </a:r>
            <a:r>
              <a:rPr lang="en-US" sz="2400" i="1" dirty="0"/>
              <a:t>f</a:t>
            </a:r>
            <a:r>
              <a:rPr lang="id-ID" sz="2400" i="1" dirty="0"/>
              <a:t>ertility protection</a:t>
            </a:r>
            <a:r>
              <a:rPr lang="id-ID" sz="2400" dirty="0"/>
              <a:t> bersama R</a:t>
            </a:r>
            <a:r>
              <a:rPr lang="en-US" sz="2400" dirty="0" err="1"/>
              <a:t>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UGM</a:t>
            </a:r>
          </a:p>
          <a:p>
            <a:pPr marL="914400" lvl="0" indent="-9144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Obsginsos</a:t>
            </a:r>
            <a:r>
              <a:rPr lang="en-US" sz="2400" dirty="0"/>
              <a:t>: </a:t>
            </a:r>
            <a:r>
              <a:rPr lang="en-US" sz="2400" i="1" dirty="0"/>
              <a:t>h</a:t>
            </a:r>
            <a:r>
              <a:rPr lang="id-ID" sz="2400" i="1" dirty="0"/>
              <a:t>olistic care in</a:t>
            </a:r>
            <a:r>
              <a:rPr lang="id-ID" sz="2400" dirty="0"/>
              <a:t> OBGYN</a:t>
            </a:r>
            <a:r>
              <a:rPr lang="en-US" sz="2400" dirty="0"/>
              <a:t>, e</a:t>
            </a:r>
            <a:r>
              <a:rPr lang="id-ID" sz="2400" dirty="0"/>
              <a:t>vidence </a:t>
            </a:r>
            <a:r>
              <a:rPr lang="en-US" sz="2400" dirty="0"/>
              <a:t>b</a:t>
            </a:r>
            <a:r>
              <a:rPr lang="id-ID" sz="2400" dirty="0"/>
              <a:t>ased </a:t>
            </a:r>
            <a:r>
              <a:rPr lang="en-US" sz="2400" dirty="0"/>
              <a:t>c</a:t>
            </a:r>
            <a:r>
              <a:rPr lang="id-ID" sz="2400" dirty="0"/>
              <a:t>omplementary and </a:t>
            </a:r>
            <a:r>
              <a:rPr lang="en-US" sz="2400" dirty="0"/>
              <a:t>a</a:t>
            </a:r>
            <a:r>
              <a:rPr lang="id-ID" sz="2400" dirty="0"/>
              <a:t>lternative </a:t>
            </a:r>
            <a:r>
              <a:rPr lang="en-US" sz="2400" dirty="0"/>
              <a:t>m</a:t>
            </a:r>
            <a:r>
              <a:rPr lang="id-ID" sz="2400" dirty="0"/>
              <a:t>edicine (EBCAM) in OBGYN</a:t>
            </a:r>
            <a:endParaRPr lang="en-US" sz="2400" dirty="0"/>
          </a:p>
          <a:p>
            <a:pPr lvl="0"/>
            <a:r>
              <a:rPr lang="en-US" sz="2400" dirty="0"/>
              <a:t>Program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: p</a:t>
            </a:r>
            <a:r>
              <a:rPr lang="id-ID" sz="2400" dirty="0"/>
              <a:t>enggunaan big data HDSS</a:t>
            </a:r>
            <a:r>
              <a:rPr lang="en-US" sz="2400" dirty="0"/>
              <a:t>, p</a:t>
            </a:r>
            <a:r>
              <a:rPr lang="id-ID" sz="2400" dirty="0"/>
              <a:t>endekatan ke Pemkab Kulon Progo untuk tempat pengabdian </a:t>
            </a:r>
            <a:r>
              <a:rPr lang="id-ID" sz="2400" dirty="0" smtClean="0"/>
              <a:t>masyarakat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desa</a:t>
            </a:r>
            <a:r>
              <a:rPr lang="en-US" sz="2400" dirty="0" smtClean="0"/>
              <a:t> </a:t>
            </a:r>
            <a:r>
              <a:rPr lang="en-US" sz="2400" dirty="0" err="1" smtClean="0"/>
              <a:t>binaan</a:t>
            </a:r>
            <a:r>
              <a:rPr lang="en-US" sz="2400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295400"/>
            <a:ext cx="11732653" cy="48307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800" dirty="0" err="1"/>
              <a:t>Keterbatasan</a:t>
            </a:r>
            <a:r>
              <a:rPr lang="en-US" sz="2800" dirty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id-ID" sz="2800" dirty="0" smtClean="0"/>
              <a:t>guru </a:t>
            </a:r>
            <a:r>
              <a:rPr lang="id-ID" sz="2800" dirty="0"/>
              <a:t>besar dan </a:t>
            </a:r>
            <a:r>
              <a:rPr lang="en-US" sz="2800" dirty="0" err="1" smtClean="0"/>
              <a:t>doktor</a:t>
            </a:r>
            <a:endParaRPr lang="en-US" sz="2800" dirty="0"/>
          </a:p>
          <a:p>
            <a:pPr lvl="0"/>
            <a:r>
              <a:rPr lang="en-ID" sz="2800" dirty="0" err="1"/>
              <a:t>Evaluasi</a:t>
            </a:r>
            <a:r>
              <a:rPr lang="en-ID" sz="2800" dirty="0"/>
              <a:t> </a:t>
            </a:r>
            <a:r>
              <a:rPr lang="en-ID" sz="2800" dirty="0" err="1"/>
              <a:t>aktivitas</a:t>
            </a:r>
            <a:r>
              <a:rPr lang="en-ID" sz="2800" dirty="0"/>
              <a:t>/</a:t>
            </a:r>
            <a:r>
              <a:rPr lang="en-ID" sz="2800" dirty="0" err="1"/>
              <a:t>kinerja</a:t>
            </a:r>
            <a:r>
              <a:rPr lang="en-ID" sz="2800" dirty="0"/>
              <a:t> </a:t>
            </a:r>
            <a:r>
              <a:rPr lang="en-ID" sz="2800" dirty="0" err="1"/>
              <a:t>para</a:t>
            </a:r>
            <a:r>
              <a:rPr lang="en-ID" sz="2800" dirty="0"/>
              <a:t> </a:t>
            </a:r>
            <a:r>
              <a:rPr lang="en-ID" sz="2800" dirty="0" err="1"/>
              <a:t>staf</a:t>
            </a:r>
            <a:r>
              <a:rPr lang="en-ID" sz="2800" dirty="0"/>
              <a:t> </a:t>
            </a:r>
            <a:r>
              <a:rPr lang="en-ID" sz="2800" dirty="0" err="1"/>
              <a:t>belum</a:t>
            </a:r>
            <a:r>
              <a:rPr lang="en-ID" sz="2800" dirty="0"/>
              <a:t> </a:t>
            </a:r>
            <a:r>
              <a:rPr lang="en-ID" sz="2800" dirty="0" err="1"/>
              <a:t>maksimal</a:t>
            </a:r>
            <a:endParaRPr lang="en-US" sz="2800" dirty="0"/>
          </a:p>
          <a:p>
            <a:pPr lvl="0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di </a:t>
            </a:r>
            <a:r>
              <a:rPr lang="en-US" sz="2800" dirty="0" err="1"/>
              <a:t>antaranya</a:t>
            </a:r>
            <a:r>
              <a:rPr lang="en-US" sz="2800" dirty="0"/>
              <a:t>:</a:t>
            </a:r>
          </a:p>
          <a:p>
            <a:pPr lvl="0" algn="just">
              <a:buFontTx/>
              <a:buChar char="-"/>
            </a:pPr>
            <a:r>
              <a:rPr lang="en-US" sz="2800" dirty="0" smtClean="0"/>
              <a:t>J</a:t>
            </a:r>
            <a:r>
              <a:rPr lang="id-ID" sz="2800" dirty="0" smtClean="0"/>
              <a:t>umlah </a:t>
            </a:r>
            <a:r>
              <a:rPr lang="id-ID" sz="2800" dirty="0"/>
              <a:t>publikasi nasional dan internasional masih </a:t>
            </a:r>
            <a:r>
              <a:rPr lang="id-ID" sz="2800" dirty="0" smtClean="0"/>
              <a:t>rendah</a:t>
            </a:r>
            <a:endParaRPr lang="en-US" sz="2800" dirty="0" smtClean="0"/>
          </a:p>
          <a:p>
            <a:pPr lvl="0" algn="just">
              <a:buFontTx/>
              <a:buChar char="-"/>
            </a:pPr>
            <a:r>
              <a:rPr lang="en-US" sz="2800" dirty="0" smtClean="0"/>
              <a:t>U</a:t>
            </a:r>
            <a:r>
              <a:rPr lang="id-ID" sz="2800" dirty="0" smtClean="0"/>
              <a:t>ntuk </a:t>
            </a:r>
            <a:r>
              <a:rPr lang="id-ID" sz="2800" dirty="0"/>
              <a:t>menunjang kegiatan penelitian belum tersedia Standard Operating Procedure (SOP) fasilitas, alat, profil, dan laboratorium </a:t>
            </a:r>
            <a:r>
              <a:rPr lang="id-ID" sz="2800" dirty="0" smtClean="0"/>
              <a:t>terpadu</a:t>
            </a:r>
            <a:endParaRPr lang="en-US" sz="2800" dirty="0" smtClean="0"/>
          </a:p>
          <a:p>
            <a:pPr lvl="0" algn="just">
              <a:buFontTx/>
              <a:buChar char="-"/>
            </a:pPr>
            <a:r>
              <a:rPr lang="en-US" sz="2800" i="1" dirty="0"/>
              <a:t>E</a:t>
            </a:r>
            <a:r>
              <a:rPr lang="id-ID" sz="2800" i="1" dirty="0" smtClean="0"/>
              <a:t>lectronic </a:t>
            </a:r>
            <a:r>
              <a:rPr lang="id-ID" sz="2800" i="1" dirty="0"/>
              <a:t>data base</a:t>
            </a:r>
            <a:r>
              <a:rPr lang="id-ID" sz="2800" dirty="0"/>
              <a:t> yang belum memadai </a:t>
            </a:r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516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714500"/>
            <a:ext cx="11234670" cy="47378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 err="1"/>
              <a:t>Peluang</a:t>
            </a:r>
            <a:r>
              <a:rPr lang="en-US" sz="2800" b="1" dirty="0"/>
              <a:t> Non-</a:t>
            </a:r>
            <a:r>
              <a:rPr lang="en-US" sz="2800" b="1" dirty="0" err="1"/>
              <a:t>finansial</a:t>
            </a:r>
            <a:r>
              <a:rPr lang="en-US" sz="2800" b="1" dirty="0"/>
              <a:t>:</a:t>
            </a:r>
            <a:endParaRPr lang="en-US" sz="2800" dirty="0"/>
          </a:p>
          <a:p>
            <a:pPr marL="971550" lvl="2" indent="-400050" algn="just"/>
            <a:r>
              <a:rPr lang="en-US" sz="2400" dirty="0" err="1"/>
              <a:t>Kepercayaan</a:t>
            </a:r>
            <a:r>
              <a:rPr lang="en-US" sz="2400" dirty="0"/>
              <a:t> </a:t>
            </a:r>
            <a:r>
              <a:rPr lang="id-ID" sz="2400" dirty="0"/>
              <a:t>dan dukungan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,</a:t>
            </a:r>
            <a:r>
              <a:rPr lang="id-ID" sz="2400" dirty="0"/>
              <a:t> FK UGM, RSUP Dr. Sardjito,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kerjasama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endParaRPr lang="en-US" sz="2400" dirty="0" smtClean="0"/>
          </a:p>
          <a:p>
            <a:pPr marL="971550" lvl="2" indent="-400050" algn="just"/>
            <a:r>
              <a:rPr lang="en-ID" sz="2400" dirty="0" err="1" smtClean="0"/>
              <a:t>Posisi</a:t>
            </a:r>
            <a:r>
              <a:rPr lang="en-ID" sz="2400" dirty="0" smtClean="0"/>
              <a:t> RSUP </a:t>
            </a:r>
            <a:r>
              <a:rPr lang="en-ID" sz="2400" dirty="0" err="1" smtClean="0"/>
              <a:t>Dr.</a:t>
            </a:r>
            <a:r>
              <a:rPr lang="en-ID" sz="2400" dirty="0" smtClean="0"/>
              <a:t> </a:t>
            </a:r>
            <a:r>
              <a:rPr lang="en-ID" sz="2400" dirty="0" err="1" smtClean="0"/>
              <a:t>Sarddjito</a:t>
            </a:r>
            <a:r>
              <a:rPr lang="en-ID" sz="2400" dirty="0" smtClean="0"/>
              <a:t> </a:t>
            </a:r>
            <a:r>
              <a:rPr lang="en-ID" sz="2400" dirty="0"/>
              <a:t>yang </a:t>
            </a:r>
            <a:r>
              <a:rPr lang="en-ID" sz="2400" dirty="0" err="1"/>
              <a:t>merupakan</a:t>
            </a:r>
            <a:r>
              <a:rPr lang="en-ID" sz="2400" dirty="0"/>
              <a:t> RS top </a:t>
            </a:r>
            <a:r>
              <a:rPr lang="en-ID" sz="2400" dirty="0" err="1"/>
              <a:t>referal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terakeditasi</a:t>
            </a:r>
            <a:r>
              <a:rPr lang="en-ID" sz="2400" dirty="0"/>
              <a:t> </a:t>
            </a:r>
            <a:r>
              <a:rPr lang="en-ID" sz="2400" dirty="0" smtClean="0"/>
              <a:t>JCI (Joint </a:t>
            </a:r>
            <a:r>
              <a:rPr lang="en-ID" sz="2400" dirty="0" err="1" smtClean="0"/>
              <a:t>Comitte</a:t>
            </a:r>
            <a:r>
              <a:rPr lang="en-ID" sz="2400" dirty="0" smtClean="0"/>
              <a:t> </a:t>
            </a:r>
            <a:r>
              <a:rPr lang="en-ID" sz="2400" dirty="0" err="1" smtClean="0"/>
              <a:t>Internasional</a:t>
            </a:r>
            <a:r>
              <a:rPr lang="en-ID" sz="2400" dirty="0" smtClean="0"/>
              <a:t>)</a:t>
            </a:r>
          </a:p>
          <a:p>
            <a:pPr marL="971550" lvl="2" indent="-400050" algn="just"/>
            <a:r>
              <a:rPr lang="en-ID" sz="2400" dirty="0" err="1" smtClean="0"/>
              <a:t>Adanya</a:t>
            </a:r>
            <a:r>
              <a:rPr lang="en-ID" sz="2400" dirty="0" smtClean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jejaring</a:t>
            </a:r>
            <a:r>
              <a:rPr lang="en-ID" sz="2400" dirty="0"/>
              <a:t> </a:t>
            </a:r>
            <a:r>
              <a:rPr lang="en-ID" sz="2400" dirty="0" err="1"/>
              <a:t>anatar</a:t>
            </a:r>
            <a:r>
              <a:rPr lang="en-ID" sz="2400" dirty="0"/>
              <a:t> RS </a:t>
            </a:r>
            <a:r>
              <a:rPr lang="en-ID" sz="2400" dirty="0" err="1"/>
              <a:t>pendidikan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smtClean="0"/>
              <a:t>AHS</a:t>
            </a:r>
            <a:endParaRPr lang="en-US" sz="2400" dirty="0"/>
          </a:p>
          <a:p>
            <a:pPr marL="971550" lvl="2" indent="-400050" algn="just"/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/>
              <a:t>unit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wadah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terpadu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Obgin</a:t>
            </a:r>
            <a:r>
              <a:rPr lang="en-US" sz="2400" dirty="0"/>
              <a:t> Research Unit (ORU) yang </a:t>
            </a:r>
            <a:r>
              <a:rPr lang="en-US" sz="2400" dirty="0" err="1"/>
              <a:t>berpotensi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publikasi</a:t>
            </a:r>
            <a:endParaRPr lang="en-US" sz="2400" dirty="0"/>
          </a:p>
          <a:p>
            <a:pPr lvl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90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69" y="1024758"/>
            <a:ext cx="10972800" cy="5479777"/>
          </a:xfrm>
        </p:spPr>
        <p:txBody>
          <a:bodyPr/>
          <a:lstStyle/>
          <a:p>
            <a:pPr marL="742950" lvl="2" indent="-457200" algn="just"/>
            <a:r>
              <a:rPr lang="en-US" dirty="0" err="1"/>
              <a:t>Memiliki</a:t>
            </a:r>
            <a:r>
              <a:rPr lang="en-US" dirty="0"/>
              <a:t> SDM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kependidikan</a:t>
            </a:r>
            <a:r>
              <a:rPr lang="en-US" dirty="0"/>
              <a:t> yang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endParaRPr lang="en-US" sz="2800" dirty="0"/>
          </a:p>
          <a:p>
            <a:pPr marL="742950" lvl="2" indent="-457200" algn="just"/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/>
              <a:t>menggalang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kepentingan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6065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50"/>
            <a:ext cx="10972800" cy="526891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err="1"/>
              <a:t>Peluang</a:t>
            </a:r>
            <a:r>
              <a:rPr lang="en-US" sz="4400" b="1" dirty="0"/>
              <a:t> </a:t>
            </a:r>
            <a:r>
              <a:rPr lang="en-US" sz="4400" b="1" dirty="0" err="1"/>
              <a:t>Finansial</a:t>
            </a:r>
            <a:r>
              <a:rPr lang="en-US" sz="4400" b="1" dirty="0"/>
              <a:t>:</a:t>
            </a:r>
            <a:endParaRPr lang="en-US" sz="4000" dirty="0"/>
          </a:p>
          <a:p>
            <a:pPr marL="857250" lvl="2" indent="-400050"/>
            <a:r>
              <a:rPr lang="en-US" dirty="0" err="1"/>
              <a:t>Hibah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endParaRPr lang="en-US" sz="2800" dirty="0"/>
          </a:p>
          <a:p>
            <a:pPr marL="857250" lvl="2" indent="-400050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SDM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hibah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beasiswa</a:t>
            </a:r>
            <a:endParaRPr lang="en-US" sz="2800" dirty="0"/>
          </a:p>
          <a:p>
            <a:pPr marL="857250" lvl="2" indent="-400050"/>
            <a:r>
              <a:rPr lang="id-ID" dirty="0"/>
              <a:t>Pendidikan dan pelatihan</a:t>
            </a:r>
            <a:endParaRPr lang="en-US" sz="2800" dirty="0"/>
          </a:p>
          <a:p>
            <a:pPr marL="857250" lvl="2" indent="-400050"/>
            <a:r>
              <a:rPr lang="id-ID" dirty="0"/>
              <a:t>Kontribusi alumni</a:t>
            </a:r>
            <a:endParaRPr lang="en-US" sz="2800" dirty="0"/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33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428750"/>
            <a:ext cx="10839450" cy="502356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3200" b="1" dirty="0" err="1"/>
              <a:t>Ancaman</a:t>
            </a:r>
            <a:r>
              <a:rPr lang="en-US" sz="3200" b="1" dirty="0"/>
              <a:t> Non-</a:t>
            </a:r>
            <a:r>
              <a:rPr lang="en-US" sz="3200" b="1" dirty="0" err="1"/>
              <a:t>finansial</a:t>
            </a:r>
            <a:r>
              <a:rPr lang="en-US" sz="3200" b="1" dirty="0"/>
              <a:t>:</a:t>
            </a:r>
            <a:endParaRPr lang="en-US" sz="3200" dirty="0"/>
          </a:p>
          <a:p>
            <a:pPr marL="1085850" lvl="2" indent="-400050"/>
            <a:r>
              <a:rPr lang="en-US" dirty="0" err="1"/>
              <a:t>Persaingan</a:t>
            </a:r>
            <a:r>
              <a:rPr lang="en-US" dirty="0"/>
              <a:t> regional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global</a:t>
            </a:r>
          </a:p>
          <a:p>
            <a:pPr marL="1085850" lvl="2" indent="-400050"/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legal formal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klinis</a:t>
            </a:r>
            <a:endParaRPr lang="en-US" dirty="0"/>
          </a:p>
          <a:p>
            <a:pPr marL="1085850" lvl="2" indent="-400050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i="1" dirty="0"/>
              <a:t>zero growth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pengangkatan</a:t>
            </a:r>
            <a:r>
              <a:rPr lang="en-US" dirty="0"/>
              <a:t> PNS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kependidikan</a:t>
            </a:r>
            <a:endParaRPr lang="en-US" dirty="0" smtClean="0"/>
          </a:p>
          <a:p>
            <a:pPr marL="12192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28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err="1"/>
              <a:t>Ancaman</a:t>
            </a:r>
            <a:r>
              <a:rPr lang="en-US" sz="2800" b="1" dirty="0"/>
              <a:t> </a:t>
            </a:r>
            <a:r>
              <a:rPr lang="en-US" sz="2800" b="1" dirty="0" err="1"/>
              <a:t>Finansial</a:t>
            </a:r>
            <a:r>
              <a:rPr lang="en-US" sz="2800" b="1" dirty="0"/>
              <a:t>:</a:t>
            </a:r>
            <a:endParaRPr lang="en-US" sz="2800" dirty="0"/>
          </a:p>
          <a:p>
            <a:pPr lvl="0"/>
            <a:r>
              <a:rPr lang="en-ID" sz="2800" dirty="0" err="1" smtClean="0"/>
              <a:t>Peningkatan</a:t>
            </a:r>
            <a:r>
              <a:rPr lang="en-ID" sz="2800" dirty="0" smtClean="0"/>
              <a:t> </a:t>
            </a:r>
            <a:r>
              <a:rPr lang="en-ID" sz="2800" dirty="0" err="1"/>
              <a:t>mutu</a:t>
            </a:r>
            <a:r>
              <a:rPr lang="en-ID" sz="2800" dirty="0"/>
              <a:t> SDM </a:t>
            </a:r>
            <a:r>
              <a:rPr lang="en-ID" sz="2800" dirty="0" err="1"/>
              <a:t>memerlukan</a:t>
            </a:r>
            <a:r>
              <a:rPr lang="en-ID" sz="2800" dirty="0"/>
              <a:t> </a:t>
            </a:r>
            <a:r>
              <a:rPr lang="en-ID" sz="2800" dirty="0" err="1"/>
              <a:t>biaya</a:t>
            </a:r>
            <a:r>
              <a:rPr lang="en-ID" sz="2800" dirty="0"/>
              <a:t> yang </a:t>
            </a:r>
            <a:r>
              <a:rPr lang="en-ID" sz="2800" dirty="0" err="1"/>
              <a:t>besar</a:t>
            </a:r>
            <a:endParaRPr lang="en-US" sz="2800" dirty="0"/>
          </a:p>
          <a:p>
            <a:pPr lvl="0"/>
            <a:r>
              <a:rPr lang="en-ID" sz="2800" dirty="0" err="1"/>
              <a:t>Sistem</a:t>
            </a:r>
            <a:r>
              <a:rPr lang="en-ID" sz="2800" dirty="0"/>
              <a:t> BPJS </a:t>
            </a:r>
            <a:r>
              <a:rPr lang="en-ID" sz="2800" dirty="0" err="1"/>
              <a:t>membuat</a:t>
            </a:r>
            <a:r>
              <a:rPr lang="en-ID" sz="2800" dirty="0"/>
              <a:t> </a:t>
            </a:r>
            <a:r>
              <a:rPr lang="en-ID" sz="2800" dirty="0" err="1"/>
              <a:t>jumlah</a:t>
            </a:r>
            <a:r>
              <a:rPr lang="en-ID" sz="2800" dirty="0"/>
              <a:t> </a:t>
            </a:r>
            <a:r>
              <a:rPr lang="en-ID" sz="2800" dirty="0" err="1"/>
              <a:t>kasus</a:t>
            </a:r>
            <a:r>
              <a:rPr lang="en-ID" sz="2800" dirty="0"/>
              <a:t> </a:t>
            </a:r>
            <a:r>
              <a:rPr lang="en-ID" sz="2800" dirty="0" err="1"/>
              <a:t>fisiologis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kasus</a:t>
            </a:r>
            <a:r>
              <a:rPr lang="en-ID" sz="2800" dirty="0"/>
              <a:t> </a:t>
            </a:r>
            <a:r>
              <a:rPr lang="en-ID" sz="2800" dirty="0" err="1"/>
              <a:t>kategori</a:t>
            </a:r>
            <a:r>
              <a:rPr lang="en-ID" sz="2800" dirty="0"/>
              <a:t> </a:t>
            </a:r>
            <a:r>
              <a:rPr lang="en-ID" sz="2800" dirty="0" err="1"/>
              <a:t>ringan</a:t>
            </a:r>
            <a:r>
              <a:rPr lang="en-ID" sz="2800" dirty="0"/>
              <a:t> di RSUP </a:t>
            </a:r>
            <a:r>
              <a:rPr lang="en-ID" sz="2800" dirty="0" err="1"/>
              <a:t>Sardjito</a:t>
            </a:r>
            <a:r>
              <a:rPr lang="en-ID" sz="2800" dirty="0"/>
              <a:t> </a:t>
            </a:r>
            <a:r>
              <a:rPr lang="en-ID" sz="2800" dirty="0" err="1"/>
              <a:t>menjadi</a:t>
            </a:r>
            <a:r>
              <a:rPr lang="en-ID" sz="2800" dirty="0"/>
              <a:t> </a:t>
            </a:r>
            <a:r>
              <a:rPr lang="en-ID" sz="2800" dirty="0" err="1"/>
              <a:t>menurun</a:t>
            </a:r>
            <a:r>
              <a:rPr lang="en-ID" sz="2800" dirty="0"/>
              <a:t>, </a:t>
            </a:r>
            <a:r>
              <a:rPr lang="en-ID" sz="2800" dirty="0" err="1"/>
              <a:t>hal</a:t>
            </a:r>
            <a:r>
              <a:rPr lang="en-ID" sz="2800" dirty="0"/>
              <a:t> </a:t>
            </a:r>
            <a:r>
              <a:rPr lang="en-ID" sz="2800" dirty="0" err="1"/>
              <a:t>ini</a:t>
            </a:r>
            <a:r>
              <a:rPr lang="en-ID" sz="2800" dirty="0"/>
              <a:t> </a:t>
            </a:r>
            <a:r>
              <a:rPr lang="en-ID" sz="2800" dirty="0" err="1"/>
              <a:t>mengurangi</a:t>
            </a:r>
            <a:r>
              <a:rPr lang="en-ID" sz="2800" dirty="0"/>
              <a:t> </a:t>
            </a:r>
            <a:r>
              <a:rPr lang="en-ID" sz="2800" dirty="0" err="1"/>
              <a:t>jumlah</a:t>
            </a:r>
            <a:r>
              <a:rPr lang="en-ID" sz="2800" dirty="0"/>
              <a:t> </a:t>
            </a:r>
            <a:r>
              <a:rPr lang="en-ID" sz="2800" dirty="0" err="1"/>
              <a:t>kasus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pembelajaran</a:t>
            </a:r>
            <a:r>
              <a:rPr lang="en-ID" sz="2800" dirty="0"/>
              <a:t> </a:t>
            </a:r>
            <a:r>
              <a:rPr lang="en-ID" sz="2800" dirty="0" err="1"/>
              <a:t>residen</a:t>
            </a:r>
            <a:endParaRPr lang="en-US" sz="2800" dirty="0"/>
          </a:p>
          <a:p>
            <a:pPr lvl="0"/>
            <a:r>
              <a:rPr lang="en-ID" sz="2800" dirty="0" err="1"/>
              <a:t>Keterbatasan</a:t>
            </a:r>
            <a:r>
              <a:rPr lang="en-ID" sz="2800" dirty="0"/>
              <a:t> </a:t>
            </a:r>
            <a:r>
              <a:rPr lang="en-ID" sz="2800" dirty="0" err="1"/>
              <a:t>peraturan</a:t>
            </a:r>
            <a:r>
              <a:rPr lang="en-ID" sz="2800" dirty="0"/>
              <a:t> </a:t>
            </a:r>
            <a:r>
              <a:rPr lang="en-ID" sz="2800" dirty="0" err="1"/>
              <a:t>penggunaan</a:t>
            </a:r>
            <a:r>
              <a:rPr lang="en-ID" sz="2800" dirty="0"/>
              <a:t> </a:t>
            </a:r>
            <a:r>
              <a:rPr lang="en-ID" sz="2800" dirty="0" err="1"/>
              <a:t>dana</a:t>
            </a:r>
            <a:r>
              <a:rPr lang="en-ID" sz="2800" dirty="0"/>
              <a:t> </a:t>
            </a:r>
            <a:r>
              <a:rPr lang="en-ID" sz="2800" dirty="0" err="1"/>
              <a:t>masyarakat</a:t>
            </a:r>
            <a:r>
              <a:rPr lang="en-ID" sz="2800" dirty="0"/>
              <a:t> yang </a:t>
            </a:r>
            <a:r>
              <a:rPr lang="en-ID" sz="2800" dirty="0" err="1"/>
              <a:t>harus</a:t>
            </a:r>
            <a:r>
              <a:rPr lang="en-ID" sz="2800" dirty="0"/>
              <a:t> </a:t>
            </a:r>
            <a:r>
              <a:rPr lang="en-ID" sz="2800" dirty="0" err="1"/>
              <a:t>sesuai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Standar</a:t>
            </a:r>
            <a:r>
              <a:rPr lang="en-ID" sz="2800" dirty="0"/>
              <a:t> </a:t>
            </a:r>
            <a:r>
              <a:rPr lang="en-ID" sz="2800" dirty="0" err="1"/>
              <a:t>Biaya</a:t>
            </a:r>
            <a:r>
              <a:rPr lang="en-ID" sz="2800" dirty="0"/>
              <a:t> </a:t>
            </a:r>
            <a:r>
              <a:rPr lang="en-ID" sz="2800" dirty="0" err="1"/>
              <a:t>Universitas</a:t>
            </a:r>
            <a:endParaRPr lang="en-US" sz="2800" dirty="0"/>
          </a:p>
          <a:p>
            <a:r>
              <a:rPr lang="en-ID" sz="2800" dirty="0" err="1"/>
              <a:t>Adanya</a:t>
            </a:r>
            <a:r>
              <a:rPr lang="en-ID" sz="2800" dirty="0"/>
              <a:t> </a:t>
            </a:r>
            <a:r>
              <a:rPr lang="en-ID" sz="2800" dirty="0" err="1"/>
              <a:t>persaingan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institusi</a:t>
            </a:r>
            <a:r>
              <a:rPr lang="en-ID" sz="2800" dirty="0"/>
              <a:t> lain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pengajuan</a:t>
            </a:r>
            <a:r>
              <a:rPr lang="en-ID" sz="2800" dirty="0"/>
              <a:t> </a:t>
            </a:r>
            <a:r>
              <a:rPr lang="en-ID" sz="2800" dirty="0" err="1"/>
              <a:t>hibah</a:t>
            </a:r>
            <a:r>
              <a:rPr lang="en-ID" sz="2800" dirty="0"/>
              <a:t> </a:t>
            </a:r>
            <a:r>
              <a:rPr lang="en-ID" sz="2800" dirty="0" err="1"/>
              <a:t>dana</a:t>
            </a:r>
            <a:r>
              <a:rPr lang="en-ID" sz="2800" dirty="0"/>
              <a:t> </a:t>
            </a:r>
            <a:r>
              <a:rPr lang="en-ID" sz="2800" dirty="0" err="1"/>
              <a:t>penelitian</a:t>
            </a:r>
            <a:r>
              <a:rPr lang="en-ID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865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b="1" dirty="0" smtClean="0"/>
              <a:t>Nilai-nilai dasar</a:t>
            </a:r>
          </a:p>
          <a:p>
            <a:r>
              <a:rPr lang="fi-FI" b="1" dirty="0" smtClean="0"/>
              <a:t>Visi </a:t>
            </a:r>
            <a:endParaRPr lang="fi-FI" b="1" dirty="0"/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Bab III. Kebijakan 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Bagaimana mengoptimalkan kekuatan-kekuatan kita?</a:t>
            </a:r>
          </a:p>
          <a:p>
            <a:r>
              <a:rPr lang="en-US" smtClean="0"/>
              <a:t>Bagaimana mengatasi kelemahan-kelemahan kita?</a:t>
            </a:r>
          </a:p>
          <a:p>
            <a:r>
              <a:rPr lang="en-US" smtClean="0"/>
              <a:t>Bagaimana mengantisipasi ancaman-ancaman?</a:t>
            </a:r>
          </a:p>
          <a:p>
            <a:r>
              <a:rPr lang="en-US" smtClean="0"/>
              <a:t>Bagaimana menangkap peluang-peluang dengan baik?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23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id-ID" sz="2400" dirty="0"/>
              <a:t>Meningkatkan hubungan dan kerjasama dengan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.</a:t>
            </a:r>
          </a:p>
          <a:p>
            <a:pPr lvl="0" algn="just"/>
            <a:r>
              <a:rPr lang="id-ID" sz="2400" dirty="0"/>
              <a:t>Meningkatkan efektifitas sistem jejaring rujukan dengan rumah sakit lain</a:t>
            </a:r>
            <a:endParaRPr lang="en-US" sz="2400" dirty="0"/>
          </a:p>
          <a:p>
            <a:pPr lvl="0" algn="just"/>
            <a:r>
              <a:rPr lang="id-ID" sz="2400" dirty="0"/>
              <a:t>Meningkatkan kerjasama dengan lembaga pemerintah dan non pemerintah untuk peningkatan mutu </a:t>
            </a:r>
            <a:endParaRPr lang="en-US" sz="2400" dirty="0"/>
          </a:p>
          <a:p>
            <a:pPr lvl="0" algn="just"/>
            <a:r>
              <a:rPr lang="id-ID" sz="2400" dirty="0"/>
              <a:t>Pemilihan calon dosen yang berkualitas</a:t>
            </a:r>
            <a:endParaRPr lang="en-US" sz="2400" dirty="0"/>
          </a:p>
          <a:p>
            <a:pPr lvl="0" algn="just"/>
            <a:r>
              <a:rPr lang="id-ID" sz="2400" dirty="0"/>
              <a:t>Menerima residen yang mempunyai beasiswa untuk menunjang pendidikannya tanpa mengorbankan kualitas </a:t>
            </a:r>
            <a:r>
              <a:rPr lang="id-ID" sz="2400" dirty="0" smtClean="0"/>
              <a:t>residen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8791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800" dirty="0" err="1" smtClean="0"/>
              <a:t>Mengoptimalkan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alumni yang </a:t>
            </a:r>
            <a:r>
              <a:rPr lang="en-US" sz="2800" dirty="0" err="1" smtClean="0"/>
              <a:t>tersebar</a:t>
            </a:r>
            <a:r>
              <a:rPr lang="en-US" sz="2800" dirty="0" smtClean="0"/>
              <a:t> di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</a:t>
            </a:r>
          </a:p>
          <a:p>
            <a:pPr lvl="0" algn="just"/>
            <a:r>
              <a:rPr lang="id-ID" sz="2800" dirty="0" smtClean="0"/>
              <a:t>Memanfaatkan ruang yang tersedia dengan optimal untuk proses pembelajaran.</a:t>
            </a:r>
            <a:endParaRPr lang="en-US" sz="2800" dirty="0" smtClean="0"/>
          </a:p>
          <a:p>
            <a:pPr algn="just"/>
            <a:r>
              <a:rPr lang="id-ID" sz="2800" dirty="0" smtClean="0"/>
              <a:t>Memanfaatkan teknologi informasi sebagai penunjang proses pembelajaran.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65247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id-ID" sz="2800" dirty="0" smtClean="0"/>
              <a:t>Mendorong </a:t>
            </a:r>
            <a:r>
              <a:rPr lang="id-ID" sz="2800" dirty="0"/>
              <a:t>dan memfasilitasi dosen untuk melanjutkan jenjang pendidikan S3</a:t>
            </a:r>
            <a:endParaRPr lang="en-US" sz="2800" dirty="0"/>
          </a:p>
          <a:p>
            <a:pPr lvl="0" algn="just"/>
            <a:r>
              <a:rPr lang="id-ID" sz="2800" dirty="0"/>
              <a:t>Melakukan sistem rekrutmen dosen yang mengacu pada evaluasi </a:t>
            </a:r>
            <a:r>
              <a:rPr lang="id-ID" sz="2800" dirty="0" smtClean="0"/>
              <a:t>berkala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Meningkatkan</a:t>
            </a:r>
            <a:r>
              <a:rPr lang="en-US" sz="2800" dirty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pengabdian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455613" lvl="2" indent="-455613" algn="just"/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berstandar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sz="2800" dirty="0"/>
          </a:p>
          <a:p>
            <a:pPr algn="just"/>
            <a:r>
              <a:rPr lang="en-US" sz="2800" dirty="0" err="1" smtClean="0"/>
              <a:t>Pemerataan</a:t>
            </a:r>
            <a:r>
              <a:rPr lang="en-US" sz="2800" dirty="0" smtClean="0"/>
              <a:t> </a:t>
            </a:r>
            <a:r>
              <a:rPr lang="en-US" sz="2800" dirty="0" err="1" smtClean="0"/>
              <a:t>beban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/>
          </a:p>
          <a:p>
            <a:pPr lvl="0"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3636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D" sz="2400" dirty="0" err="1"/>
              <a:t>Memperkuat</a:t>
            </a:r>
            <a:r>
              <a:rPr lang="en-ID" sz="2400" dirty="0"/>
              <a:t> </a:t>
            </a:r>
            <a:r>
              <a:rPr lang="en-ID" sz="2400" dirty="0" err="1"/>
              <a:t>peran</a:t>
            </a:r>
            <a:r>
              <a:rPr lang="en-ID" sz="2400" dirty="0"/>
              <a:t> ORU: 1).</a:t>
            </a:r>
            <a:r>
              <a:rPr lang="en-ID" sz="2400" dirty="0" err="1"/>
              <a:t>memfasilitasi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kolaborasi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; 2). </a:t>
            </a:r>
            <a:r>
              <a:rPr lang="en-ID" sz="2400" dirty="0" err="1"/>
              <a:t>Diseminasi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konferensi</a:t>
            </a:r>
            <a:r>
              <a:rPr lang="en-ID" sz="2400" dirty="0"/>
              <a:t>, </a:t>
            </a:r>
            <a:r>
              <a:rPr lang="en-ID" sz="2400" dirty="0" err="1"/>
              <a:t>pertemuan</a:t>
            </a:r>
            <a:r>
              <a:rPr lang="en-ID" sz="2400" dirty="0"/>
              <a:t>,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lainnya</a:t>
            </a:r>
            <a:r>
              <a:rPr lang="en-ID" sz="2400" dirty="0"/>
              <a:t>; 3). </a:t>
            </a:r>
            <a:r>
              <a:rPr lang="en-ID" sz="2400" dirty="0" err="1"/>
              <a:t>Mendukung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memperkuat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r>
              <a:rPr lang="en-ID" sz="2400" dirty="0"/>
              <a:t> </a:t>
            </a:r>
            <a:r>
              <a:rPr lang="en-ID" sz="2400" dirty="0" err="1"/>
              <a:t>mencari</a:t>
            </a:r>
            <a:r>
              <a:rPr lang="en-ID" sz="2400" dirty="0"/>
              <a:t> </a:t>
            </a:r>
            <a:r>
              <a:rPr lang="en-ID" sz="2400" dirty="0" err="1"/>
              <a:t>kesempatan</a:t>
            </a:r>
            <a:r>
              <a:rPr lang="en-ID" sz="2400" dirty="0"/>
              <a:t> </a:t>
            </a:r>
            <a:r>
              <a:rPr lang="en-ID" sz="2400" dirty="0" err="1"/>
              <a:t>pelatihan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mencari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dana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; 4) </a:t>
            </a:r>
            <a:r>
              <a:rPr lang="en-ID" sz="2400" dirty="0" err="1"/>
              <a:t>Melaksanakan</a:t>
            </a:r>
            <a:r>
              <a:rPr lang="en-ID" sz="2400" dirty="0"/>
              <a:t> program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Universitas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publik</a:t>
            </a:r>
            <a:r>
              <a:rPr lang="en-ID" sz="2400" dirty="0"/>
              <a:t> yang </a:t>
            </a:r>
            <a:r>
              <a:rPr lang="en-ID" sz="2400" dirty="0" err="1"/>
              <a:t>terkait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endParaRPr lang="en-US" sz="2400" dirty="0"/>
          </a:p>
          <a:p>
            <a:pPr lvl="0"/>
            <a:r>
              <a:rPr lang="en-ID" sz="2400" dirty="0" err="1"/>
              <a:t>Pengembangan</a:t>
            </a:r>
            <a:r>
              <a:rPr lang="en-ID" sz="2400" dirty="0"/>
              <a:t> </a:t>
            </a:r>
            <a:r>
              <a:rPr lang="en-ID" sz="2400" dirty="0" err="1"/>
              <a:t>kurikulum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pengembangan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evaluasi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r>
              <a:rPr lang="en-ID" sz="2400" dirty="0"/>
              <a:t> yang </a:t>
            </a:r>
            <a:r>
              <a:rPr lang="en-ID" sz="2400" dirty="0" err="1"/>
              <a:t>akuntabel</a:t>
            </a:r>
            <a:endParaRPr lang="en-US" sz="2400" dirty="0"/>
          </a:p>
          <a:p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muda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endParaRPr lang="en-US" sz="2400" dirty="0" smtClean="0"/>
          </a:p>
          <a:p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0668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400" dirty="0"/>
              <a:t>Meningkatkan kompetensi </a:t>
            </a:r>
            <a:r>
              <a:rPr lang="id-ID" sz="2400" dirty="0" smtClean="0"/>
              <a:t>lulusan</a:t>
            </a:r>
            <a:endParaRPr lang="en-US" sz="2400" dirty="0" smtClean="0"/>
          </a:p>
          <a:p>
            <a:pPr algn="just"/>
            <a:r>
              <a:rPr lang="en-US" sz="2400" dirty="0" err="1"/>
              <a:t>D</a:t>
            </a:r>
            <a:r>
              <a:rPr lang="en-US" sz="2400" dirty="0" err="1" smtClean="0"/>
              <a:t>iseminasi</a:t>
            </a:r>
            <a:r>
              <a:rPr lang="en-US" sz="2400" dirty="0" smtClean="0"/>
              <a:t> </a:t>
            </a:r>
            <a:r>
              <a:rPr lang="en-US" sz="2400" i="1" dirty="0"/>
              <a:t>update</a:t>
            </a:r>
            <a:r>
              <a:rPr lang="en-US" sz="2400" dirty="0"/>
              <a:t> </a:t>
            </a:r>
            <a:r>
              <a:rPr lang="en-US" sz="2400" dirty="0" err="1"/>
              <a:t>keilmuan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pendidik</a:t>
            </a:r>
            <a:r>
              <a:rPr lang="en-US" sz="2400" dirty="0"/>
              <a:t> </a:t>
            </a:r>
            <a:r>
              <a:rPr lang="en-US" sz="2400" dirty="0" err="1"/>
              <a:t>klinis</a:t>
            </a:r>
            <a:r>
              <a:rPr lang="en-US" sz="2400" dirty="0"/>
              <a:t> di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jejaring</a:t>
            </a:r>
            <a:r>
              <a:rPr lang="en-US" sz="2400" dirty="0"/>
              <a:t> </a:t>
            </a:r>
          </a:p>
          <a:p>
            <a:pPr lvl="0"/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kualitas</a:t>
            </a:r>
            <a:r>
              <a:rPr lang="en-ID" sz="2400" dirty="0"/>
              <a:t>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pembuatan</a:t>
            </a:r>
            <a:r>
              <a:rPr lang="en-ID" sz="2400" dirty="0"/>
              <a:t> </a:t>
            </a:r>
            <a:r>
              <a:rPr lang="en-ID" sz="2400" dirty="0" err="1"/>
              <a:t>pedoman</a:t>
            </a:r>
            <a:r>
              <a:rPr lang="en-ID" sz="2400" dirty="0"/>
              <a:t> </a:t>
            </a:r>
            <a:r>
              <a:rPr lang="en-ID" sz="2400" dirty="0" err="1"/>
              <a:t>praktik</a:t>
            </a:r>
            <a:r>
              <a:rPr lang="en-ID" sz="2400" dirty="0"/>
              <a:t> </a:t>
            </a:r>
            <a:r>
              <a:rPr lang="en-ID" sz="2400" dirty="0" err="1"/>
              <a:t>klinik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upaya</a:t>
            </a:r>
            <a:r>
              <a:rPr lang="en-ID" sz="2400" dirty="0"/>
              <a:t> </a:t>
            </a:r>
            <a:r>
              <a:rPr lang="en-ID" sz="2400" dirty="0" err="1"/>
              <a:t>penurunan</a:t>
            </a:r>
            <a:r>
              <a:rPr lang="en-ID" sz="2400" dirty="0"/>
              <a:t> </a:t>
            </a:r>
            <a:r>
              <a:rPr lang="en-ID" sz="2400" dirty="0" err="1"/>
              <a:t>tuntutan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aspek</a:t>
            </a:r>
            <a:r>
              <a:rPr lang="en-ID" sz="2400" dirty="0"/>
              <a:t> legal formal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klinis</a:t>
            </a:r>
            <a:endParaRPr lang="en-US" sz="2400" dirty="0"/>
          </a:p>
          <a:p>
            <a:pPr lvl="0"/>
            <a:r>
              <a:rPr lang="en-ID" sz="2400" dirty="0" err="1"/>
              <a:t>Peningkatan</a:t>
            </a:r>
            <a:r>
              <a:rPr lang="en-ID" sz="2400" dirty="0"/>
              <a:t> </a:t>
            </a:r>
            <a:r>
              <a:rPr lang="en-ID" sz="2400" dirty="0" err="1"/>
              <a:t>mutu</a:t>
            </a:r>
            <a:r>
              <a:rPr lang="en-ID" sz="2400" dirty="0"/>
              <a:t> </a:t>
            </a:r>
            <a:r>
              <a:rPr lang="en-ID" sz="2400" dirty="0" err="1"/>
              <a:t>perencanaan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penggunaan</a:t>
            </a:r>
            <a:r>
              <a:rPr lang="en-ID" sz="2400" dirty="0"/>
              <a:t> </a:t>
            </a:r>
            <a:r>
              <a:rPr lang="en-ID" sz="2400" dirty="0" err="1"/>
              <a:t>dana</a:t>
            </a:r>
            <a:r>
              <a:rPr lang="en-ID" sz="2400" dirty="0"/>
              <a:t> agar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transparan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akuntabel</a:t>
            </a:r>
            <a:r>
              <a:rPr lang="en-ID" sz="2400" dirty="0"/>
              <a:t> </a:t>
            </a:r>
            <a:r>
              <a:rPr lang="en-ID" sz="2400" dirty="0" err="1"/>
              <a:t>sesuai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aturan</a:t>
            </a:r>
            <a:r>
              <a:rPr lang="en-ID" sz="2400" dirty="0"/>
              <a:t> yang </a:t>
            </a:r>
            <a:r>
              <a:rPr lang="en-ID" sz="2400" dirty="0" err="1"/>
              <a:t>berlaku</a:t>
            </a:r>
            <a:endParaRPr lang="en-US" sz="2400" dirty="0"/>
          </a:p>
          <a:p>
            <a:pPr marL="0" lvl="0" indent="0" algn="just">
              <a:buNone/>
            </a:pP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68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1800" dirty="0" smtClean="0"/>
              <a:t>Tujuan 1:</a:t>
            </a:r>
            <a:r>
              <a:rPr lang="id-ID" sz="1800" dirty="0"/>
              <a:t>menyelenggarakan</a:t>
            </a:r>
            <a:r>
              <a:rPr lang="id-ID" sz="1800" b="1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 yang </a:t>
            </a:r>
            <a:r>
              <a:rPr lang="en-US" sz="1800" dirty="0" err="1"/>
              <a:t>mampu</a:t>
            </a:r>
            <a:r>
              <a:rPr lang="en-US" sz="1800" dirty="0"/>
              <a:t> </a:t>
            </a:r>
            <a:r>
              <a:rPr lang="en-US" sz="1800" dirty="0" err="1"/>
              <a:t>mencetak</a:t>
            </a:r>
            <a:r>
              <a:rPr lang="en-US" sz="1800" dirty="0"/>
              <a:t> </a:t>
            </a:r>
            <a:r>
              <a:rPr lang="en-US" sz="1800" dirty="0" err="1"/>
              <a:t>ahli</a:t>
            </a:r>
            <a:r>
              <a:rPr lang="en-US" sz="1800" dirty="0"/>
              <a:t> </a:t>
            </a:r>
            <a:r>
              <a:rPr lang="en-US" sz="1800" dirty="0" err="1"/>
              <a:t>obstetri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ginekologi</a:t>
            </a:r>
            <a:r>
              <a:rPr lang="en-US" sz="1800" dirty="0"/>
              <a:t> yang </a:t>
            </a:r>
            <a:r>
              <a:rPr lang="en-US" sz="1800" dirty="0" err="1" smtClean="0"/>
              <a:t>profesional</a:t>
            </a:r>
            <a:r>
              <a:rPr lang="en-US" sz="1800" dirty="0"/>
              <a:t>, </a:t>
            </a:r>
            <a:r>
              <a:rPr lang="en-US" sz="1800" dirty="0" err="1"/>
              <a:t>beretika</a:t>
            </a:r>
            <a:r>
              <a:rPr lang="en-US" sz="1800" dirty="0"/>
              <a:t>, </a:t>
            </a:r>
            <a:r>
              <a:rPr lang="en-US" sz="1800" dirty="0" err="1"/>
              <a:t>unggul</a:t>
            </a:r>
            <a:r>
              <a:rPr lang="en-US" sz="1800" dirty="0"/>
              <a:t>, </a:t>
            </a:r>
            <a:r>
              <a:rPr lang="en-US" sz="1800" dirty="0" err="1"/>
              <a:t>inovatif</a:t>
            </a:r>
            <a:r>
              <a:rPr lang="en-US" sz="1800" dirty="0"/>
              <a:t>,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dijiwai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luhur</a:t>
            </a:r>
            <a:r>
              <a:rPr lang="en-US" sz="1800" dirty="0"/>
              <a:t> </a:t>
            </a:r>
            <a:r>
              <a:rPr lang="en-US" sz="1800" dirty="0" err="1"/>
              <a:t>Pancasila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id-ID" sz="1800" dirty="0"/>
              <a:t>diakui</a:t>
            </a:r>
            <a:r>
              <a:rPr lang="en-US" sz="1800" dirty="0"/>
              <a:t> di </a:t>
            </a:r>
            <a:r>
              <a:rPr lang="en-US" sz="1800" dirty="0" err="1"/>
              <a:t>dunia</a:t>
            </a:r>
            <a:r>
              <a:rPr lang="en-US" sz="1800" dirty="0"/>
              <a:t> </a:t>
            </a:r>
            <a:r>
              <a:rPr lang="en-US" sz="1800" dirty="0" err="1"/>
              <a:t>internasional</a:t>
            </a:r>
            <a:r>
              <a:rPr lang="en-US" sz="1800" dirty="0"/>
              <a:t>.</a:t>
            </a:r>
            <a:endParaRPr lang="id-ID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765605"/>
              </p:ext>
            </p:extLst>
          </p:nvPr>
        </p:nvGraphicFramePr>
        <p:xfrm>
          <a:off x="552450" y="1228595"/>
          <a:ext cx="11123676" cy="488498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22550"/>
                <a:gridCol w="3104811"/>
                <a:gridCol w="455316"/>
                <a:gridCol w="455316"/>
                <a:gridCol w="455316"/>
                <a:gridCol w="455316"/>
                <a:gridCol w="484379"/>
                <a:gridCol w="3090672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M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eningkatkan</a:t>
                      </a:r>
                      <a:r>
                        <a:rPr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 pemerataan 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calon peserta didik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R</a:t>
                      </a:r>
                      <a:r>
                        <a:rPr lang="id-ID" sz="1400" u="none" strike="noStrike" dirty="0" smtClean="0">
                          <a:effectLst/>
                        </a:rPr>
                        <a:t>asio peserta yang diterima dengan pendaftar 1:3</a:t>
                      </a: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effectLst/>
                        </a:rPr>
                        <a:t>70%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 animo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calon peserta didik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peserta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didik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daerah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3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30% dari 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diterima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 kualitas calon pesrta didik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andardisasi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id-ID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Persentase banyaknya modul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</a:t>
                      </a:r>
                      <a:r>
                        <a:rPr lang="id-ID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ditinjau tiga tahun terakhir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80</a:t>
                      </a:r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80</a:t>
                      </a:r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80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Pengembangan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 pembelajaran berbasis modul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Terselenggaranya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pelatihan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</a:p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</a:p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</a:p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</a:p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Tersusunnya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mapping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update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kurikulum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80%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80%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apping dan update kurikulum mengacu pada kurikulum KOGI dan RCOG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Tersusunnya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panduan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assesment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panduan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prodi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80%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80%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Penyusunan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panduan assesment dan panduan Prodi seperti manual prosedur dan SOP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Tingkat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retensi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peserta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didik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eningkatan angka retensi peserta didi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Tingkat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kelulusan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peserta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didik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 angka kelulusan peserta didik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81050"/>
            <a:ext cx="10972800" cy="5345113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/>
              <a:t>Rasio calon peserta didik yang </a:t>
            </a:r>
            <a:r>
              <a:rPr lang="id-ID" sz="2400" dirty="0"/>
              <a:t>ikut </a:t>
            </a:r>
            <a:r>
              <a:rPr lang="fi-FI" sz="2400" dirty="0"/>
              <a:t>seleksi : </a:t>
            </a:r>
            <a:r>
              <a:rPr lang="id-ID" sz="2400" dirty="0"/>
              <a:t>lulus </a:t>
            </a:r>
            <a:r>
              <a:rPr lang="id-ID" sz="2400" dirty="0" smtClean="0"/>
              <a:t>seleksi</a:t>
            </a:r>
            <a:r>
              <a:rPr lang="fi-FI" sz="2400" dirty="0"/>
              <a:t> </a:t>
            </a:r>
            <a:r>
              <a:rPr lang="fi-FI" sz="2400" dirty="0" smtClean="0"/>
              <a:t>(LMPTKES)</a:t>
            </a:r>
          </a:p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≥ </a:t>
            </a:r>
            <a:r>
              <a:rPr lang="id-ID" sz="2400" dirty="0" smtClean="0"/>
              <a:t>3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/>
              <a:t>skor</a:t>
            </a:r>
            <a:r>
              <a:rPr lang="en-US" sz="2400" dirty="0"/>
              <a:t> = </a:t>
            </a:r>
            <a:r>
              <a:rPr lang="en-US" sz="2400" dirty="0" smtClean="0"/>
              <a:t>4</a:t>
            </a:r>
          </a:p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id-ID" sz="2400" dirty="0"/>
              <a:t>1</a:t>
            </a:r>
            <a:r>
              <a:rPr lang="en-US" sz="2400" dirty="0"/>
              <a:t>&lt; </a:t>
            </a:r>
            <a:r>
              <a:rPr lang="en-US" sz="2400" dirty="0" err="1"/>
              <a:t>rasio</a:t>
            </a:r>
            <a:r>
              <a:rPr lang="en-US" sz="2400" dirty="0"/>
              <a:t> &lt;</a:t>
            </a:r>
            <a:r>
              <a:rPr lang="id-ID" sz="2400" dirty="0"/>
              <a:t>3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 smtClean="0"/>
              <a:t>skor</a:t>
            </a:r>
            <a:r>
              <a:rPr lang="en-US" sz="2400" dirty="0" smtClean="0"/>
              <a:t>  </a:t>
            </a:r>
            <a:r>
              <a:rPr lang="en-US" sz="2400" dirty="0"/>
              <a:t>=</a:t>
            </a:r>
            <a:r>
              <a:rPr lang="id-ID" sz="2400" dirty="0"/>
              <a:t> 1 + </a:t>
            </a:r>
            <a:r>
              <a:rPr lang="id-ID" sz="2400" dirty="0" smtClean="0"/>
              <a:t>rasio</a:t>
            </a:r>
            <a:endParaRPr lang="en-US" sz="24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ditinjau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3 </a:t>
            </a:r>
            <a:r>
              <a:rPr lang="en-US" sz="2400" dirty="0" err="1" smtClean="0"/>
              <a:t>thn</a:t>
            </a:r>
            <a:r>
              <a:rPr lang="en-US" sz="2400" dirty="0" smtClean="0"/>
              <a:t>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:</a:t>
            </a:r>
          </a:p>
          <a:p>
            <a:r>
              <a:rPr lang="id-ID" sz="2400" dirty="0" smtClean="0"/>
              <a:t>Jika </a:t>
            </a:r>
            <a:r>
              <a:rPr lang="id-ID" sz="2400" dirty="0"/>
              <a:t>P</a:t>
            </a:r>
            <a:r>
              <a:rPr lang="id-ID" sz="2400" baseline="-25000" dirty="0"/>
              <a:t>MK</a:t>
            </a:r>
            <a:r>
              <a:rPr lang="id-ID" sz="2400" dirty="0"/>
              <a:t> ≥ 75%, maka skor = </a:t>
            </a:r>
            <a:r>
              <a:rPr lang="id-ID" sz="2400" dirty="0" smtClean="0"/>
              <a:t>4</a:t>
            </a:r>
            <a:endParaRPr lang="en-US" sz="2400" dirty="0" smtClean="0"/>
          </a:p>
          <a:p>
            <a:r>
              <a:rPr lang="id-ID" sz="2400" dirty="0"/>
              <a:t>Jika 0 &lt;P</a:t>
            </a:r>
            <a:r>
              <a:rPr lang="id-ID" sz="2400" baseline="-25000" dirty="0"/>
              <a:t>MK</a:t>
            </a:r>
            <a:r>
              <a:rPr lang="id-ID" sz="2400" dirty="0"/>
              <a:t>&lt; 75</a:t>
            </a:r>
            <a:r>
              <a:rPr lang="en-US" sz="2400" dirty="0"/>
              <a:t>%</a:t>
            </a:r>
            <a:r>
              <a:rPr lang="id-ID" sz="2400" dirty="0"/>
              <a:t>, maka skor = 1 + (4 x P</a:t>
            </a:r>
            <a:r>
              <a:rPr lang="id-ID" sz="2400" baseline="-25000" dirty="0"/>
              <a:t>MK</a:t>
            </a:r>
            <a:r>
              <a:rPr lang="id-ID" sz="2400" dirty="0"/>
              <a:t> )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7676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Tujuan</a:t>
            </a:r>
            <a:r>
              <a:rPr lang="en-US" sz="1800" b="1" dirty="0"/>
              <a:t> 2: </a:t>
            </a:r>
            <a:r>
              <a:rPr lang="id-ID" sz="1800" b="1" dirty="0"/>
              <a:t>Membangun sistem keuangan dan administrasi yang transparan dan akuntabel</a:t>
            </a:r>
            <a:endParaRPr lang="id-ID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806815"/>
              </p:ext>
            </p:extLst>
          </p:nvPr>
        </p:nvGraphicFramePr>
        <p:xfrm>
          <a:off x="402336" y="881123"/>
          <a:ext cx="11315292" cy="54268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86977"/>
                <a:gridCol w="2572637"/>
                <a:gridCol w="477838"/>
                <a:gridCol w="640080"/>
                <a:gridCol w="478182"/>
                <a:gridCol w="552450"/>
                <a:gridCol w="552450"/>
                <a:gridCol w="3354678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penerimaan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rutin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peningkatan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penerimaan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SPP Pendidikan konsultan/sub spesialis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penerimaan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hibah penelitian dan publikasi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hibah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dirty="0" smtClean="0">
                          <a:effectLst/>
                        </a:rPr>
                        <a:t> 1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tahun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eningkatan keterlibatan staf dalam pengajuan hibah 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hibah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diajukan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eningkatan peran ORU dalam memfasilitasi staf dalam mengajukan hibah 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penerimaan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 usaha sendiri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pelatihan/seminar/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dan kegiatan sejenis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diadakan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 penyelenggaraan pelatihan/seminar/workshop dan kegiatan sejenis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penerimaan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 mahasiswa Tubel Kemenkes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kegiatan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diikuti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oleh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Tubel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eningkatan peran serta mahasiswa Tubel Kemenkes dalam kegiatan penunjang pendidikan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penerimaan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 program Kemitraan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peserta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didik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dari</a:t>
                      </a:r>
                      <a:r>
                        <a:rPr lang="en-US" sz="1400" u="none" strike="noStrike" dirty="0" smtClean="0">
                          <a:effectLst/>
                        </a:rPr>
                        <a:t> program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kemitraan</a:t>
                      </a:r>
                      <a:r>
                        <a:rPr lang="en-US" sz="1400" u="none" strike="noStrike" dirty="0" smtClean="0">
                          <a:effectLst/>
                        </a:rPr>
                        <a:t> 20%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dari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diterima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eningkatan kerjasama dengan institusi pemerintah maupun swasta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Sarana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Prasarana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p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endidikan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Terpenuhinya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prasarana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pendidikan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nventarisasi kebutuhan alat sarana prasarana penunjang pendidikan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Sarana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Prasarana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Terpenuhinya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prasarana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nventarisasi kebutuhan alat sarana prasarana penunjang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sarana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prasarana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pelayanan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Terpenuhinya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prasarana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pelayanan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nventarisasi kebutuhan alat sarana prasarana penunjang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7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50"/>
            <a:ext cx="10972800" cy="52689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Keterangan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Pemenuhan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prasarana</a:t>
            </a:r>
            <a:r>
              <a:rPr lang="en-US" sz="2400" dirty="0" smtClean="0"/>
              <a:t> (LMPTKES)</a:t>
            </a:r>
          </a:p>
          <a:p>
            <a:r>
              <a:rPr lang="en-US" sz="2400" dirty="0" smtClean="0"/>
              <a:t>70%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skor</a:t>
            </a:r>
            <a:r>
              <a:rPr lang="en-US" sz="2400" dirty="0" smtClean="0">
                <a:sym typeface="Wingdings" panose="05000000000000000000" pitchFamily="2" charset="2"/>
              </a:rPr>
              <a:t> 1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80%  </a:t>
            </a:r>
            <a:r>
              <a:rPr lang="en-US" sz="2400" dirty="0" err="1" smtClean="0">
                <a:sym typeface="Wingdings" panose="05000000000000000000" pitchFamily="2" charset="2"/>
              </a:rPr>
              <a:t>skor</a:t>
            </a:r>
            <a:r>
              <a:rPr lang="en-US" sz="2400" dirty="0" smtClean="0">
                <a:sym typeface="Wingdings" panose="05000000000000000000" pitchFamily="2" charset="2"/>
              </a:rPr>
              <a:t> 2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90%  </a:t>
            </a:r>
            <a:r>
              <a:rPr lang="en-US" sz="2400" dirty="0" err="1" smtClean="0">
                <a:sym typeface="Wingdings" panose="05000000000000000000" pitchFamily="2" charset="2"/>
              </a:rPr>
              <a:t>skor</a:t>
            </a:r>
            <a:r>
              <a:rPr lang="en-US" sz="2400" dirty="0" smtClean="0">
                <a:sym typeface="Wingdings" panose="05000000000000000000" pitchFamily="2" charset="2"/>
              </a:rPr>
              <a:t> 3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100%  </a:t>
            </a:r>
            <a:r>
              <a:rPr lang="en-US" sz="2400" dirty="0" err="1" smtClean="0">
                <a:sym typeface="Wingdings" panose="05000000000000000000" pitchFamily="2" charset="2"/>
              </a:rPr>
              <a:t>skor</a:t>
            </a:r>
            <a:r>
              <a:rPr lang="en-US" sz="2400" dirty="0" smtClean="0">
                <a:sym typeface="Wingdings" panose="05000000000000000000" pitchFamily="2" charset="2"/>
              </a:rPr>
              <a:t> 4</a:t>
            </a: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682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 algn="just"/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KeTuhanan</a:t>
            </a:r>
            <a:r>
              <a:rPr lang="en-US" sz="2800" dirty="0" smtClean="0"/>
              <a:t>, </a:t>
            </a:r>
            <a:r>
              <a:rPr lang="en-US" sz="2800" dirty="0" err="1" smtClean="0"/>
              <a:t>Kemanusiaan</a:t>
            </a:r>
            <a:r>
              <a:rPr lang="en-US" sz="2800" dirty="0" smtClean="0"/>
              <a:t>,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, </a:t>
            </a:r>
            <a:r>
              <a:rPr lang="en-US" sz="2800" dirty="0" err="1" smtClean="0"/>
              <a:t>Kerakyatan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endParaRPr lang="en-US" sz="2800" dirty="0" smtClean="0"/>
          </a:p>
          <a:p>
            <a:pPr lvl="0" algn="just"/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unggul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inovatif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universal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,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, </a:t>
            </a:r>
            <a:r>
              <a:rPr lang="en-US" sz="2800" dirty="0" err="1" smtClean="0"/>
              <a:t>penghargaan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keadaban</a:t>
            </a:r>
            <a:r>
              <a:rPr lang="en-US" sz="2800" dirty="0" smtClean="0"/>
              <a:t>, </a:t>
            </a:r>
            <a:r>
              <a:rPr lang="en-US" sz="2800" dirty="0" err="1" smtClean="0"/>
              <a:t>kemanfaatan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kebahagiaan</a:t>
            </a:r>
            <a:r>
              <a:rPr lang="en-US" sz="2800" dirty="0" smtClean="0"/>
              <a:t>.</a:t>
            </a:r>
          </a:p>
          <a:p>
            <a:pPr lvl="0" algn="just"/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toleransi</a:t>
            </a:r>
            <a:r>
              <a:rPr lang="en-US" sz="2800" dirty="0" smtClean="0"/>
              <a:t>, </a:t>
            </a:r>
            <a:r>
              <a:rPr lang="en-US" sz="2800" dirty="0" err="1" smtClean="0"/>
              <a:t>kolaborasi</a:t>
            </a:r>
            <a:r>
              <a:rPr lang="en-US" sz="2800" dirty="0" smtClean="0"/>
              <a:t>,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asasi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keragaman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>
            <a:noAutofit/>
          </a:bodyPr>
          <a:lstStyle/>
          <a:p>
            <a:pPr algn="just"/>
            <a:r>
              <a:rPr lang="id-ID" sz="2000" dirty="0" smtClean="0"/>
              <a:t>Tujuan 3:</a:t>
            </a:r>
            <a:r>
              <a:rPr lang="en-US" sz="2000" dirty="0" smtClean="0"/>
              <a:t> </a:t>
            </a:r>
            <a:r>
              <a:rPr lang="en-US" sz="2000" dirty="0" err="1"/>
              <a:t>Menyelenggarakan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berstandar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id-ID" sz="2000" dirty="0"/>
              <a:t> dan m</a:t>
            </a:r>
            <a:r>
              <a:rPr lang="en-US" sz="2000" dirty="0" err="1"/>
              <a:t>enjalin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,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id-ID" sz="2000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274065"/>
              </p:ext>
            </p:extLst>
          </p:nvPr>
        </p:nvGraphicFramePr>
        <p:xfrm>
          <a:off x="530352" y="1393187"/>
          <a:ext cx="10844088" cy="45677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93798"/>
                <a:gridCol w="3314700"/>
                <a:gridCol w="590550"/>
                <a:gridCol w="552450"/>
                <a:gridCol w="495300"/>
                <a:gridCol w="573088"/>
                <a:gridCol w="574441"/>
                <a:gridCol w="2549761"/>
              </a:tblGrid>
              <a:tr h="2760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0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2207"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t-IT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eningkatkan mitra penelitian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atabase penelitian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  road map penelitian FK UGM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-RSUP Dr.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Sardjito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60%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70%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80%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90%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pemetaan penelitian di program studi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72207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J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umlah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 multisenter dengan RS jejaring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kerjasama penelitian dengan RS Jejaring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736287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 kerjasama  dengan institusi lain dalam </a:t>
                      </a: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kerjasama penelitian dengan institusi lain dalam skala nasional, regional maupun internasional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55424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600" b="0" u="none" strike="noStrike" dirty="0" smtClean="0">
                          <a:effectLst/>
                        </a:rPr>
                        <a:t> 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 dan kuantitas penelitian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ata-rata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tiga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≥ 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 jumlah penelitian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72207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ilmiah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3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NK ≥ 9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 jumlah publikasi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ilmiah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738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kegiatan pengabdian masyaraka</a:t>
                      </a:r>
                      <a:r>
                        <a:rPr lang="id-ID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ata-rata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tiga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≥ 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keterlibatan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457201"/>
            <a:ext cx="5384800" cy="566896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/>
              <a:t>Keterangan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R</a:t>
            </a:r>
            <a:r>
              <a:rPr lang="en-US" sz="1800" dirty="0" smtClean="0"/>
              <a:t>ata-rata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smtClean="0"/>
              <a:t>(RP) per </a:t>
            </a:r>
            <a:r>
              <a:rPr lang="en-US" sz="1800" dirty="0" err="1"/>
              <a:t>dosen</a:t>
            </a:r>
            <a:r>
              <a:rPr lang="en-US" sz="1800" dirty="0"/>
              <a:t> per 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 smtClean="0"/>
              <a:t>tahun</a:t>
            </a:r>
            <a:endParaRPr lang="en-US" sz="1800" dirty="0" smtClean="0"/>
          </a:p>
          <a:p>
            <a:pPr marL="571500" indent="0">
              <a:buNone/>
            </a:pPr>
            <a:r>
              <a:rPr lang="en-US" sz="1800" dirty="0"/>
              <a:t>0:  RP = 0</a:t>
            </a:r>
            <a:endParaRPr lang="en-US" sz="1800" b="1" dirty="0"/>
          </a:p>
          <a:p>
            <a:pPr marL="571500" indent="0">
              <a:buNone/>
            </a:pPr>
            <a:r>
              <a:rPr lang="en-US" sz="1800" dirty="0"/>
              <a:t>1:  0.0 &lt; RP &lt; 0.3</a:t>
            </a:r>
            <a:endParaRPr lang="en-US" sz="1800" b="1" dirty="0"/>
          </a:p>
          <a:p>
            <a:pPr marL="571500" indent="0">
              <a:buNone/>
            </a:pPr>
            <a:r>
              <a:rPr lang="en-US" sz="1800" dirty="0"/>
              <a:t>2:  0.3 ≤ RP &lt; 0.6</a:t>
            </a:r>
            <a:endParaRPr lang="en-US" sz="1800" b="1" dirty="0"/>
          </a:p>
          <a:p>
            <a:pPr marL="571500" indent="0">
              <a:buNone/>
            </a:pPr>
            <a:r>
              <a:rPr lang="en-US" sz="1800" dirty="0"/>
              <a:t>3:  0.6 ≤ RP &lt; 1.0</a:t>
            </a:r>
            <a:endParaRPr lang="en-US" sz="1800" b="1" dirty="0"/>
          </a:p>
          <a:p>
            <a:pPr marL="571500" indent="0">
              <a:buNone/>
            </a:pPr>
            <a:r>
              <a:rPr lang="en-US" sz="1800" dirty="0"/>
              <a:t>4:  RP ≥  </a:t>
            </a:r>
            <a:r>
              <a:rPr lang="en-US" sz="1800" dirty="0" smtClean="0"/>
              <a:t>1</a:t>
            </a:r>
          </a:p>
          <a:p>
            <a:pPr marL="571500" indent="-57150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RPkM</a:t>
            </a:r>
            <a:r>
              <a:rPr lang="en-US" sz="1800" dirty="0"/>
              <a:t> =  rata-rata </a:t>
            </a:r>
            <a:r>
              <a:rPr lang="en-US" sz="1800" dirty="0" err="1"/>
              <a:t>banyaknya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PkM</a:t>
            </a:r>
            <a:r>
              <a:rPr lang="en-US" sz="1800" dirty="0"/>
              <a:t> per </a:t>
            </a:r>
            <a:r>
              <a:rPr lang="en-US" sz="1800" dirty="0" err="1"/>
              <a:t>dosen</a:t>
            </a:r>
            <a:r>
              <a:rPr lang="en-US" sz="1800" dirty="0"/>
              <a:t> per 3 </a:t>
            </a:r>
            <a:r>
              <a:rPr lang="en-US" sz="1800" dirty="0" err="1"/>
              <a:t>tahun</a:t>
            </a:r>
            <a:r>
              <a:rPr lang="en-US" sz="1800" dirty="0"/>
              <a:t>.</a:t>
            </a:r>
            <a:endParaRPr lang="en-US" sz="1800" b="1" dirty="0"/>
          </a:p>
          <a:p>
            <a:pPr marL="571500" indent="0">
              <a:buNone/>
            </a:pPr>
            <a:r>
              <a:rPr lang="en-US" sz="1800" dirty="0" smtClean="0"/>
              <a:t>0</a:t>
            </a:r>
            <a:r>
              <a:rPr lang="en-US" sz="1800" dirty="0"/>
              <a:t>:  </a:t>
            </a:r>
            <a:r>
              <a:rPr lang="en-US" sz="1800" dirty="0" err="1"/>
              <a:t>RPkM</a:t>
            </a:r>
            <a:r>
              <a:rPr lang="en-US" sz="1800" dirty="0"/>
              <a:t> = 0</a:t>
            </a:r>
            <a:endParaRPr lang="en-US" sz="1800" b="1" dirty="0"/>
          </a:p>
          <a:p>
            <a:pPr marL="571500" indent="0">
              <a:buNone/>
            </a:pPr>
            <a:r>
              <a:rPr lang="en-US" sz="1800" dirty="0"/>
              <a:t>1:  0 &lt; </a:t>
            </a:r>
            <a:r>
              <a:rPr lang="en-US" sz="1800" dirty="0" err="1"/>
              <a:t>RPkM</a:t>
            </a:r>
            <a:r>
              <a:rPr lang="en-US" sz="1800" dirty="0"/>
              <a:t> &lt; 0.3</a:t>
            </a:r>
            <a:endParaRPr lang="en-US" sz="1800" b="1" dirty="0"/>
          </a:p>
          <a:p>
            <a:pPr marL="571500" indent="0">
              <a:buNone/>
            </a:pPr>
            <a:r>
              <a:rPr lang="en-US" sz="1800" dirty="0"/>
              <a:t>2:  0.3 ≤ </a:t>
            </a:r>
            <a:r>
              <a:rPr lang="en-US" sz="1800" dirty="0" err="1"/>
              <a:t>RPkM</a:t>
            </a:r>
            <a:r>
              <a:rPr lang="en-US" sz="1800" dirty="0"/>
              <a:t> &lt; 0.6</a:t>
            </a:r>
            <a:endParaRPr lang="en-US" sz="1800" b="1" dirty="0"/>
          </a:p>
          <a:p>
            <a:pPr marL="571500" indent="0">
              <a:buNone/>
            </a:pPr>
            <a:r>
              <a:rPr lang="en-US" sz="1800" dirty="0"/>
              <a:t>3:  0.6 ≤ </a:t>
            </a:r>
            <a:r>
              <a:rPr lang="en-US" sz="1800" dirty="0" err="1"/>
              <a:t>RPkM</a:t>
            </a:r>
            <a:r>
              <a:rPr lang="en-US" sz="1800" dirty="0"/>
              <a:t> &lt; 1.0</a:t>
            </a:r>
            <a:endParaRPr lang="en-US" sz="1800" b="1" dirty="0"/>
          </a:p>
          <a:p>
            <a:pPr marL="571500" indent="0">
              <a:buNone/>
            </a:pPr>
            <a:r>
              <a:rPr lang="en-US" sz="1800" dirty="0"/>
              <a:t>4:  </a:t>
            </a:r>
            <a:r>
              <a:rPr lang="en-US" sz="1800" dirty="0" err="1"/>
              <a:t>RPkM</a:t>
            </a:r>
            <a:r>
              <a:rPr lang="en-US" sz="1800" dirty="0"/>
              <a:t> ≥  1.0</a:t>
            </a:r>
            <a:endParaRPr lang="en-US" sz="1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7600" y="933450"/>
            <a:ext cx="5384800" cy="5505449"/>
          </a:xfrm>
        </p:spPr>
        <p:txBody>
          <a:bodyPr/>
          <a:lstStyle/>
          <a:p>
            <a:pPr marL="0" indent="0">
              <a:buNone/>
            </a:pPr>
            <a:r>
              <a:rPr lang="id-ID" sz="1800" dirty="0"/>
              <a:t>Artikel ilmiah/karya ilmiah/buku yang dihasilkan selama tiga tahun terakhir oleh dosen di RS Pendidikan (Utama, Afiliasi dan Satelit) PS</a:t>
            </a: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r>
              <a:rPr lang="id-ID" sz="1800" dirty="0"/>
              <a:t>N</a:t>
            </a:r>
            <a:r>
              <a:rPr lang="id-ID" sz="1800" baseline="-25000" dirty="0"/>
              <a:t>a </a:t>
            </a:r>
            <a:r>
              <a:rPr lang="id-ID" sz="1800" dirty="0"/>
              <a:t>= Jumlah keterlibatan dosen di RS Pendidikan (Utama, Afiliasi dan Satelit) dalam publikasi tingkat internasional.</a:t>
            </a:r>
            <a:endParaRPr lang="en-US" sz="1800" b="1" dirty="0"/>
          </a:p>
          <a:p>
            <a:r>
              <a:rPr lang="id-ID" sz="1800" dirty="0"/>
              <a:t>N</a:t>
            </a:r>
            <a:r>
              <a:rPr lang="id-ID" sz="1800" baseline="-25000" dirty="0"/>
              <a:t>b</a:t>
            </a:r>
            <a:r>
              <a:rPr lang="id-ID" sz="1800" dirty="0"/>
              <a:t> = Jumlah keterlibatan dosen di RS Pendidikan (Utama, Afiliasi dan Satelit) dalam publikasi tingkat nasional.</a:t>
            </a:r>
            <a:endParaRPr lang="en-US" sz="1800" b="1" dirty="0"/>
          </a:p>
          <a:p>
            <a:r>
              <a:rPr lang="id-ID" sz="1800" dirty="0"/>
              <a:t>N</a:t>
            </a:r>
            <a:r>
              <a:rPr lang="id-ID" sz="1800" baseline="-25000" dirty="0"/>
              <a:t>c</a:t>
            </a:r>
            <a:r>
              <a:rPr lang="id-ID" sz="1800" dirty="0"/>
              <a:t> = Jumlah keterlibatan dosen di RS Pendidikan (Utama, Afiliasi dan Satelit) dalam publikasi tingkat lokal/universitas.</a:t>
            </a:r>
            <a:endParaRPr lang="en-US" sz="1800" b="1" dirty="0"/>
          </a:p>
          <a:p>
            <a:r>
              <a:rPr lang="id-ID" sz="1800" dirty="0"/>
              <a:t>f = Banyaknya dosen di RS Pendidikan (Utama, Afiliasi dan Satelit</a:t>
            </a:r>
            <a:r>
              <a:rPr lang="id-ID" sz="1800" dirty="0" smtClean="0"/>
              <a:t>).</a:t>
            </a:r>
            <a:endParaRPr lang="en-US" sz="1800" b="1" dirty="0"/>
          </a:p>
          <a:p>
            <a:r>
              <a:rPr lang="id-ID" sz="1800" dirty="0"/>
              <a:t>NK = (4 x N</a:t>
            </a:r>
            <a:r>
              <a:rPr lang="id-ID" sz="1800" baseline="-25000" dirty="0"/>
              <a:t>a</a:t>
            </a:r>
            <a:r>
              <a:rPr lang="id-ID" sz="1800" dirty="0"/>
              <a:t> + 3 x N</a:t>
            </a:r>
            <a:r>
              <a:rPr lang="id-ID" sz="1800" baseline="-25000" dirty="0"/>
              <a:t>b</a:t>
            </a:r>
            <a:r>
              <a:rPr lang="id-ID" sz="1800" dirty="0"/>
              <a:t> + N</a:t>
            </a:r>
            <a:r>
              <a:rPr lang="id-ID" sz="1800" baseline="-25000" dirty="0"/>
              <a:t>c</a:t>
            </a:r>
            <a:r>
              <a:rPr lang="id-ID" sz="1800" dirty="0"/>
              <a:t>) / f</a:t>
            </a:r>
            <a:r>
              <a:rPr lang="id-ID" sz="1800" dirty="0" smtClean="0"/>
              <a:t>.</a:t>
            </a:r>
            <a:endParaRPr lang="en-US" sz="1800" dirty="0" smtClean="0"/>
          </a:p>
          <a:p>
            <a:r>
              <a:rPr lang="id-ID" sz="1800" dirty="0"/>
              <a:t>Jika NK ≥ 9, maka skor = 4</a:t>
            </a:r>
            <a:r>
              <a:rPr lang="id-ID" sz="1800" dirty="0" smtClean="0"/>
              <a:t>.</a:t>
            </a:r>
            <a:endParaRPr lang="en-US" sz="1800" dirty="0" smtClean="0"/>
          </a:p>
          <a:p>
            <a:r>
              <a:rPr lang="id-ID" sz="1800" dirty="0"/>
              <a:t>Jika 0 &lt; NK &lt; 9, maka skor = 1 + (NK/3).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0596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pPr algn="just"/>
            <a:r>
              <a:rPr lang="id-ID" sz="1800" dirty="0" smtClean="0"/>
              <a:t>Tujuan 4:</a:t>
            </a:r>
            <a:r>
              <a:rPr lang="en-US" sz="1800" dirty="0" smtClean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paripurna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holistik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visi</a:t>
            </a:r>
            <a:r>
              <a:rPr lang="en-US" sz="1800" dirty="0"/>
              <a:t> RS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semangat</a:t>
            </a:r>
            <a:r>
              <a:rPr lang="en-US" sz="1800" dirty="0"/>
              <a:t> </a:t>
            </a:r>
            <a:r>
              <a:rPr lang="en-US" sz="1800" i="1" dirty="0"/>
              <a:t>academic health system</a:t>
            </a:r>
            <a:endParaRPr lang="id-ID" sz="1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608815"/>
              </p:ext>
            </p:extLst>
          </p:nvPr>
        </p:nvGraphicFramePr>
        <p:xfrm>
          <a:off x="838198" y="1118867"/>
          <a:ext cx="10994138" cy="44477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92554"/>
                <a:gridCol w="2615184"/>
                <a:gridCol w="566928"/>
                <a:gridCol w="530352"/>
                <a:gridCol w="585216"/>
                <a:gridCol w="530352"/>
                <a:gridCol w="658368"/>
                <a:gridCol w="2615184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err="1" smtClean="0">
                          <a:effectLst/>
                        </a:rPr>
                        <a:t>M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eningkatkan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IGD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jaga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IGD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Rawat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Jalan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(IRJ, Tulip)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Meningkatnya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kunjungan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Kunjungan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Rawat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Jalan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Rawat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Inap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Rawat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inap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Kamar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kamar</a:t>
                      </a:r>
                      <a:r>
                        <a:rPr lang="en-A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Pusat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Jantung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Terpadu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Terpenuhinya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kebutuhan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sarana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prasarana</a:t>
                      </a:r>
                      <a:r>
                        <a:rPr lang="en-US" sz="1400" u="none" strike="noStrike" dirty="0" smtClean="0">
                          <a:effectLst/>
                        </a:rPr>
                        <a:t> PJT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sarana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pprasarana</a:t>
                      </a:r>
                      <a:r>
                        <a:rPr lang="en-A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elayanan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PJT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5971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Permata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A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permata</a:t>
                      </a:r>
                      <a:r>
                        <a:rPr lang="en-A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2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</a:t>
            </a:r>
            <a:r>
              <a:rPr lang="en-US" sz="3600" dirty="0" smtClean="0"/>
              <a:t>5</a:t>
            </a:r>
            <a:r>
              <a:rPr lang="id-ID" sz="3600" dirty="0" smtClean="0"/>
              <a:t>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069253"/>
              </p:ext>
            </p:extLst>
          </p:nvPr>
        </p:nvGraphicFramePr>
        <p:xfrm>
          <a:off x="494538" y="1309367"/>
          <a:ext cx="11176318" cy="45162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3012"/>
                <a:gridCol w="2247900"/>
                <a:gridCol w="552450"/>
                <a:gridCol w="571500"/>
                <a:gridCol w="590550"/>
                <a:gridCol w="571500"/>
                <a:gridCol w="552450"/>
                <a:gridCol w="3326956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Tercapainya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RS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Sardjito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sakit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rujukan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Membina kerjasama yang strategis, bersinergi dan berkelanjutan dengan RS mitra dan RS lain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Tercapainya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RS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Sardjito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sakit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bertaraf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2019(AHS)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ptimalisasi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RS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jejaring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kontribusi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alumni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pencapaian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Tridharma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Partisipasi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alumni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non-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id-ID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dalam bentuk: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Sumbangan dana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umbangan fasilitas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eterlibatan dalam kegiatan akademik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non-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engembangan Pendidikan Afiliasi dan Satelit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enyediaan fasilitas untuk kegiatan akademik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non-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jejaring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sinergis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alumni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almamater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alumni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alumni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alumni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</a:t>
            </a:r>
            <a:r>
              <a:rPr lang="en-US" sz="3600" dirty="0" smtClean="0"/>
              <a:t>5</a:t>
            </a:r>
            <a:r>
              <a:rPr lang="id-ID" sz="3600" dirty="0" smtClean="0"/>
              <a:t>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118340"/>
              </p:ext>
            </p:extLst>
          </p:nvPr>
        </p:nvGraphicFramePr>
        <p:xfrm>
          <a:off x="494538" y="1633217"/>
          <a:ext cx="11176318" cy="367230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3012"/>
                <a:gridCol w="2247900"/>
                <a:gridCol w="552450"/>
                <a:gridCol w="571500"/>
                <a:gridCol w="590550"/>
                <a:gridCol w="571500"/>
                <a:gridCol w="552450"/>
                <a:gridCol w="3326956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kerjasama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instansi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negri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kerjasama dengan instansi di dalam negeri dalam tiga tahun terakhir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semua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80%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Membina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erjasama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almamater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/KSM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Obgin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(S2, S3,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Tercapainya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efektivitas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kelembagaan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ketatalaksanaan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 pengelolaan fungsional dan operasional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lembaga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berjalan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SOP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Pengintegrasian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menjamin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semangat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desentralisasi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elenggarakan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yang optimal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efektif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sistematis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efisien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kerjasama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dengan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instansi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luar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negri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endParaRPr lang="id-ID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kerjasama dengan instansi di luar negeri dalam tiga tahun terakhir cukup dan semuanya relevan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80%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Membina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erjasama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instansi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negri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3600" dirty="0" err="1">
                <a:solidFill>
                  <a:schemeClr val="tx1"/>
                </a:solidFill>
              </a:rPr>
              <a:t>Menjadi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pusat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unggulan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i="1" dirty="0">
                <a:solidFill>
                  <a:schemeClr val="tx1"/>
                </a:solidFill>
              </a:rPr>
              <a:t>sustainable </a:t>
            </a:r>
            <a:r>
              <a:rPr lang="en-US" sz="3600" dirty="0" err="1">
                <a:solidFill>
                  <a:schemeClr val="tx1"/>
                </a:solidFill>
              </a:rPr>
              <a:t>dan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diakui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bidang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pendidikan</a:t>
            </a:r>
            <a:r>
              <a:rPr lang="id-ID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penelitian</a:t>
            </a:r>
            <a:r>
              <a:rPr lang="id-ID" sz="3600" dirty="0" smtClean="0">
                <a:solidFill>
                  <a:schemeClr val="tx1"/>
                </a:solidFill>
              </a:rPr>
              <a:t>, pengabdian </a:t>
            </a:r>
            <a:r>
              <a:rPr lang="id-ID" sz="3600" dirty="0">
                <a:solidFill>
                  <a:schemeClr val="tx1"/>
                </a:solidFill>
              </a:rPr>
              <a:t>dan </a:t>
            </a:r>
            <a:r>
              <a:rPr lang="en-US" sz="3600" dirty="0" err="1">
                <a:solidFill>
                  <a:schemeClr val="tx1"/>
                </a:solidFill>
              </a:rPr>
              <a:t>pelayanan</a:t>
            </a:r>
            <a:r>
              <a:rPr lang="id-ID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Obstetri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Ginekologi</a:t>
            </a:r>
            <a:r>
              <a:rPr lang="en-US" sz="3600" dirty="0">
                <a:solidFill>
                  <a:schemeClr val="tx1"/>
                </a:solidFill>
              </a:rPr>
              <a:t> di </a:t>
            </a:r>
            <a:r>
              <a:rPr lang="en-US" sz="3600" dirty="0" err="1">
                <a:solidFill>
                  <a:schemeClr val="tx1"/>
                </a:solidFill>
              </a:rPr>
              <a:t>tingkat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global</a:t>
            </a:r>
            <a:r>
              <a:rPr lang="id-ID" sz="3600" dirty="0">
                <a:solidFill>
                  <a:schemeClr val="tx1"/>
                </a:solidFill>
              </a:rPr>
              <a:t> </a:t>
            </a:r>
            <a:r>
              <a:rPr lang="id-ID" sz="3600" dirty="0" smtClean="0">
                <a:solidFill>
                  <a:schemeClr val="tx1"/>
                </a:solidFill>
              </a:rPr>
              <a:t>guna kepentingan bangsa dan kemanusiaan.</a:t>
            </a:r>
            <a:endParaRPr lang="en-US" sz="3600" dirty="0">
              <a:solidFill>
                <a:schemeClr val="tx1"/>
              </a:solidFill>
            </a:endParaRPr>
          </a:p>
          <a:p>
            <a:pPr algn="just"/>
            <a:endParaRPr lang="en-US" sz="36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id-ID" sz="3600" dirty="0" smtClean="0">
                <a:solidFill>
                  <a:schemeClr val="tx1"/>
                </a:solidFill>
              </a:rPr>
              <a:t>M</a:t>
            </a:r>
            <a:r>
              <a:rPr lang="en-US" sz="3600" dirty="0" err="1" smtClean="0">
                <a:solidFill>
                  <a:schemeClr val="tx1"/>
                </a:solidFill>
              </a:rPr>
              <a:t>enyelenggarakan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pendidikan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pelayanan</a:t>
            </a:r>
            <a:r>
              <a:rPr lang="id-ID" sz="3600" dirty="0" smtClean="0">
                <a:solidFill>
                  <a:schemeClr val="tx1"/>
                </a:solidFill>
              </a:rPr>
              <a:t> dalam bidang obstetri dan ginekologi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komprehensif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paripurna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didukung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oleh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teknologi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mutakhir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penelitian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serta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berorientasi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semangat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pengabdian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bangsa</a:t>
            </a:r>
            <a:r>
              <a:rPr lang="id-ID" sz="3600" dirty="0" smtClean="0">
                <a:solidFill>
                  <a:schemeClr val="tx1"/>
                </a:solidFill>
              </a:rPr>
              <a:t>.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3200" dirty="0" smtClean="0"/>
              <a:t>Menyelenggarakan pendidikan </a:t>
            </a:r>
            <a:r>
              <a:rPr lang="en-US" sz="3200" dirty="0" err="1"/>
              <a:t>dokter</a:t>
            </a:r>
            <a:r>
              <a:rPr lang="en-US" sz="3200" dirty="0"/>
              <a:t> di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obstetri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ginekologi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sarjana</a:t>
            </a:r>
            <a:r>
              <a:rPr lang="en-US" sz="3200" dirty="0"/>
              <a:t>, </a:t>
            </a:r>
            <a:r>
              <a:rPr lang="en-US" sz="3200" dirty="0" err="1"/>
              <a:t>pascasarjana</a:t>
            </a:r>
            <a:r>
              <a:rPr lang="en-US" sz="3200" dirty="0"/>
              <a:t>, </a:t>
            </a:r>
            <a:r>
              <a:rPr lang="en-US" sz="3200" dirty="0" err="1"/>
              <a:t>profesi</a:t>
            </a:r>
            <a:r>
              <a:rPr lang="en-US" sz="3200" dirty="0"/>
              <a:t>, </a:t>
            </a:r>
            <a:r>
              <a:rPr lang="en-US" sz="3200" dirty="0" err="1"/>
              <a:t>spesialis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subspesialis</a:t>
            </a:r>
            <a:r>
              <a:rPr lang="id-ID" sz="3200" dirty="0"/>
              <a:t> yang komprehensif dan </a:t>
            </a:r>
            <a:r>
              <a:rPr lang="id-ID" sz="3200" dirty="0" smtClean="0"/>
              <a:t>kontributif dalam meningkatkan kesehatan perempuan di tingkat nasional.</a:t>
            </a:r>
            <a:endParaRPr lang="en-US" sz="3200" dirty="0"/>
          </a:p>
          <a:p>
            <a:pPr lvl="0">
              <a:lnSpc>
                <a:spcPct val="150000"/>
              </a:lnSpc>
            </a:pPr>
            <a:r>
              <a:rPr lang="id-ID" sz="3200" dirty="0" smtClean="0"/>
              <a:t>Mencetak </a:t>
            </a:r>
            <a:r>
              <a:rPr lang="en-US" sz="3200" dirty="0" err="1"/>
              <a:t>dokter</a:t>
            </a:r>
            <a:r>
              <a:rPr lang="en-US" sz="3200" dirty="0"/>
              <a:t> </a:t>
            </a:r>
            <a:r>
              <a:rPr lang="en-US" sz="3200" dirty="0" smtClean="0"/>
              <a:t>professional</a:t>
            </a:r>
            <a:r>
              <a:rPr lang="id-ID" sz="3200" dirty="0" smtClean="0"/>
              <a:t> dan beretika</a:t>
            </a:r>
            <a:r>
              <a:rPr lang="en-US" sz="3200" dirty="0" smtClean="0"/>
              <a:t> </a:t>
            </a:r>
            <a:r>
              <a:rPr lang="en-US" sz="3200" dirty="0"/>
              <a:t>di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obstetri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ginekologi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jenjang</a:t>
            </a:r>
            <a:r>
              <a:rPr lang="en-US" sz="3200" dirty="0"/>
              <a:t> </a:t>
            </a:r>
            <a:r>
              <a:rPr lang="en-US" sz="3200" dirty="0" err="1" smtClean="0"/>
              <a:t>pendidikan</a:t>
            </a:r>
            <a:r>
              <a:rPr lang="id-ID" sz="3200" dirty="0" smtClean="0"/>
              <a:t> </a:t>
            </a:r>
            <a:r>
              <a:rPr lang="id-ID" sz="3200" dirty="0"/>
              <a:t>yang </a:t>
            </a:r>
            <a:r>
              <a:rPr lang="id-ID" sz="3200" dirty="0" smtClean="0"/>
              <a:t>kompeten.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54" y="1418897"/>
            <a:ext cx="10967545" cy="5033418"/>
          </a:xfrm>
          <a:solidFill>
            <a:schemeClr val="bg1"/>
          </a:solidFill>
        </p:spPr>
        <p:txBody>
          <a:bodyPr/>
          <a:lstStyle/>
          <a:p>
            <a:pPr lvl="0">
              <a:buNone/>
            </a:pPr>
            <a:r>
              <a:rPr lang="en-US" sz="3200" dirty="0" smtClean="0"/>
              <a:t>1.  </a:t>
            </a:r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tata</a:t>
            </a:r>
            <a:r>
              <a:rPr lang="en-US" sz="3200" dirty="0" smtClean="0"/>
              <a:t> </a:t>
            </a:r>
            <a:r>
              <a:rPr lang="en-US" sz="3200" dirty="0" err="1" smtClean="0"/>
              <a:t>kelola</a:t>
            </a:r>
            <a:r>
              <a:rPr lang="en-US" sz="3200" dirty="0" smtClean="0"/>
              <a:t> </a:t>
            </a:r>
            <a:r>
              <a:rPr lang="en-US" sz="3200" dirty="0" err="1" smtClean="0"/>
              <a:t>departemen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akuntabel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didukung</a:t>
            </a:r>
            <a:r>
              <a:rPr lang="en-US" sz="3200" dirty="0" smtClean="0"/>
              <a:t> SDM yang </a:t>
            </a:r>
            <a:r>
              <a:rPr lang="en-US" sz="3200" dirty="0" err="1" smtClean="0"/>
              <a:t>memadai</a:t>
            </a:r>
            <a:r>
              <a:rPr lang="en-US" sz="3200" dirty="0" smtClean="0"/>
              <a:t>, professional, </a:t>
            </a:r>
            <a:r>
              <a:rPr lang="en-US" sz="3200" dirty="0" err="1" smtClean="0"/>
              <a:t>bermartabat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.</a:t>
            </a:r>
          </a:p>
          <a:p>
            <a:pPr lvl="0">
              <a:buNone/>
            </a:pPr>
            <a:r>
              <a:rPr lang="en-US" sz="3200" dirty="0" smtClean="0"/>
              <a:t>2.  </a:t>
            </a:r>
            <a:r>
              <a:rPr lang="en-US" sz="3200" dirty="0" err="1" smtClean="0"/>
              <a:t>Menyelenggarakan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id-ID" sz="3200" dirty="0" smtClean="0"/>
              <a:t> dan penelitian yang </a:t>
            </a:r>
            <a:r>
              <a:rPr lang="en-US" sz="3200" dirty="0" err="1" smtClean="0"/>
              <a:t>berkualitas</a:t>
            </a:r>
            <a:r>
              <a:rPr lang="id-ID" sz="3200" dirty="0" smtClean="0"/>
              <a:t>,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bukti</a:t>
            </a:r>
            <a:r>
              <a:rPr lang="en-US" sz="3200" dirty="0" smtClean="0"/>
              <a:t> (</a:t>
            </a:r>
            <a:r>
              <a:rPr lang="en-US" sz="3200" i="1" dirty="0" smtClean="0"/>
              <a:t>evidence based</a:t>
            </a:r>
            <a:r>
              <a:rPr lang="en-US" sz="3200" dirty="0" smtClean="0"/>
              <a:t>)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mendukung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.</a:t>
            </a:r>
          </a:p>
          <a:p>
            <a:pPr lvl="0">
              <a:buNone/>
            </a:pPr>
            <a:r>
              <a:rPr lang="en-US" sz="3200" dirty="0" smtClean="0"/>
              <a:t>3.  </a:t>
            </a:r>
            <a:r>
              <a:rPr lang="en-US" sz="3200" dirty="0" err="1" smtClean="0"/>
              <a:t>Menyelenggarakan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paripurna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holistik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visi</a:t>
            </a:r>
            <a:r>
              <a:rPr lang="en-US" sz="3200" dirty="0" smtClean="0"/>
              <a:t> RS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semangat</a:t>
            </a:r>
            <a:r>
              <a:rPr lang="en-US" sz="3200" i="1" dirty="0" smtClean="0"/>
              <a:t> academic health system </a:t>
            </a:r>
            <a:r>
              <a:rPr lang="en-US" sz="3200" dirty="0" smtClean="0"/>
              <a:t>(AHS).</a:t>
            </a:r>
            <a:endParaRPr lang="en-US" sz="3200" i="1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958"/>
            <a:ext cx="10972800" cy="4644205"/>
          </a:xfrm>
        </p:spPr>
        <p:txBody>
          <a:bodyPr/>
          <a:lstStyle/>
          <a:p>
            <a:pPr lvl="0">
              <a:buNone/>
            </a:pPr>
            <a:r>
              <a:rPr lang="en-US" sz="3600" dirty="0" smtClean="0"/>
              <a:t>4. </a:t>
            </a:r>
            <a:r>
              <a:rPr lang="en-US" sz="3600" dirty="0" err="1" smtClean="0"/>
              <a:t>Menyelenggarakan</a:t>
            </a:r>
            <a:r>
              <a:rPr lang="en-US" sz="3600" dirty="0" smtClean="0"/>
              <a:t> p</a:t>
            </a:r>
            <a:r>
              <a:rPr lang="id-ID" sz="3600" dirty="0" smtClean="0"/>
              <a:t>endidikan dan p</a:t>
            </a:r>
            <a:r>
              <a:rPr lang="en-US" sz="3600" dirty="0" err="1" smtClean="0"/>
              <a:t>enelitian</a:t>
            </a:r>
            <a:r>
              <a:rPr lang="en-US" sz="3600" dirty="0" smtClean="0"/>
              <a:t> </a:t>
            </a:r>
            <a:r>
              <a:rPr lang="id-ID" sz="3600" dirty="0" smtClean="0"/>
              <a:t>yang mengacu 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r>
              <a:rPr lang="id-ID" sz="3600" dirty="0" smtClean="0"/>
              <a:t>.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5.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pelopor</a:t>
            </a:r>
            <a:r>
              <a:rPr lang="en-US" sz="3600" dirty="0" smtClean="0"/>
              <a:t>/ </a:t>
            </a:r>
            <a:r>
              <a:rPr lang="en-US" sz="3600" dirty="0" err="1" smtClean="0"/>
              <a:t>pionir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pelayanan</a:t>
            </a:r>
            <a:r>
              <a:rPr lang="en-US" sz="3600" dirty="0" smtClean="0"/>
              <a:t> </a:t>
            </a:r>
            <a:r>
              <a:rPr lang="en-US" sz="3600" dirty="0" err="1" smtClean="0"/>
              <a:t>unggulan</a:t>
            </a:r>
            <a:r>
              <a:rPr lang="en-US" sz="3600" dirty="0" smtClean="0"/>
              <a:t> di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 smtClean="0"/>
              <a:t>obstetri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ginekologi</a:t>
            </a:r>
            <a:r>
              <a:rPr lang="en-US" sz="3600" dirty="0" smtClean="0"/>
              <a:t> </a:t>
            </a:r>
            <a:r>
              <a:rPr lang="en-US" sz="3600" dirty="0" err="1" smtClean="0"/>
              <a:t>didukung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</a:t>
            </a:r>
            <a:r>
              <a:rPr lang="en-US" sz="3600" dirty="0" err="1" smtClean="0"/>
              <a:t>mutakhir</a:t>
            </a:r>
            <a:r>
              <a:rPr lang="id-ID" sz="3600" dirty="0" smtClean="0"/>
              <a:t>.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6. </a:t>
            </a:r>
            <a:r>
              <a:rPr lang="en-US" sz="3600" dirty="0" err="1" smtClean="0"/>
              <a:t>Menjalin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pengembangan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pendidikan</a:t>
            </a:r>
            <a:r>
              <a:rPr lang="id-ID" sz="3600" dirty="0" smtClean="0"/>
              <a:t>,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, </a:t>
            </a:r>
            <a:r>
              <a:rPr lang="en-US" sz="3600" dirty="0" err="1" smtClean="0"/>
              <a:t>pengabdian</a:t>
            </a:r>
            <a:r>
              <a:rPr lang="id-ID" sz="3600" dirty="0" smtClean="0"/>
              <a:t> dan </a:t>
            </a:r>
            <a:r>
              <a:rPr lang="en-US" sz="3600" dirty="0" err="1" smtClean="0"/>
              <a:t>pelayanan</a:t>
            </a:r>
            <a:r>
              <a:rPr lang="id-ID" sz="3600" dirty="0" smtClean="0"/>
              <a:t>.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656" y="1024127"/>
            <a:ext cx="7837288" cy="5583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19419</TotalTime>
  <Words>2161</Words>
  <Application>Microsoft Office PowerPoint</Application>
  <PresentationFormat>Custom</PresentationFormat>
  <Paragraphs>567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PowerPoint Presentation</vt:lpstr>
      <vt:lpstr>Milestones 2018-2022</vt:lpstr>
      <vt:lpstr>PowerPoint Presentation</vt:lpstr>
      <vt:lpstr>Bab II. Analisis Situasi</vt:lpstr>
      <vt:lpstr>Kondisi internal: Kekuatan</vt:lpstr>
      <vt:lpstr>PowerPoint Presentation</vt:lpstr>
      <vt:lpstr>Kondisi internal: Kelemahan</vt:lpstr>
      <vt:lpstr>Kondisi eskternal: Peluang</vt:lpstr>
      <vt:lpstr>PowerPoint Presentation</vt:lpstr>
      <vt:lpstr>PowerPoint Presentation</vt:lpstr>
      <vt:lpstr>Kondisi eksternal: Ancaman</vt:lpstr>
      <vt:lpstr>PowerPoint Presentation</vt:lpstr>
      <vt:lpstr>Bab III. Kebijakan Strategis</vt:lpstr>
      <vt:lpstr>Bagaimana mengoptimalkan kekuatan-kekuatan kita?</vt:lpstr>
      <vt:lpstr>PowerPoint Presentation</vt:lpstr>
      <vt:lpstr>Bagaimana mengatasi kelemahan-kelemahan kita?</vt:lpstr>
      <vt:lpstr>Bagaimana menangkap peluang-peluang dengan baik?</vt:lpstr>
      <vt:lpstr>Bagaimana mengantisipasi ancaman-ancaman?</vt:lpstr>
      <vt:lpstr>Tujuan 1:menyelenggarakan pendidikan  yang mampu mencetak ahli obstetri dan ginekologi yang profesional, beretika, unggul, inovatif, dengan dijiwai nilai luhur Pancasila dan diakui di dunia internasional.</vt:lpstr>
      <vt:lpstr>PowerPoint Presentation</vt:lpstr>
      <vt:lpstr>Tujuan 2: Membangun sistem keuangan dan administrasi yang transparan dan akuntabel</vt:lpstr>
      <vt:lpstr>PowerPoint Presentation</vt:lpstr>
      <vt:lpstr>Tujuan 3: Menyelenggarakan penelitian berstandar internasional dan menjalin kerja sama internasional dalam pengembangan pelayanan, pendidikan dan penelitian.</vt:lpstr>
      <vt:lpstr>PowerPoint Presentation</vt:lpstr>
      <vt:lpstr>Tujuan 4: Pelayanan paripurna dan holistik sesuai dengan visi RS pendidikan dengan semangat academic health system</vt:lpstr>
      <vt:lpstr>Tujuan 5:</vt:lpstr>
      <vt:lpstr>Tujuan 5: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ismail - [2010]</cp:lastModifiedBy>
  <cp:revision>205</cp:revision>
  <dcterms:created xsi:type="dcterms:W3CDTF">2016-10-06T12:46:54Z</dcterms:created>
  <dcterms:modified xsi:type="dcterms:W3CDTF">2018-01-21T11:51:10Z</dcterms:modified>
</cp:coreProperties>
</file>