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29"/>
  </p:notesMasterIdLst>
  <p:sldIdLst>
    <p:sldId id="257" r:id="rId3"/>
    <p:sldId id="398" r:id="rId4"/>
    <p:sldId id="407" r:id="rId5"/>
    <p:sldId id="399" r:id="rId6"/>
    <p:sldId id="400" r:id="rId7"/>
    <p:sldId id="401" r:id="rId8"/>
    <p:sldId id="402" r:id="rId9"/>
    <p:sldId id="405" r:id="rId10"/>
    <p:sldId id="404" r:id="rId11"/>
    <p:sldId id="408" r:id="rId12"/>
    <p:sldId id="410" r:id="rId13"/>
    <p:sldId id="411" r:id="rId14"/>
    <p:sldId id="412" r:id="rId15"/>
    <p:sldId id="413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14" r:id="rId27"/>
    <p:sldId id="40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2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6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86558" y="1491678"/>
            <a:ext cx="82245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/>
              <a:t>RENSTRA </a:t>
            </a:r>
            <a:r>
              <a:rPr lang="en-US" sz="4400" b="1" dirty="0"/>
              <a:t>FKKMK UGM </a:t>
            </a:r>
            <a:endParaRPr lang="en-US" sz="4400" dirty="0"/>
          </a:p>
          <a:p>
            <a:pPr algn="r"/>
            <a:r>
              <a:rPr lang="en-US" sz="4400" dirty="0" smtClean="0">
                <a:cs typeface="Arial" pitchFamily="34" charset="0"/>
              </a:rPr>
              <a:t>DEPARTEMEN </a:t>
            </a:r>
          </a:p>
          <a:p>
            <a:pPr algn="r"/>
            <a:r>
              <a:rPr lang="en-US" sz="4400" dirty="0" smtClean="0">
                <a:cs typeface="Arial" pitchFamily="34" charset="0"/>
              </a:rPr>
              <a:t>KEPERAWATAN DASAR DAN EMERGENSI</a:t>
            </a: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0000"/>
                </a:solidFill>
              </a:rPr>
              <a:t>BAB 2. ANALISIS SITUASI 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89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internal: </a:t>
            </a:r>
            <a:r>
              <a:rPr lang="en-US" sz="4000" b="1" dirty="0" err="1" smtClean="0"/>
              <a:t>Kekuatan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614" y="1145478"/>
            <a:ext cx="10976919" cy="5306122"/>
          </a:xfrm>
          <a:solidFill>
            <a:schemeClr val="bg1"/>
          </a:solidFill>
        </p:spPr>
        <p:txBody>
          <a:bodyPr/>
          <a:lstStyle/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err="1" smtClean="0"/>
              <a:t>Mayoritas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berusia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  </a:t>
            </a:r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/>
              <a:t>literature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online yang </a:t>
            </a:r>
            <a:r>
              <a:rPr lang="en-US" sz="2800" dirty="0" err="1"/>
              <a:t>memadai</a:t>
            </a:r>
            <a:endParaRPr lang="en-US" sz="2800" dirty="0"/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smtClean="0"/>
              <a:t>IPE </a:t>
            </a:r>
            <a:r>
              <a:rPr lang="en-US" sz="2800" dirty="0" err="1"/>
              <a:t>berjalan</a:t>
            </a:r>
            <a:endParaRPr lang="en-US" sz="2800" dirty="0"/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unggul</a:t>
            </a:r>
            <a:r>
              <a:rPr lang="en-US" sz="2800" i="1" dirty="0"/>
              <a:t> </a:t>
            </a:r>
            <a:endParaRPr lang="en-US" sz="2800" dirty="0"/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err="1"/>
              <a:t>Lahan</a:t>
            </a:r>
            <a:r>
              <a:rPr lang="en-US" sz="2800" dirty="0"/>
              <a:t> </a:t>
            </a:r>
            <a:r>
              <a:rPr lang="en-US" sz="2800" dirty="0" err="1"/>
              <a:t>praktek</a:t>
            </a:r>
            <a:r>
              <a:rPr lang="en-US" sz="2800" dirty="0"/>
              <a:t> </a:t>
            </a:r>
            <a:r>
              <a:rPr lang="en-US" sz="2800" dirty="0" err="1"/>
              <a:t>berstandar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unggulan</a:t>
            </a:r>
            <a:r>
              <a:rPr lang="en-US" sz="2800" dirty="0"/>
              <a:t> (</a:t>
            </a:r>
            <a:r>
              <a:rPr lang="en-US" sz="2800" dirty="0" err="1"/>
              <a:t>misalnya</a:t>
            </a:r>
            <a:r>
              <a:rPr lang="en-US" sz="2800" dirty="0"/>
              <a:t> unit </a:t>
            </a:r>
            <a:r>
              <a:rPr lang="en-US" sz="2800" dirty="0" err="1"/>
              <a:t>jantung</a:t>
            </a:r>
            <a:r>
              <a:rPr lang="en-US" sz="2800" dirty="0" smtClean="0"/>
              <a:t>)</a:t>
            </a:r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i="1" dirty="0"/>
              <a:t>Academic Health </a:t>
            </a:r>
            <a:r>
              <a:rPr lang="en-US" sz="2800" i="1" dirty="0" smtClean="0"/>
              <a:t>System</a:t>
            </a:r>
            <a:endParaRPr lang="en-US" sz="2800" dirty="0" smtClean="0"/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smtClean="0"/>
              <a:t>Sharing </a:t>
            </a:r>
            <a:r>
              <a:rPr lang="en-US" sz="2800" dirty="0"/>
              <a:t>resourced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lahan</a:t>
            </a:r>
            <a:r>
              <a:rPr lang="en-US" sz="2800" dirty="0"/>
              <a:t> </a:t>
            </a:r>
            <a:r>
              <a:rPr lang="en-US" sz="2800" dirty="0" err="1" smtClean="0"/>
              <a:t>praktek</a:t>
            </a:r>
            <a:endParaRPr lang="en-US" sz="2800" dirty="0"/>
          </a:p>
          <a:p>
            <a:pPr marL="639763" lvl="1" indent="-342900">
              <a:buSzPct val="149000"/>
              <a:buFont typeface="Arial"/>
              <a:buChar char="•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: BPPD, BNPB, DERU (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), PUSBANKES –PERSI-118,Himpunan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seminat</a:t>
            </a:r>
            <a:endParaRPr lang="en-US" sz="2800" dirty="0" smtClean="0"/>
          </a:p>
          <a:p>
            <a:pPr marL="609600" lvl="1" indent="0">
              <a:buNone/>
            </a:pPr>
            <a:endParaRPr lang="en-US" sz="2200" dirty="0" smtClean="0"/>
          </a:p>
          <a:p>
            <a:pPr marL="609600" lvl="1" indent="0">
              <a:buNone/>
            </a:pPr>
            <a:endParaRPr lang="en-US" sz="2200" dirty="0" smtClean="0"/>
          </a:p>
          <a:p>
            <a:pPr marL="0" lv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endParaRPr lang="en-US" sz="2200" dirty="0"/>
          </a:p>
          <a:p>
            <a:pPr marL="0" lv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3779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26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internal: </a:t>
            </a:r>
            <a:r>
              <a:rPr lang="en-US" sz="4000" b="1" dirty="0" err="1" smtClean="0"/>
              <a:t>Kelemahan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9" y="1046752"/>
            <a:ext cx="12122249" cy="5284450"/>
          </a:xfrm>
          <a:solidFill>
            <a:schemeClr val="bg1"/>
          </a:solidFill>
        </p:spPr>
        <p:txBody>
          <a:bodyPr/>
          <a:lstStyle/>
          <a:p>
            <a:pPr marL="455613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 </a:t>
            </a:r>
            <a:r>
              <a:rPr lang="en-US" sz="2400" dirty="0" smtClean="0"/>
              <a:t>(10 orang)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5 </a:t>
            </a:r>
            <a:r>
              <a:rPr lang="en-US" sz="2400" dirty="0" err="1" smtClean="0"/>
              <a:t>keilmuan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endParaRPr lang="en-US" sz="2400" dirty="0"/>
          </a:p>
          <a:p>
            <a:pPr indent="-285750"/>
            <a:r>
              <a:rPr lang="en-US" sz="2400" dirty="0" smtClean="0"/>
              <a:t>J</a:t>
            </a:r>
            <a:r>
              <a:rPr lang="id-ID" sz="2400" dirty="0" smtClean="0"/>
              <a:t>umlah dosen berpendidikan S2 = 40%</a:t>
            </a:r>
          </a:p>
          <a:p>
            <a:pPr indent="-285750"/>
            <a:r>
              <a:rPr lang="id-ID" sz="2400" dirty="0" smtClean="0"/>
              <a:t>Belum </a:t>
            </a:r>
            <a:r>
              <a:rPr lang="id-ID" sz="2400" dirty="0"/>
              <a:t>memiliki guru </a:t>
            </a:r>
            <a:r>
              <a:rPr lang="id-ID" sz="2400" dirty="0" smtClean="0"/>
              <a:t>besar dan lektor kepala.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Lektor</a:t>
            </a:r>
            <a:r>
              <a:rPr lang="en-US" sz="2400" dirty="0"/>
              <a:t> =2 orang, </a:t>
            </a:r>
            <a:r>
              <a:rPr lang="en-US" sz="2400" dirty="0" err="1"/>
              <a:t>dan</a:t>
            </a:r>
            <a:r>
              <a:rPr lang="en-US" sz="2400" dirty="0"/>
              <a:t> AA= 3 orang</a:t>
            </a:r>
            <a:r>
              <a:rPr lang="en-US" sz="2400" dirty="0" smtClean="0"/>
              <a:t>)</a:t>
            </a:r>
            <a:endParaRPr lang="en-US" sz="2400" dirty="0"/>
          </a:p>
          <a:p>
            <a:pPr lvl="0" indent="-285750"/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kolegium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gawat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. </a:t>
            </a:r>
          </a:p>
          <a:p>
            <a:pPr lvl="0" indent="-285750"/>
            <a:r>
              <a:rPr lang="id-ID" sz="2400" dirty="0" smtClean="0"/>
              <a:t>Jumlah </a:t>
            </a:r>
            <a:r>
              <a:rPr lang="id-ID" sz="2400" dirty="0"/>
              <a:t>staf pendidik </a:t>
            </a:r>
            <a:r>
              <a:rPr lang="id-ID" sz="2400" dirty="0" smtClean="0"/>
              <a:t>masih kurang </a:t>
            </a:r>
            <a:r>
              <a:rPr lang="id-ID" sz="2400" dirty="0"/>
              <a:t>untuk mengembangkan semua keilmuan di </a:t>
            </a:r>
            <a:r>
              <a:rPr lang="id-ID" sz="2400" dirty="0" smtClean="0"/>
              <a:t>departemen (5 keilmuan)  yaitu keperawatan</a:t>
            </a:r>
            <a:r>
              <a:rPr lang="id-ID" sz="2400" dirty="0"/>
              <a:t>: dasar, manajemen, kritis, gawat darurat, disaster</a:t>
            </a:r>
            <a:r>
              <a:rPr lang="id-ID" sz="2400" dirty="0" smtClean="0"/>
              <a:t>)</a:t>
            </a:r>
          </a:p>
          <a:p>
            <a:pPr lvl="0" indent="-285750"/>
            <a:r>
              <a:rPr lang="id-ID" sz="2400" dirty="0"/>
              <a:t>Belum memiliki spesialis bidang keilmuan keperawatan gawat </a:t>
            </a:r>
            <a:r>
              <a:rPr lang="id-ID" sz="2400" dirty="0" smtClean="0"/>
              <a:t>darurat dan keperawatan </a:t>
            </a:r>
            <a:r>
              <a:rPr lang="id-ID" sz="2400" dirty="0"/>
              <a:t>dasar</a:t>
            </a:r>
            <a:endParaRPr lang="en-US" sz="2400" dirty="0"/>
          </a:p>
          <a:p>
            <a:pPr lvl="0" indent="-285750"/>
            <a:r>
              <a:rPr lang="id-ID" sz="2400" dirty="0" smtClean="0"/>
              <a:t>Fasilitas </a:t>
            </a:r>
            <a:r>
              <a:rPr lang="id-ID" sz="2400" dirty="0"/>
              <a:t>dan sarana pembelajaran skills yang </a:t>
            </a:r>
            <a:r>
              <a:rPr lang="id-ID" sz="2400" dirty="0" smtClean="0"/>
              <a:t>terbatas</a:t>
            </a:r>
          </a:p>
          <a:p>
            <a:pPr lvl="0" indent="-285750">
              <a:spcBef>
                <a:spcPts val="72"/>
              </a:spcBef>
            </a:pPr>
            <a:r>
              <a:rPr lang="id-ID" sz="2400" dirty="0" smtClean="0"/>
              <a:t>Publikasi internasional sedikit </a:t>
            </a:r>
          </a:p>
          <a:p>
            <a:pPr lvl="0" indent="-285750">
              <a:spcBef>
                <a:spcPts val="72"/>
              </a:spcBef>
            </a:pP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jejaring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endParaRPr lang="en-US" sz="2400" dirty="0" smtClean="0"/>
          </a:p>
          <a:p>
            <a:pPr marL="0" indent="0">
              <a:buNone/>
            </a:pPr>
            <a:endParaRPr lang="en-US" sz="3200" dirty="0"/>
          </a:p>
          <a:p>
            <a:pPr lvl="0"/>
            <a:endParaRPr lang="en-US" sz="3200" dirty="0"/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3041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eskternal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70" y="1136136"/>
            <a:ext cx="11236410" cy="499879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spesialis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belakang</a:t>
            </a:r>
            <a:r>
              <a:rPr lang="en-US" sz="3200" dirty="0"/>
              <a:t> </a:t>
            </a:r>
            <a:r>
              <a:rPr lang="en-US" sz="3200" dirty="0" err="1"/>
              <a:t>spesialis</a:t>
            </a:r>
            <a:r>
              <a:rPr lang="en-US" sz="3200" dirty="0"/>
              <a:t>/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: </a:t>
            </a:r>
            <a:r>
              <a:rPr lang="en-US" sz="3200" dirty="0" err="1" smtClean="0"/>
              <a:t>emergensi</a:t>
            </a:r>
            <a:r>
              <a:rPr lang="en-US" sz="3200" dirty="0"/>
              <a:t>,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</a:p>
          <a:p>
            <a:pPr lvl="0"/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spesialis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gawat</a:t>
            </a:r>
            <a:r>
              <a:rPr lang="en-US" sz="3200" dirty="0" smtClean="0"/>
              <a:t> </a:t>
            </a:r>
            <a:r>
              <a:rPr lang="en-US" sz="3200" dirty="0" err="1" smtClean="0"/>
              <a:t>darurat</a:t>
            </a:r>
            <a:r>
              <a:rPr lang="en-US" sz="3200" dirty="0" smtClean="0"/>
              <a:t>,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r>
              <a:rPr lang="en-US" sz="3200" dirty="0" smtClean="0"/>
              <a:t> di Indonesia </a:t>
            </a:r>
          </a:p>
          <a:p>
            <a:pPr lvl="0"/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program magister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r>
              <a:rPr lang="en-US" sz="3200" dirty="0" smtClean="0"/>
              <a:t>, </a:t>
            </a:r>
            <a:r>
              <a:rPr lang="en-US" sz="3200" dirty="0" err="1" smtClean="0"/>
              <a:t>gawat</a:t>
            </a:r>
            <a:r>
              <a:rPr lang="en-US" sz="3200" dirty="0" smtClean="0"/>
              <a:t> </a:t>
            </a:r>
            <a:r>
              <a:rPr lang="en-US" sz="3200" dirty="0" err="1" smtClean="0"/>
              <a:t>darurat</a:t>
            </a:r>
            <a:r>
              <a:rPr lang="en-US" sz="3200" dirty="0" smtClean="0"/>
              <a:t>, disaster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di Indonesia</a:t>
            </a:r>
          </a:p>
          <a:p>
            <a:r>
              <a:rPr lang="en-US" sz="3200" dirty="0" smtClean="0"/>
              <a:t>Yogyakarta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yang </a:t>
            </a:r>
            <a:r>
              <a:rPr lang="en-US" sz="3200" dirty="0" err="1"/>
              <a:t>berpotensi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</a:t>
            </a:r>
            <a:r>
              <a:rPr lang="en-US" sz="3200" dirty="0" err="1"/>
              <a:t>kategori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(IRBI, </a:t>
            </a:r>
            <a:r>
              <a:rPr lang="en-US" sz="3200" dirty="0" smtClean="0"/>
              <a:t>2013)</a:t>
            </a:r>
          </a:p>
        </p:txBody>
      </p:sp>
    </p:spTree>
    <p:extLst>
      <p:ext uri="{BB962C8B-B14F-4D97-AF65-F5344CB8AC3E}">
        <p14:creationId xmlns:p14="http://schemas.microsoft.com/office/powerpoint/2010/main" val="93430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90500"/>
            <a:ext cx="10972800" cy="923701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eksternal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Ancaman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4518"/>
            <a:ext cx="11641198" cy="4563816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/>
              <a:t>Tingginya</a:t>
            </a:r>
            <a:r>
              <a:rPr lang="en-US" sz="2400" dirty="0"/>
              <a:t> </a:t>
            </a:r>
            <a:r>
              <a:rPr lang="en-US" sz="2400" dirty="0" err="1"/>
              <a:t>kompetisi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institusi-institusi</a:t>
            </a:r>
            <a:r>
              <a:rPr lang="en-US" sz="2400" dirty="0"/>
              <a:t> yang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misi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gawat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endParaRPr lang="en-US" sz="2400" dirty="0"/>
          </a:p>
          <a:p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tempuh</a:t>
            </a:r>
            <a:r>
              <a:rPr lang="en-US" sz="2400" dirty="0" smtClean="0"/>
              <a:t> di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persaratan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 yang lama </a:t>
            </a:r>
          </a:p>
          <a:p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animo</a:t>
            </a:r>
            <a:r>
              <a:rPr lang="en-US" sz="2400" dirty="0" smtClean="0"/>
              <a:t> </a:t>
            </a:r>
            <a:r>
              <a:rPr lang="en-US" sz="2400" dirty="0" err="1" smtClean="0"/>
              <a:t>masyarkat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Ners</a:t>
            </a:r>
            <a:endParaRPr lang="en-US" sz="2400" dirty="0" smtClean="0"/>
          </a:p>
          <a:p>
            <a:r>
              <a:rPr lang="en-US" sz="2400" dirty="0" smtClean="0"/>
              <a:t>Era </a:t>
            </a:r>
            <a:r>
              <a:rPr lang="en-US" sz="2400" dirty="0" err="1"/>
              <a:t>globalisasi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output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yang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</a:p>
          <a:p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yang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kejelasan</a:t>
            </a:r>
            <a:r>
              <a:rPr lang="en-US" sz="2400" dirty="0"/>
              <a:t> </a:t>
            </a:r>
            <a:r>
              <a:rPr lang="en-US" sz="2400" i="1" dirty="0"/>
              <a:t>job description </a:t>
            </a:r>
            <a:r>
              <a:rPr lang="en-US" sz="2400" dirty="0" smtClean="0"/>
              <a:t>di </a:t>
            </a:r>
            <a:r>
              <a:rPr lang="en-US" sz="2400" i="1" dirty="0" smtClean="0"/>
              <a:t>area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jurnal</a:t>
            </a:r>
            <a:r>
              <a:rPr lang="en-US" sz="2400" dirty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terakreditasi</a:t>
            </a:r>
            <a:r>
              <a:rPr lang="en-US" sz="2400" dirty="0" smtClean="0"/>
              <a:t> DIKTI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9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kekuatan-kekuatan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kelemahan-kelemahan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ancaman-ancaman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menangkap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peluang-peluang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275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FF0000"/>
                </a:solidFill>
              </a:rPr>
              <a:t>Bagaimana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mengoptimalkan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kekuatan-kekuatan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kita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232" y="1456792"/>
            <a:ext cx="10814576" cy="4955617"/>
          </a:xfrm>
        </p:spPr>
        <p:txBody>
          <a:bodyPr/>
          <a:lstStyle/>
          <a:p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kesempatan</a:t>
            </a:r>
            <a:r>
              <a:rPr lang="en-US" sz="3200" dirty="0" smtClean="0"/>
              <a:t> </a:t>
            </a:r>
            <a:r>
              <a:rPr lang="en-US" sz="3200" dirty="0" err="1" smtClean="0"/>
              <a:t>dosen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melanjutkan</a:t>
            </a:r>
            <a:r>
              <a:rPr lang="en-US" sz="3200" dirty="0"/>
              <a:t> </a:t>
            </a:r>
            <a:r>
              <a:rPr lang="en-US" sz="3200" dirty="0" smtClean="0"/>
              <a:t>S3</a:t>
            </a:r>
          </a:p>
          <a:p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kerjasama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pengabdian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(</a:t>
            </a:r>
            <a:r>
              <a:rPr lang="en-US" sz="3200" dirty="0" err="1" smtClean="0"/>
              <a:t>termasuk</a:t>
            </a:r>
            <a:r>
              <a:rPr lang="en-US" sz="3200" dirty="0" smtClean="0"/>
              <a:t> </a:t>
            </a:r>
            <a:r>
              <a:rPr lang="en-US" sz="3200" dirty="0" err="1" smtClean="0"/>
              <a:t>persiapan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magister)</a:t>
            </a:r>
          </a:p>
          <a:p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keterlibatan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pengabdian</a:t>
            </a:r>
            <a:r>
              <a:rPr lang="en-US" sz="3200" dirty="0" smtClean="0"/>
              <a:t>,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,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extrakurikuler</a:t>
            </a:r>
            <a:r>
              <a:rPr lang="en-US" sz="3200" dirty="0" smtClean="0"/>
              <a:t> (PKM, seminar,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projek</a:t>
            </a:r>
            <a:r>
              <a:rPr lang="en-US" sz="3200" dirty="0" smtClean="0"/>
              <a:t>, </a:t>
            </a:r>
            <a:r>
              <a:rPr lang="en-US" sz="3200" dirty="0" err="1" smtClean="0"/>
              <a:t>dll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keterlibatan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kerjasama</a:t>
            </a:r>
            <a:r>
              <a:rPr lang="en-US" sz="3200" dirty="0" smtClean="0"/>
              <a:t>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IPE, AHS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19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FF0000"/>
                </a:solidFill>
              </a:rPr>
              <a:t>Bagaimana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mengatasi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kelemahan-kelemahan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kita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3112"/>
            <a:ext cx="11879336" cy="5262058"/>
          </a:xfrm>
        </p:spPr>
        <p:txBody>
          <a:bodyPr/>
          <a:lstStyle/>
          <a:p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intra </a:t>
            </a:r>
            <a:r>
              <a:rPr lang="en-US" sz="3200" dirty="0" err="1" smtClean="0"/>
              <a:t>departemen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pendamping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HAKI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hilirisasi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) </a:t>
            </a:r>
          </a:p>
          <a:p>
            <a:r>
              <a:rPr lang="en-US" sz="3200" dirty="0" err="1" smtClean="0"/>
              <a:t>Memfasilitasi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dosen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persiapan</a:t>
            </a:r>
            <a:r>
              <a:rPr lang="en-US" sz="3200" dirty="0" smtClean="0"/>
              <a:t> </a:t>
            </a:r>
            <a:r>
              <a:rPr lang="en-US" sz="3200" dirty="0" err="1" smtClean="0"/>
              <a:t>kenaikan</a:t>
            </a:r>
            <a:r>
              <a:rPr lang="en-US" sz="3200" dirty="0" smtClean="0"/>
              <a:t> </a:t>
            </a:r>
            <a:r>
              <a:rPr lang="en-US" sz="3200" dirty="0" err="1" smtClean="0"/>
              <a:t>pangkat</a:t>
            </a:r>
            <a:r>
              <a:rPr lang="en-US" sz="3200" dirty="0" smtClean="0"/>
              <a:t> (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, </a:t>
            </a:r>
            <a:r>
              <a:rPr lang="en-US" sz="3200" dirty="0" err="1" smtClean="0"/>
              <a:t>kesempatan</a:t>
            </a:r>
            <a:r>
              <a:rPr lang="en-US" sz="3200" dirty="0" smtClean="0"/>
              <a:t> </a:t>
            </a:r>
            <a:r>
              <a:rPr lang="en-US" sz="3200" dirty="0" err="1" smtClean="0"/>
              <a:t>sekolah</a:t>
            </a:r>
            <a:r>
              <a:rPr lang="en-US" sz="3200" dirty="0" smtClean="0"/>
              <a:t>, </a:t>
            </a:r>
            <a:r>
              <a:rPr lang="en-US" sz="3200" dirty="0" err="1" smtClean="0"/>
              <a:t>dll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/>
              <a:t> </a:t>
            </a:r>
            <a:r>
              <a:rPr lang="en-US" sz="3200" dirty="0" err="1" smtClean="0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seminat</a:t>
            </a:r>
            <a:r>
              <a:rPr lang="en-US" sz="3200" dirty="0" smtClean="0"/>
              <a:t>.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koligium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seminat</a:t>
            </a:r>
            <a:endParaRPr lang="en-US" sz="3200" dirty="0" smtClean="0"/>
          </a:p>
          <a:p>
            <a:r>
              <a:rPr lang="en-US" sz="3200" dirty="0" err="1" smtClean="0"/>
              <a:t>Pengusulan</a:t>
            </a:r>
            <a:r>
              <a:rPr lang="en-US" sz="3200" dirty="0" smtClean="0"/>
              <a:t> </a:t>
            </a:r>
            <a:r>
              <a:rPr lang="en-US" sz="3200" dirty="0" err="1" smtClean="0"/>
              <a:t>rekruitmen</a:t>
            </a:r>
            <a:r>
              <a:rPr lang="en-US" sz="3200" dirty="0" smtClean="0"/>
              <a:t> </a:t>
            </a:r>
            <a:r>
              <a:rPr lang="en-US" sz="3200" dirty="0" err="1" smtClean="0"/>
              <a:t>dosen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mapping SDM</a:t>
            </a:r>
          </a:p>
          <a:p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hilirisasi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656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117" y="0"/>
            <a:ext cx="10972800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FF0000"/>
                </a:solidFill>
              </a:rPr>
              <a:t>Bagaimana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mengantisipasi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ancaman-ancaman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4618"/>
            <a:ext cx="10972800" cy="4525963"/>
          </a:xfrm>
        </p:spPr>
        <p:txBody>
          <a:bodyPr/>
          <a:lstStyle/>
          <a:p>
            <a:pPr>
              <a:spcBef>
                <a:spcPts val="360"/>
              </a:spcBef>
            </a:pPr>
            <a:r>
              <a:rPr lang="en-US" sz="3600" dirty="0" err="1" smtClean="0"/>
              <a:t>Pembelajaran</a:t>
            </a:r>
            <a:r>
              <a:rPr lang="en-US" sz="3600" dirty="0" smtClean="0"/>
              <a:t>:</a:t>
            </a:r>
          </a:p>
          <a:p>
            <a:pPr lvl="1">
              <a:spcBef>
                <a:spcPts val="360"/>
              </a:spcBef>
            </a:pPr>
            <a:r>
              <a:rPr lang="en-US" sz="3200" dirty="0"/>
              <a:t>U</a:t>
            </a:r>
            <a:r>
              <a:rPr lang="en-US" sz="3200" dirty="0" smtClean="0"/>
              <a:t>pdate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materi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,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via internet </a:t>
            </a:r>
          </a:p>
          <a:p>
            <a:pPr lvl="1">
              <a:spcBef>
                <a:spcPts val="360"/>
              </a:spcBef>
            </a:pP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kapasitas</a:t>
            </a:r>
            <a:r>
              <a:rPr lang="en-US" sz="3200" dirty="0" smtClean="0"/>
              <a:t> CI di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</a:t>
            </a:r>
          </a:p>
          <a:p>
            <a:pPr lvl="1">
              <a:spcBef>
                <a:spcPts val="360"/>
              </a:spcBef>
            </a:pPr>
            <a:r>
              <a:rPr lang="en-US" sz="3200" dirty="0" err="1" smtClean="0"/>
              <a:t>Pembembangan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klinik</a:t>
            </a:r>
            <a:r>
              <a:rPr lang="en-US" sz="3200" dirty="0" smtClean="0"/>
              <a:t>: </a:t>
            </a:r>
            <a:r>
              <a:rPr lang="en-US" sz="3200" dirty="0" err="1" smtClean="0"/>
              <a:t>peminatan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S2</a:t>
            </a:r>
            <a:endParaRPr lang="en-US" sz="3200" dirty="0"/>
          </a:p>
          <a:p>
            <a:pPr lvl="1">
              <a:spcBef>
                <a:spcPts val="360"/>
              </a:spcBef>
            </a:pPr>
            <a:r>
              <a:rPr lang="en-US" sz="3200" dirty="0" err="1" smtClean="0"/>
              <a:t>Revisi</a:t>
            </a:r>
            <a:r>
              <a:rPr lang="en-US" sz="3200" dirty="0" smtClean="0"/>
              <a:t> </a:t>
            </a:r>
            <a:r>
              <a:rPr lang="en-US" sz="3200" dirty="0" err="1" smtClean="0"/>
              <a:t>kurukulum</a:t>
            </a:r>
            <a:r>
              <a:rPr lang="en-US" sz="3200" dirty="0" smtClean="0"/>
              <a:t> (S1) </a:t>
            </a:r>
          </a:p>
          <a:p>
            <a:pPr lvl="1">
              <a:spcBef>
                <a:spcPts val="360"/>
              </a:spcBef>
            </a:pP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kurikulum</a:t>
            </a:r>
            <a:r>
              <a:rPr lang="en-US" sz="3200" dirty="0" smtClean="0"/>
              <a:t> magister 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  <a:r>
              <a:rPr lang="en-US" sz="3200" dirty="0" err="1" smtClean="0"/>
              <a:t>gadar</a:t>
            </a:r>
            <a:r>
              <a:rPr lang="en-US" sz="3200" dirty="0" smtClean="0"/>
              <a:t> </a:t>
            </a:r>
            <a:r>
              <a:rPr lang="en-US" sz="3200" dirty="0" err="1" smtClean="0"/>
              <a:t>berstandar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pPr marL="0" indent="0">
              <a:spcBef>
                <a:spcPts val="360"/>
              </a:spcBef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58328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617"/>
            <a:ext cx="12192000" cy="5161986"/>
          </a:xfrm>
        </p:spPr>
        <p:txBody>
          <a:bodyPr/>
          <a:lstStyle/>
          <a:p>
            <a:r>
              <a:rPr lang="en-US" sz="3600" dirty="0" err="1" smtClean="0"/>
              <a:t>Penelitian</a:t>
            </a:r>
            <a:endParaRPr lang="en-US" sz="3600" dirty="0" smtClean="0"/>
          </a:p>
          <a:p>
            <a:pPr marL="990600" lvl="1" indent="-457200"/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kolaborasi</a:t>
            </a:r>
            <a:r>
              <a:rPr lang="en-US" sz="3200" dirty="0" smtClean="0"/>
              <a:t> (</a:t>
            </a:r>
            <a:r>
              <a:rPr lang="en-US" sz="3200" dirty="0" err="1" smtClean="0"/>
              <a:t>multisenter</a:t>
            </a:r>
            <a:r>
              <a:rPr lang="en-US" sz="3200" dirty="0" smtClean="0"/>
              <a:t>) </a:t>
            </a:r>
          </a:p>
          <a:p>
            <a:pPr marL="990600" lvl="1" indent="-457200"/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perawat</a:t>
            </a:r>
            <a:r>
              <a:rPr lang="en-US" sz="3200" dirty="0" smtClean="0"/>
              <a:t> di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praktek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endParaRPr lang="en-US" sz="3200" dirty="0" smtClean="0"/>
          </a:p>
          <a:p>
            <a:pPr marL="990600" lvl="1" indent="-457200"/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kerjasama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di </a:t>
            </a:r>
            <a:r>
              <a:rPr lang="en-US" sz="3200" dirty="0" err="1" smtClean="0"/>
              <a:t>luar</a:t>
            </a:r>
            <a:r>
              <a:rPr lang="en-US" sz="3200" dirty="0" smtClean="0"/>
              <a:t> </a:t>
            </a:r>
            <a:r>
              <a:rPr lang="en-US" sz="3200" dirty="0" err="1" smtClean="0"/>
              <a:t>negri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minat</a:t>
            </a:r>
            <a:r>
              <a:rPr lang="en-US" sz="3200" dirty="0" smtClean="0"/>
              <a:t> </a:t>
            </a:r>
          </a:p>
          <a:p>
            <a:pPr marL="990600" lvl="1" indent="-457200"/>
            <a:r>
              <a:rPr lang="en-US" sz="3200" dirty="0" err="1" smtClean="0"/>
              <a:t>Mempersiapkan</a:t>
            </a:r>
            <a:r>
              <a:rPr lang="en-US" sz="3200" dirty="0" smtClean="0"/>
              <a:t> </a:t>
            </a:r>
            <a:r>
              <a:rPr lang="en-US" sz="3200" dirty="0" err="1" smtClean="0"/>
              <a:t>naskah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dibantu</a:t>
            </a:r>
            <a:r>
              <a:rPr lang="en-US" sz="3200" dirty="0" smtClean="0"/>
              <a:t> </a:t>
            </a:r>
            <a:r>
              <a:rPr lang="en-US" sz="3200" dirty="0" err="1" smtClean="0"/>
              <a:t>tim</a:t>
            </a:r>
            <a:r>
              <a:rPr lang="en-US" sz="3200" dirty="0" smtClean="0"/>
              <a:t> internal </a:t>
            </a:r>
            <a:r>
              <a:rPr lang="en-US" sz="3200" dirty="0" err="1" smtClean="0"/>
              <a:t>departemen</a:t>
            </a:r>
            <a:endParaRPr lang="en-US" sz="3200" dirty="0" smtClean="0"/>
          </a:p>
          <a:p>
            <a:r>
              <a:rPr lang="en-US" sz="3600" dirty="0" err="1" smtClean="0"/>
              <a:t>Pengabdian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endParaRPr lang="en-US" sz="3600" dirty="0" smtClean="0"/>
          </a:p>
          <a:p>
            <a:pPr lvl="1">
              <a:buFont typeface="Arial"/>
              <a:buChar char="–"/>
            </a:pP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pengabdian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373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2000"/>
            <a:ext cx="10972800" cy="40941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Bab </a:t>
            </a:r>
            <a:r>
              <a:rPr lang="en-US" dirty="0"/>
              <a:t>2.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situasi</a:t>
            </a:r>
            <a:endParaRPr lang="en-US" dirty="0"/>
          </a:p>
          <a:p>
            <a:r>
              <a:rPr lang="en-US" dirty="0" smtClean="0"/>
              <a:t>Bab </a:t>
            </a:r>
            <a:r>
              <a:rPr lang="en-US" dirty="0"/>
              <a:t>3.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  <a:p>
            <a:r>
              <a:rPr lang="en-US" dirty="0" smtClean="0"/>
              <a:t>Bab </a:t>
            </a:r>
            <a:r>
              <a:rPr lang="en-US" dirty="0"/>
              <a:t>4. </a:t>
            </a:r>
            <a:r>
              <a:rPr lang="en-US" dirty="0" err="1"/>
              <a:t>Sasaran</a:t>
            </a:r>
            <a:r>
              <a:rPr lang="en-US" dirty="0"/>
              <a:t>,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FF0000"/>
                </a:solidFill>
              </a:rPr>
              <a:t>Bagaimana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menangkap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peluang-peluang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dengan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baik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74" y="1247453"/>
            <a:ext cx="11862725" cy="5102003"/>
          </a:xfrm>
        </p:spPr>
        <p:txBody>
          <a:bodyPr/>
          <a:lstStyle/>
          <a:p>
            <a:r>
              <a:rPr lang="en-US" sz="3600" dirty="0" err="1"/>
              <a:t>Mempersiapkan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magister </a:t>
            </a:r>
            <a:r>
              <a:rPr lang="en-US" sz="3600" dirty="0" err="1"/>
              <a:t>minat</a:t>
            </a:r>
            <a:r>
              <a:rPr lang="en-US" sz="3600" dirty="0"/>
              <a:t> </a:t>
            </a:r>
            <a:r>
              <a:rPr lang="en-US" sz="3600" dirty="0" err="1"/>
              <a:t>Keperawatan</a:t>
            </a:r>
            <a:r>
              <a:rPr lang="en-US" sz="3600" dirty="0"/>
              <a:t> </a:t>
            </a:r>
            <a:r>
              <a:rPr lang="en-US" sz="3600" dirty="0" err="1"/>
              <a:t>Gadar</a:t>
            </a:r>
            <a:r>
              <a:rPr lang="en-US" sz="3600" dirty="0"/>
              <a:t> </a:t>
            </a:r>
          </a:p>
          <a:p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lahan</a:t>
            </a:r>
            <a:r>
              <a:rPr lang="en-US" sz="3600" dirty="0" smtClean="0"/>
              <a:t> </a:t>
            </a:r>
            <a:r>
              <a:rPr lang="en-US" sz="3600" dirty="0" err="1" smtClean="0"/>
              <a:t>praktek</a:t>
            </a:r>
            <a:r>
              <a:rPr lang="en-US" sz="3600" dirty="0" smtClean="0"/>
              <a:t>, </a:t>
            </a:r>
            <a:r>
              <a:rPr lang="en-US" sz="3600" dirty="0" err="1" smtClean="0"/>
              <a:t>kolegium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institusi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negri</a:t>
            </a:r>
            <a:endParaRPr lang="en-US" sz="3600" dirty="0" smtClean="0"/>
          </a:p>
          <a:p>
            <a:r>
              <a:rPr lang="en-US" sz="3600" dirty="0" err="1" smtClean="0"/>
              <a:t>Peningkata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pembinaan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institusi</a:t>
            </a:r>
            <a:r>
              <a:rPr lang="en-US" sz="3600" dirty="0" smtClean="0"/>
              <a:t>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di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3T</a:t>
            </a:r>
          </a:p>
          <a:p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instansi</a:t>
            </a:r>
            <a:r>
              <a:rPr lang="en-US" sz="3600" dirty="0" smtClean="0"/>
              <a:t> di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negri</a:t>
            </a:r>
            <a:r>
              <a:rPr lang="en-US" sz="3600" dirty="0" smtClean="0"/>
              <a:t> yang  </a:t>
            </a:r>
            <a:r>
              <a:rPr lang="en-US" sz="3600" dirty="0" err="1" smtClean="0"/>
              <a:t>terkait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bencana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8" y="171752"/>
            <a:ext cx="10515600" cy="647749"/>
          </a:xfrm>
        </p:spPr>
        <p:txBody>
          <a:bodyPr>
            <a:noAutofit/>
          </a:bodyPr>
          <a:lstStyle/>
          <a:p>
            <a:r>
              <a:rPr lang="en-US" sz="2000" b="1" dirty="0" err="1"/>
              <a:t>Tujuan</a:t>
            </a:r>
            <a:r>
              <a:rPr lang="en-US" sz="2000" b="1" dirty="0"/>
              <a:t> 1:  </a:t>
            </a:r>
            <a:r>
              <a:rPr lang="en-US" sz="2000" b="1" dirty="0" err="1"/>
              <a:t>Pendidikan</a:t>
            </a:r>
            <a:r>
              <a:rPr lang="en-US" sz="2000" b="1" dirty="0"/>
              <a:t> yang </a:t>
            </a:r>
            <a:r>
              <a:rPr lang="en-US" sz="2000" b="1" dirty="0" err="1"/>
              <a:t>berkualitas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lulusan</a:t>
            </a:r>
            <a:r>
              <a:rPr lang="en-US" sz="2000" b="1" dirty="0"/>
              <a:t> yang </a:t>
            </a:r>
            <a:r>
              <a:rPr lang="en-US" sz="2000" b="1" dirty="0" err="1"/>
              <a:t>berbudi</a:t>
            </a:r>
            <a:r>
              <a:rPr lang="en-US" sz="2000" b="1" dirty="0"/>
              <a:t>, </a:t>
            </a:r>
            <a:r>
              <a:rPr lang="en-US" sz="2000" b="1" dirty="0" err="1"/>
              <a:t>unggul</a:t>
            </a:r>
            <a:r>
              <a:rPr lang="en-US" sz="2000" b="1" dirty="0"/>
              <a:t>, </a:t>
            </a:r>
            <a:r>
              <a:rPr lang="en-US" sz="2000" b="1" dirty="0" err="1"/>
              <a:t>cerdas</a:t>
            </a:r>
            <a:r>
              <a:rPr lang="en-US" sz="2000" b="1" dirty="0"/>
              <a:t>, </a:t>
            </a:r>
            <a:r>
              <a:rPr lang="en-US" sz="2000" b="1" dirty="0" err="1"/>
              <a:t>kreatif</a:t>
            </a:r>
            <a:r>
              <a:rPr lang="en-US" sz="2000" b="1" dirty="0"/>
              <a:t>, </a:t>
            </a:r>
            <a:r>
              <a:rPr lang="en-US" sz="2000" b="1" dirty="0" err="1"/>
              <a:t>terampil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sadar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tanggungjawabnya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nusa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bangsa</a:t>
            </a:r>
            <a:r>
              <a:rPr lang="en-US" sz="2000" b="1" dirty="0" smtClean="0"/>
              <a:t>.</a:t>
            </a:r>
            <a:endParaRPr lang="id-ID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139622"/>
              </p:ext>
            </p:extLst>
          </p:nvPr>
        </p:nvGraphicFramePr>
        <p:xfrm>
          <a:off x="320574" y="903459"/>
          <a:ext cx="11658545" cy="5954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53"/>
                <a:gridCol w="3029687"/>
                <a:gridCol w="591511"/>
                <a:gridCol w="591510"/>
                <a:gridCol w="620365"/>
                <a:gridCol w="649219"/>
                <a:gridCol w="706927"/>
                <a:gridCol w="3202373"/>
              </a:tblGrid>
              <a:tr h="1250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rgbClr val="FF0000"/>
                          </a:solidFill>
                          <a:effectLst/>
                        </a:rPr>
                        <a:t>Sasaran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rgbClr val="FF0000"/>
                          </a:solidFill>
                          <a:effectLst/>
                        </a:rPr>
                        <a:t>Indikator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0">
                          <a:solidFill>
                            <a:srgbClr val="FF0000"/>
                          </a:solidFill>
                          <a:effectLst/>
                        </a:rPr>
                        <a:t>Target</a:t>
                      </a:r>
                      <a:endParaRPr lang="en-US" sz="1600" b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rgbClr val="FF0000"/>
                          </a:solidFill>
                          <a:effectLst/>
                        </a:rPr>
                        <a:t>Program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30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00"/>
                          </a:solidFill>
                          <a:effectLst/>
                        </a:rPr>
                        <a:t>2019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00"/>
                          </a:solidFill>
                          <a:effectLst/>
                        </a:rPr>
                        <a:t>2021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FF0000"/>
                          </a:solidFill>
                          <a:effectLst/>
                        </a:rPr>
                        <a:t>2022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81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pendidikan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lintas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disiplin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meraih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prestasi</a:t>
                      </a:r>
                      <a:r>
                        <a:rPr lang="en-US" sz="1600" dirty="0">
                          <a:effectLst/>
                        </a:rPr>
                        <a:t> di </a:t>
                      </a:r>
                      <a:r>
                        <a:rPr lang="en-US" sz="1600" dirty="0" err="1">
                          <a:effectLst/>
                        </a:rPr>
                        <a:t>tingkat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nasional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internasional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Mengikutsertakan tim mahasiswa lintas disiplin pada berbagai lomba tingkat nasional dan internasional. 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962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r>
                        <a:rPr lang="en-US" sz="1600" dirty="0">
                          <a:effectLst/>
                        </a:rPr>
                        <a:t> program </a:t>
                      </a:r>
                      <a:r>
                        <a:rPr lang="en-US" sz="1600" dirty="0" err="1">
                          <a:effectLst/>
                        </a:rPr>
                        <a:t>kerjasama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pertukaran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, joint program,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dual degree program </a:t>
                      </a:r>
                      <a:r>
                        <a:rPr lang="en-US" sz="1600" dirty="0" err="1">
                          <a:effectLst/>
                        </a:rPr>
                        <a:t>lintas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disiplin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Meningkatkan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kerjasama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pertukaran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, joint program,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dual degree program </a:t>
                      </a:r>
                      <a:r>
                        <a:rPr lang="en-US" sz="1600" dirty="0" err="1">
                          <a:effectLst/>
                        </a:rPr>
                        <a:t>lintas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disiplin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61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Menjadikan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pendidikan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pascasarjana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sebagai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tulang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punggung</a:t>
                      </a:r>
                      <a:r>
                        <a:rPr lang="en-US" sz="1600" dirty="0">
                          <a:effectLst/>
                        </a:rPr>
                        <a:t> Tri Dharma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publikasi bersama antara mahasiswa pascasarjana dan dosen pembimbing. 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Menjadikan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pendidikan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pascasarjana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sebagai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tulang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punggung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penelitian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publikasi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40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Meningkatkan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inovasi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kewirausahaan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sosial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mahasiswa yang ikut PKM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Membantu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mahasiswa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berwirausaha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4618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system </a:t>
                      </a:r>
                      <a:r>
                        <a:rPr lang="en-US" sz="1600" dirty="0" err="1">
                          <a:effectLst/>
                        </a:rPr>
                        <a:t>penerimaan</a:t>
                      </a:r>
                      <a:r>
                        <a:rPr lang="en-US" sz="1600" dirty="0">
                          <a:effectLst/>
                        </a:rPr>
                        <a:t> SDM </a:t>
                      </a:r>
                      <a:r>
                        <a:rPr lang="en-US" sz="1600" dirty="0" err="1">
                          <a:effectLst/>
                        </a:rPr>
                        <a:t>yg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profesional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dosen yang mengikuti pelatihan TIK untuk pembelajaran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Memetakan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SDM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berdasar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lintas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  <a:tr h="461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dosen yang mengikuti pelatihan metode pembelajaran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penerimaan</a:t>
                      </a:r>
                      <a:r>
                        <a:rPr lang="en-US" sz="1600" dirty="0">
                          <a:effectLst/>
                        </a:rPr>
                        <a:t> SDM yang </a:t>
                      </a:r>
                      <a:r>
                        <a:rPr lang="en-US" sz="1600" dirty="0" err="1">
                          <a:effectLst/>
                        </a:rPr>
                        <a:t>profesional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Diseminasi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Pengetahuan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melalui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Kanal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Pengetahuan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Memetakan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SDM </a:t>
                      </a:r>
                      <a:r>
                        <a:rPr lang="en-US" sz="1600" dirty="0" err="1">
                          <a:effectLst/>
                        </a:rPr>
                        <a:t>dosen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berdasarkan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lintas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ilmu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2014" marR="520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250825"/>
            <a:ext cx="10515600" cy="647749"/>
          </a:xfrm>
        </p:spPr>
        <p:txBody>
          <a:bodyPr>
            <a:noAutofit/>
          </a:bodyPr>
          <a:lstStyle/>
          <a:p>
            <a:r>
              <a:rPr lang="en-US" sz="1800" b="1" dirty="0" err="1"/>
              <a:t>Tujuan</a:t>
            </a:r>
            <a:r>
              <a:rPr lang="en-US" sz="1800" b="1" dirty="0"/>
              <a:t> 2: </a:t>
            </a:r>
            <a:r>
              <a:rPr lang="en-US" sz="1800" b="1" dirty="0" err="1" smtClean="0"/>
              <a:t>Produk</a:t>
            </a:r>
            <a:r>
              <a:rPr lang="en-US" sz="1800" b="1" dirty="0" smtClean="0"/>
              <a:t> </a:t>
            </a:r>
            <a:r>
              <a:rPr lang="en-US" sz="1800" b="1" dirty="0" err="1"/>
              <a:t>penelitian</a:t>
            </a:r>
            <a:r>
              <a:rPr lang="en-US" sz="1800" b="1" dirty="0"/>
              <a:t> </a:t>
            </a:r>
            <a:r>
              <a:rPr lang="en-US" sz="1800" b="1" dirty="0" err="1"/>
              <a:t>sebagai</a:t>
            </a:r>
            <a:r>
              <a:rPr lang="en-US" sz="1800" b="1" dirty="0"/>
              <a:t> </a:t>
            </a:r>
            <a:r>
              <a:rPr lang="en-US" sz="1800" b="1" dirty="0" err="1"/>
              <a:t>rujukan</a:t>
            </a:r>
            <a:r>
              <a:rPr lang="en-US" sz="1800" b="1" dirty="0"/>
              <a:t> </a:t>
            </a:r>
            <a:r>
              <a:rPr lang="en-US" sz="1800" b="1" dirty="0" err="1"/>
              <a:t>nasional</a:t>
            </a:r>
            <a:r>
              <a:rPr lang="en-US" sz="1800" b="1" dirty="0"/>
              <a:t> yang </a:t>
            </a:r>
            <a:r>
              <a:rPr lang="en-US" sz="1800" b="1" dirty="0" err="1"/>
              <a:t>berwawasan</a:t>
            </a:r>
            <a:r>
              <a:rPr lang="en-US" sz="1800" b="1" dirty="0"/>
              <a:t> </a:t>
            </a:r>
            <a:r>
              <a:rPr lang="en-US" sz="1800" b="1" dirty="0" err="1"/>
              <a:t>lingkungan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memberi</a:t>
            </a:r>
            <a:r>
              <a:rPr lang="en-US" sz="1800" b="1" dirty="0"/>
              <a:t> </a:t>
            </a:r>
            <a:r>
              <a:rPr lang="en-US" sz="1800" b="1" dirty="0" err="1"/>
              <a:t>solusi</a:t>
            </a:r>
            <a:r>
              <a:rPr lang="en-US" sz="1800" b="1" dirty="0"/>
              <a:t> </a:t>
            </a:r>
            <a:r>
              <a:rPr lang="en-US" sz="1800" b="1" dirty="0" err="1"/>
              <a:t>permasalahan</a:t>
            </a:r>
            <a:r>
              <a:rPr lang="en-US" sz="1800" b="1" dirty="0"/>
              <a:t> </a:t>
            </a:r>
            <a:r>
              <a:rPr lang="en-US" sz="1800" b="1" dirty="0" err="1"/>
              <a:t>masyarakat</a:t>
            </a:r>
            <a:r>
              <a:rPr lang="en-US" sz="1800" b="1" dirty="0"/>
              <a:t>, </a:t>
            </a:r>
            <a:r>
              <a:rPr lang="en-US" sz="1800" b="1" dirty="0" err="1"/>
              <a:t>bangsa</a:t>
            </a:r>
            <a:r>
              <a:rPr lang="en-US" sz="1800" b="1" dirty="0"/>
              <a:t>, </a:t>
            </a:r>
            <a:r>
              <a:rPr lang="en-US" sz="1800" b="1" dirty="0" err="1"/>
              <a:t>dan</a:t>
            </a:r>
            <a:r>
              <a:rPr lang="en-US" sz="1800" b="1" dirty="0"/>
              <a:t> Negara yang </a:t>
            </a:r>
            <a:r>
              <a:rPr lang="en-US" sz="1800" b="1" dirty="0" err="1"/>
              <a:t>berbasis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nilai-nilai</a:t>
            </a:r>
            <a:r>
              <a:rPr lang="en-US" sz="1800" b="1" dirty="0"/>
              <a:t> </a:t>
            </a:r>
            <a:r>
              <a:rPr lang="en-US" sz="1800" b="1" dirty="0" err="1"/>
              <a:t>keunggulan</a:t>
            </a:r>
            <a:r>
              <a:rPr lang="en-US" sz="1800" b="1" dirty="0"/>
              <a:t> </a:t>
            </a:r>
            <a:r>
              <a:rPr lang="en-US" sz="1800" b="1" dirty="0" err="1"/>
              <a:t>lokal</a:t>
            </a:r>
            <a:r>
              <a:rPr lang="en-US" sz="1600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18154"/>
              </p:ext>
            </p:extLst>
          </p:nvPr>
        </p:nvGraphicFramePr>
        <p:xfrm>
          <a:off x="203488" y="998917"/>
          <a:ext cx="11672766" cy="5712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672"/>
                <a:gridCol w="3901962"/>
                <a:gridCol w="522360"/>
                <a:gridCol w="522360"/>
                <a:gridCol w="551381"/>
                <a:gridCol w="507850"/>
                <a:gridCol w="580401"/>
                <a:gridCol w="3105780"/>
              </a:tblGrid>
              <a:tr h="1204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Sasaran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Indikator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Target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Program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2018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2019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2022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35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Mengembangkan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pendidikan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lintas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disiplin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makalah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proceeding </a:t>
                      </a:r>
                      <a:r>
                        <a:rPr lang="en-US" sz="1400" dirty="0" err="1">
                          <a:effectLst/>
                        </a:rPr>
                        <a:t>konferensi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terindeks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Menghasilkan produk penelitian sebagai rujukan nasional yang berwawasan lingkungan dan memberi solusi permasalahan masyarakat, bangsa, dan negara yang berbasis pada nilai-nilai keunggulan lokal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jurnal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terindeks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jurnal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terakreditasi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bookchapter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diterbitkan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oleh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penerbit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Cipta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dihasilkan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82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Memacu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inovasi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ilmu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pengetahuan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teknologi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bermanfaat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bagi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kepentingan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bangsa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negara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kemanusiaan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berbasis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kearifan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budaya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kekayaan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intelektual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dihasilkan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Memacu inovasi ilmu pengetahuan dan teknologi yang bermanfaat bagi kepentingan bangsa, negara, dan kemanusiaan berbasis kearifan budaya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36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Jumlah penelitian terkait isu-isu strategis nasional dan internasional. 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terkait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strategis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jurnal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internasional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terindeks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47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Mengarahkan kerja sama untuk mengakselerasi pengembangan dan inovasi ilmu pengetahuan, teknologi, dan kebudayaan.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kerjasama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terealisasi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baik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negeri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maupun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negeri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rangka</a:t>
                      </a:r>
                      <a:r>
                        <a:rPr lang="en-US" sz="1400" dirty="0">
                          <a:effectLst/>
                        </a:rPr>
                        <a:t> joint-research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Penguatan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kapasitas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inovasi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melalui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kerjasama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bisnis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kolaboratif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pemanfaatan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722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visiting scholars </a:t>
                      </a:r>
                      <a:r>
                        <a:rPr lang="en-US" sz="1400" dirty="0" err="1">
                          <a:effectLst/>
                        </a:rPr>
                        <a:t>asing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terlibat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aktif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akademik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baik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pendidikan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pengajaran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pembimbingan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aktivitas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terkait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lainnya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  <a:tr h="48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UGM yang </a:t>
                      </a:r>
                      <a:r>
                        <a:rPr lang="en-US" sz="1400" dirty="0" err="1">
                          <a:effectLst/>
                        </a:rPr>
                        <a:t>menjadi</a:t>
                      </a:r>
                      <a:r>
                        <a:rPr lang="en-US" sz="1400" dirty="0">
                          <a:effectLst/>
                        </a:rPr>
                        <a:t> visiting scholars di </a:t>
                      </a:r>
                      <a:r>
                        <a:rPr lang="en-US" sz="1400" dirty="0" err="1">
                          <a:effectLst/>
                        </a:rPr>
                        <a:t>perguruan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tinggi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mitra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negri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40794" marR="407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76225"/>
            <a:ext cx="10134600" cy="1063623"/>
          </a:xfrm>
        </p:spPr>
        <p:txBody>
          <a:bodyPr>
            <a:noAutofit/>
          </a:bodyPr>
          <a:lstStyle/>
          <a:p>
            <a:r>
              <a:rPr lang="en-US" sz="2400" b="1" dirty="0" err="1"/>
              <a:t>Tujuan</a:t>
            </a:r>
            <a:r>
              <a:rPr lang="en-US" sz="2400" b="1" dirty="0"/>
              <a:t> 3:  </a:t>
            </a:r>
            <a:r>
              <a:rPr lang="en-US" sz="2400" b="1" dirty="0" err="1" smtClean="0"/>
              <a:t>Pengabdian</a:t>
            </a:r>
            <a:r>
              <a:rPr lang="en-US" sz="2400" b="1" dirty="0" smtClean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berbasis</a:t>
            </a:r>
            <a:r>
              <a:rPr lang="en-US" sz="2400" b="1" dirty="0"/>
              <a:t> </a:t>
            </a:r>
            <a:r>
              <a:rPr lang="en-US" sz="2400" b="1" dirty="0" err="1"/>
              <a:t>keilmuan</a:t>
            </a:r>
            <a:r>
              <a:rPr lang="en-US" sz="2400" b="1" dirty="0"/>
              <a:t> yang </a:t>
            </a:r>
            <a:r>
              <a:rPr lang="en-US" sz="2400" b="1" dirty="0" err="1"/>
              <a:t>mampu</a:t>
            </a:r>
            <a:r>
              <a:rPr lang="en-US" sz="2400" b="1" dirty="0"/>
              <a:t> </a:t>
            </a:r>
            <a:r>
              <a:rPr lang="en-US" sz="2400" b="1" dirty="0" err="1"/>
              <a:t>mendorong</a:t>
            </a:r>
            <a:r>
              <a:rPr lang="en-US" sz="2400" b="1" dirty="0"/>
              <a:t> </a:t>
            </a:r>
            <a:r>
              <a:rPr lang="en-US" sz="2400" b="1" dirty="0" err="1"/>
              <a:t>kemandirian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kesejahteraan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berkelanjutan</a:t>
            </a:r>
            <a:r>
              <a:rPr lang="en-US" sz="2400" b="1" dirty="0"/>
              <a:t>. </a:t>
            </a:r>
            <a:endParaRPr lang="id-ID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05539"/>
              </p:ext>
            </p:extLst>
          </p:nvPr>
        </p:nvGraphicFramePr>
        <p:xfrm>
          <a:off x="690822" y="1436092"/>
          <a:ext cx="11226799" cy="4816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399"/>
                <a:gridCol w="2972552"/>
                <a:gridCol w="641960"/>
                <a:gridCol w="628004"/>
                <a:gridCol w="683827"/>
                <a:gridCol w="767560"/>
                <a:gridCol w="669871"/>
                <a:gridCol w="2162626"/>
              </a:tblGrid>
              <a:tr h="3722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Sasaran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Indikator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Target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Program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7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2019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2021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FF0000"/>
                          </a:solidFill>
                          <a:effectLst/>
                        </a:rPr>
                        <a:t>2022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3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Mendorong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pengabdian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melalui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aplikasi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kewirausahaan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sosial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Jumlah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mitra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terlibat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dalam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kegiatan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pendampingan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wilayah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rentan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bencana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en-US" sz="1800" dirty="0" err="1" smtClean="0">
                          <a:effectLst/>
                        </a:rPr>
                        <a:t>sosial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Mendorong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pengabdian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melalui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aplikasi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kewirausahaan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sosial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57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Mengembangkan kemitraan strategis dengan alumni untuk meningkatkan produktivitas Tri Darma. </a:t>
                      </a:r>
                      <a:endParaRPr lang="en-US" sz="18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Pelibatan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asosiasi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profesi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alumni </a:t>
                      </a:r>
                      <a:r>
                        <a:rPr lang="en-US" sz="1800" dirty="0" err="1">
                          <a:effectLst/>
                        </a:rPr>
                        <a:t>dalam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kegiatan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pengabdian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alumni </a:t>
                      </a:r>
                      <a:r>
                        <a:rPr lang="en-US" sz="1800" dirty="0" err="1">
                          <a:effectLst/>
                        </a:rPr>
                        <a:t>muda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Membangun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sinergi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jejaring</a:t>
                      </a:r>
                      <a:r>
                        <a:rPr lang="en-US" sz="1800" dirty="0">
                          <a:effectLst/>
                        </a:rPr>
                        <a:t> alumni 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1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Jumlah</a:t>
                      </a:r>
                      <a:r>
                        <a:rPr lang="en-US" sz="1800" dirty="0">
                          <a:effectLst/>
                        </a:rPr>
                        <a:t> alumni </a:t>
                      </a:r>
                      <a:r>
                        <a:rPr lang="en-US" sz="1800" dirty="0" err="1">
                          <a:effectLst/>
                        </a:rPr>
                        <a:t>terlibat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dalam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kegiatan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pengabdian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5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276225"/>
            <a:ext cx="10325099" cy="854272"/>
          </a:xfrm>
        </p:spPr>
        <p:txBody>
          <a:bodyPr>
            <a:noAutofit/>
          </a:bodyPr>
          <a:lstStyle/>
          <a:p>
            <a:r>
              <a:rPr lang="en-US" sz="2000" b="1" dirty="0" err="1"/>
              <a:t>Tujuan</a:t>
            </a:r>
            <a:r>
              <a:rPr lang="en-US" sz="2000" b="1" dirty="0"/>
              <a:t> 4: </a:t>
            </a:r>
            <a:r>
              <a:rPr lang="en-US" sz="2000" b="1" dirty="0" err="1" smtClean="0"/>
              <a:t>Tatakelola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/>
              <a:t>berkeadilan</a:t>
            </a:r>
            <a:r>
              <a:rPr lang="en-US" sz="2000" b="1" dirty="0"/>
              <a:t>, </a:t>
            </a:r>
            <a:r>
              <a:rPr lang="en-US" sz="2000" b="1" dirty="0" err="1"/>
              <a:t>transparan</a:t>
            </a:r>
            <a:r>
              <a:rPr lang="en-US" sz="2000" b="1" dirty="0"/>
              <a:t>, </a:t>
            </a:r>
            <a:r>
              <a:rPr lang="en-US" sz="2000" b="1" dirty="0" err="1"/>
              <a:t>partisipatif</a:t>
            </a:r>
            <a:r>
              <a:rPr lang="en-US" sz="2000" b="1" dirty="0"/>
              <a:t>, </a:t>
            </a:r>
            <a:r>
              <a:rPr lang="en-US" sz="2000" b="1" dirty="0" err="1"/>
              <a:t>akuntabel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terintegrasi</a:t>
            </a:r>
            <a:r>
              <a:rPr lang="en-US" sz="2000" b="1" dirty="0"/>
              <a:t> </a:t>
            </a:r>
            <a:r>
              <a:rPr lang="en-US" sz="2000" b="1" dirty="0" err="1"/>
              <a:t>antar</a:t>
            </a:r>
            <a:r>
              <a:rPr lang="en-US" sz="2000" b="1" dirty="0"/>
              <a:t> </a:t>
            </a:r>
            <a:r>
              <a:rPr lang="en-US" sz="2000" b="1" dirty="0" err="1"/>
              <a:t>bidang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menunjang</a:t>
            </a:r>
            <a:r>
              <a:rPr lang="en-US" sz="2000" b="1" dirty="0"/>
              <a:t> </a:t>
            </a:r>
            <a:r>
              <a:rPr lang="en-US" sz="2000" b="1" dirty="0" err="1"/>
              <a:t>efektivitas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efisiensi</a:t>
            </a:r>
            <a:r>
              <a:rPr lang="en-US" sz="2000" b="1" dirty="0"/>
              <a:t> </a:t>
            </a:r>
            <a:r>
              <a:rPr lang="en-US" sz="2000" b="1" dirty="0" err="1"/>
              <a:t>pemanfaatan</a:t>
            </a:r>
            <a:r>
              <a:rPr lang="en-US" sz="2000" b="1" dirty="0"/>
              <a:t> </a:t>
            </a:r>
            <a:r>
              <a:rPr lang="en-US" sz="2000" b="1" dirty="0" err="1"/>
              <a:t>sumber</a:t>
            </a:r>
            <a:r>
              <a:rPr lang="en-US" sz="2000" b="1" dirty="0"/>
              <a:t> </a:t>
            </a:r>
            <a:r>
              <a:rPr lang="en-US" sz="2000" b="1" dirty="0" err="1"/>
              <a:t>daya</a:t>
            </a:r>
            <a:r>
              <a:rPr lang="en-US" sz="2000" b="1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735411"/>
              </p:ext>
            </p:extLst>
          </p:nvPr>
        </p:nvGraphicFramePr>
        <p:xfrm>
          <a:off x="280695" y="1205643"/>
          <a:ext cx="11366498" cy="513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596"/>
                <a:gridCol w="2969912"/>
                <a:gridCol w="901215"/>
                <a:gridCol w="634946"/>
                <a:gridCol w="716876"/>
                <a:gridCol w="655429"/>
                <a:gridCol w="696393"/>
                <a:gridCol w="2632131"/>
              </a:tblGrid>
              <a:tr h="39839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Sasaran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Indikator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Target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</a:rPr>
                        <a:t>Program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98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2018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2019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2020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2021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2022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80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Mengembangkan Sistem Penerimaan SDM yang Profesional 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Tersedia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dokumen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pemetaan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SDM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Dosen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komprehensif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berdasarkan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arsitektur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pengembangan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keilmuan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. 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Mengembangkan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pengelolaan</a:t>
                      </a:r>
                      <a:r>
                        <a:rPr lang="en-US" sz="1600" dirty="0">
                          <a:effectLst/>
                        </a:rPr>
                        <a:t> SDM yang </a:t>
                      </a:r>
                      <a:r>
                        <a:rPr lang="en-US" sz="1600" dirty="0" err="1">
                          <a:effectLst/>
                        </a:rPr>
                        <a:t>menekankan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penerimaan</a:t>
                      </a:r>
                      <a:r>
                        <a:rPr lang="en-US" sz="1600" dirty="0">
                          <a:effectLst/>
                        </a:rPr>
                        <a:t> SDM yang </a:t>
                      </a:r>
                      <a:r>
                        <a:rPr lang="en-US" sz="1600" dirty="0" err="1">
                          <a:effectLst/>
                        </a:rPr>
                        <a:t>profesional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98399"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Memperkuat budaya melayani dan kinerja unggul 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Jumlah dosen berkualifikasi S3 </a:t>
                      </a:r>
                      <a:endParaRPr lang="en-US" sz="160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Memperkuat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budaya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melayani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kinerja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unggul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00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Meningkatnya dosen dengan jabatan fungsional Lektor Kepala </a:t>
                      </a:r>
                      <a:endParaRPr lang="en-US" sz="160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8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Jumlah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dosen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mengikuti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pelatihan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/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meningkat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karir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kompetensinya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455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Mewujudkan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Kampus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sehat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aman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i="1" dirty="0" smtClean="0"/>
                        <a:t>health promoting campus</a:t>
                      </a:r>
                      <a:endParaRPr lang="en-US" sz="1600" dirty="0" smtClean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Tersedianya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dokumen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pemetaaan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dosen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dan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staf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kependidikan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berkemampuan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pertolongan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pertama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dan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bantuan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hidup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dasar</a:t>
                      </a:r>
                      <a:endParaRPr lang="en-US" sz="1600" dirty="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Mewujudkan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Kampus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sehat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aman</a:t>
                      </a:r>
                      <a:r>
                        <a:rPr lang="en-US" sz="1600" dirty="0" smtClean="0"/>
                        <a:t>  (</a:t>
                      </a:r>
                      <a:r>
                        <a:rPr lang="en-US" sz="1600" i="1" dirty="0" smtClean="0"/>
                        <a:t>health promoting campus</a:t>
                      </a: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23931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Tersedianya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 charset="-128"/>
                          <a:cs typeface="Times New Roman" charset="0"/>
                        </a:rPr>
                        <a:t>program safety and healthy campus</a:t>
                      </a:r>
                      <a:endParaRPr lang="en-US" sz="1600" dirty="0">
                        <a:effectLst/>
                        <a:latin typeface="+mn-lt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4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1"/>
          <p:cNvSpPr txBox="1">
            <a:spLocks noChangeArrowheads="1"/>
          </p:cNvSpPr>
          <p:nvPr/>
        </p:nvSpPr>
        <p:spPr bwMode="auto">
          <a:xfrm>
            <a:off x="1400158" y="2518645"/>
            <a:ext cx="518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 dirty="0" smtClean="0"/>
              <a:t>MATUR NUWUN</a:t>
            </a:r>
            <a:endParaRPr lang="en-US" sz="3600" b="1" dirty="0"/>
          </a:p>
        </p:txBody>
      </p:sp>
      <p:pic>
        <p:nvPicPr>
          <p:cNvPr id="4301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905001"/>
            <a:ext cx="316653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82296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6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60412"/>
              </p:ext>
            </p:extLst>
          </p:nvPr>
        </p:nvGraphicFramePr>
        <p:xfrm>
          <a:off x="335415" y="1523921"/>
          <a:ext cx="1146731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098"/>
                <a:gridCol w="4398986"/>
                <a:gridCol w="828320"/>
                <a:gridCol w="1518585"/>
                <a:gridCol w="1601418"/>
                <a:gridCol w="855930"/>
                <a:gridCol w="14909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PNS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SK </a:t>
                      </a:r>
                      <a:r>
                        <a:rPr lang="en-US" dirty="0" err="1" smtClean="0"/>
                        <a:t>Rektor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r>
                        <a:rPr lang="en-US" baseline="0" dirty="0" smtClean="0"/>
                        <a:t>+2 (RR)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+2</a:t>
                      </a:r>
                      <a:r>
                        <a:rPr lang="en-US" baseline="0" dirty="0" smtClean="0"/>
                        <a:t> (RR)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SK </a:t>
                      </a:r>
                      <a:r>
                        <a:rPr lang="en-US" dirty="0" err="1" smtClean="0"/>
                        <a:t>Dekan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Berpendidikan</a:t>
                      </a:r>
                      <a:r>
                        <a:rPr lang="en-US" dirty="0" smtClean="0"/>
                        <a:t> 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study 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+2 (RR)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9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 BAB 1 KEBIJAKAN </a:t>
            </a:r>
            <a:r>
              <a:rPr lang="en-US" sz="6000" b="1" dirty="0">
                <a:solidFill>
                  <a:srgbClr val="000000"/>
                </a:solidFill>
              </a:rPr>
              <a:t>UMUM </a:t>
            </a:r>
            <a:endParaRPr lang="en-US" sz="6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0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386" y="1600200"/>
            <a:ext cx="6162013" cy="4525963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Pancasila</a:t>
            </a:r>
            <a:endParaRPr lang="en-US" sz="3200" dirty="0"/>
          </a:p>
          <a:p>
            <a:pPr lvl="0">
              <a:lnSpc>
                <a:spcPct val="90000"/>
              </a:lnSpc>
            </a:pPr>
            <a:r>
              <a:rPr lang="en-US" sz="3200" dirty="0" err="1"/>
              <a:t>Integritas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Kolaboratif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Kompeten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i="1" dirty="0" err="1"/>
              <a:t>Altruisme</a:t>
            </a:r>
            <a:r>
              <a:rPr lang="en-US" sz="3200" i="1" dirty="0"/>
              <a:t> </a:t>
            </a:r>
            <a:endParaRPr lang="en-US" sz="3200" dirty="0"/>
          </a:p>
          <a:p>
            <a:pPr lvl="0">
              <a:lnSpc>
                <a:spcPct val="90000"/>
              </a:lnSpc>
            </a:pPr>
            <a:r>
              <a:rPr lang="en-US" sz="3200" dirty="0" err="1"/>
              <a:t>Respek</a:t>
            </a:r>
            <a:r>
              <a:rPr lang="en-US" sz="3200" dirty="0"/>
              <a:t> </a:t>
            </a:r>
          </a:p>
          <a:p>
            <a:pPr lvl="0">
              <a:lnSpc>
                <a:spcPct val="90000"/>
              </a:lnSpc>
            </a:pPr>
            <a:r>
              <a:rPr lang="en-US" sz="3200" dirty="0" err="1"/>
              <a:t>Empati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819" y="2076283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0984" y="2199516"/>
            <a:ext cx="87810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“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Emergensi</a:t>
            </a:r>
            <a:r>
              <a:rPr lang="en-US" sz="3200" dirty="0"/>
              <a:t> yang </a:t>
            </a:r>
            <a:r>
              <a:rPr lang="en-US" sz="3200" dirty="0" err="1"/>
              <a:t>berstandar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, </a:t>
            </a:r>
            <a:r>
              <a:rPr lang="en-US" sz="3200" dirty="0" err="1"/>
              <a:t>inovatif</a:t>
            </a:r>
            <a:r>
              <a:rPr lang="en-US" sz="3200" dirty="0"/>
              <a:t>, </a:t>
            </a:r>
            <a:r>
              <a:rPr lang="en-US" sz="3200" dirty="0" err="1"/>
              <a:t>unggul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senantiasa</a:t>
            </a:r>
            <a:r>
              <a:rPr lang="en-US" sz="3200" dirty="0"/>
              <a:t> </a:t>
            </a:r>
            <a:r>
              <a:rPr lang="en-US" sz="3200" dirty="0" err="1"/>
              <a:t>mengabdi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kemanusiaan</a:t>
            </a:r>
            <a:r>
              <a:rPr lang="en-US" sz="3200" dirty="0"/>
              <a:t> </a:t>
            </a:r>
            <a:r>
              <a:rPr lang="en-US" sz="3200" dirty="0" err="1"/>
              <a:t>dijiwai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Pancasila</a:t>
            </a:r>
            <a:r>
              <a:rPr lang="en-US" sz="32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79" y="1769215"/>
            <a:ext cx="9713811" cy="3211206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</a:rPr>
              <a:t>Melaksanakan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penelitian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pengabdian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keperawatan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dasar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emergensi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unggul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mengedepankan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kearifan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lokal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etika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profesionalisme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berlandaskan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keilmuan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berbasis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bukti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terintegrasi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Academic Health System”. </a:t>
            </a:r>
            <a:endParaRPr lang="en-US" sz="3200" i="1" dirty="0" smtClean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emergensi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i="1" dirty="0"/>
              <a:t>health promoting institution </a:t>
            </a:r>
            <a:endParaRPr lang="en-US" sz="2000" dirty="0"/>
          </a:p>
          <a:p>
            <a:pPr lvl="0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yang </a:t>
            </a:r>
            <a:r>
              <a:rPr lang="en-US" sz="2000" dirty="0" err="1"/>
              <a:t>inovatif</a:t>
            </a:r>
            <a:r>
              <a:rPr lang="en-US" sz="2000" dirty="0"/>
              <a:t>, </a:t>
            </a:r>
            <a:r>
              <a:rPr lang="en-US" sz="2000" dirty="0" err="1"/>
              <a:t>berintegritas</a:t>
            </a:r>
            <a:r>
              <a:rPr lang="en-US" sz="2000" dirty="0"/>
              <a:t>, </a:t>
            </a:r>
            <a:r>
              <a:rPr lang="en-US" sz="2000" dirty="0" err="1"/>
              <a:t>transparan</a:t>
            </a:r>
            <a:r>
              <a:rPr lang="en-US" sz="2000" dirty="0"/>
              <a:t>, </a:t>
            </a:r>
            <a:r>
              <a:rPr lang="en-US" sz="2000" dirty="0" err="1"/>
              <a:t>akuntabel</a:t>
            </a:r>
            <a:r>
              <a:rPr lang="en-US" sz="2000" dirty="0"/>
              <a:t>,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lain </a:t>
            </a:r>
            <a:r>
              <a:rPr lang="en-US" sz="2000" dirty="0" err="1"/>
              <a:t>baik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profesionalisme</a:t>
            </a:r>
            <a:r>
              <a:rPr lang="en-US" sz="2000" dirty="0"/>
              <a:t> </a:t>
            </a:r>
            <a:r>
              <a:rPr lang="en-US" sz="2000" dirty="0" err="1"/>
              <a:t>sivitas</a:t>
            </a:r>
            <a:r>
              <a:rPr lang="en-US" sz="2000" dirty="0"/>
              <a:t> </a:t>
            </a:r>
            <a:r>
              <a:rPr lang="en-US" sz="2000" dirty="0" err="1"/>
              <a:t>akademika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hospitalia</a:t>
            </a:r>
            <a:r>
              <a:rPr lang="en-US" sz="2000" dirty="0"/>
              <a:t> yang </a:t>
            </a:r>
            <a:r>
              <a:rPr lang="en-US" sz="2000" dirty="0" err="1"/>
              <a:t>dilandasi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kolaborasi</a:t>
            </a:r>
            <a:r>
              <a:rPr lang="en-US" sz="2000" dirty="0"/>
              <a:t> </a:t>
            </a:r>
            <a:r>
              <a:rPr lang="en-US" sz="2000" dirty="0" err="1"/>
              <a:t>multiprofesi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Tri Dharma </a:t>
            </a:r>
            <a:r>
              <a:rPr lang="en-US" sz="2000" dirty="0" err="1"/>
              <a:t>Perguruan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 </a:t>
            </a:r>
          </a:p>
          <a:p>
            <a:pPr lvl="0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Tridharma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pasca</a:t>
            </a:r>
            <a:r>
              <a:rPr lang="en-US" sz="2000" dirty="0"/>
              <a:t> </a:t>
            </a:r>
            <a:r>
              <a:rPr lang="en-US" sz="2000" dirty="0" err="1"/>
              <a:t>sarjana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spesialisasi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emergensi</a:t>
            </a:r>
            <a:r>
              <a:rPr lang="en-US" sz="2000" dirty="0"/>
              <a:t>,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keperawatan</a:t>
            </a:r>
            <a:r>
              <a:rPr lang="en-US" sz="2000" dirty="0"/>
              <a:t> </a:t>
            </a:r>
            <a:r>
              <a:rPr lang="en-US" sz="2000" dirty="0" err="1"/>
              <a:t>kritis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55" y="215111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47" y="1520831"/>
            <a:ext cx="11364110" cy="482871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berkualitas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menghasilkan</a:t>
            </a:r>
            <a:r>
              <a:rPr lang="en-US" sz="2600" dirty="0"/>
              <a:t> </a:t>
            </a:r>
            <a:r>
              <a:rPr lang="en-US" sz="2600" dirty="0" err="1" smtClean="0"/>
              <a:t>lulusan</a:t>
            </a:r>
            <a:r>
              <a:rPr lang="en-US" sz="2600" dirty="0" smtClean="0"/>
              <a:t> </a:t>
            </a:r>
            <a:r>
              <a:rPr lang="en-US" sz="2600" dirty="0" err="1" smtClean="0"/>
              <a:t>Keperawatan</a:t>
            </a:r>
            <a:r>
              <a:rPr lang="en-US" sz="2600" dirty="0" smtClean="0"/>
              <a:t> yang </a:t>
            </a:r>
            <a:r>
              <a:rPr lang="en-US" sz="2600" dirty="0" err="1"/>
              <a:t>berbudi</a:t>
            </a:r>
            <a:r>
              <a:rPr lang="en-US" sz="2600" dirty="0"/>
              <a:t>, </a:t>
            </a:r>
            <a:r>
              <a:rPr lang="en-US" sz="2600" dirty="0" err="1"/>
              <a:t>unggul</a:t>
            </a:r>
            <a:r>
              <a:rPr lang="en-US" sz="2600" dirty="0"/>
              <a:t>, </a:t>
            </a:r>
            <a:r>
              <a:rPr lang="en-US" sz="2600" dirty="0" err="1"/>
              <a:t>cerdas</a:t>
            </a:r>
            <a:r>
              <a:rPr lang="en-US" sz="2600" dirty="0"/>
              <a:t>, </a:t>
            </a:r>
            <a:r>
              <a:rPr lang="en-US" sz="2600" dirty="0" err="1"/>
              <a:t>kreatif</a:t>
            </a:r>
            <a:r>
              <a:rPr lang="en-US" sz="2600" dirty="0"/>
              <a:t>, </a:t>
            </a:r>
            <a:r>
              <a:rPr lang="en-US" sz="2600" dirty="0" err="1"/>
              <a:t>terampil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sadar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tanggungjawabnya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nusa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bangsa</a:t>
            </a:r>
            <a:r>
              <a:rPr lang="en-US" sz="26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  <a:r>
              <a:rPr lang="en-US" sz="2600" dirty="0" err="1" smtClean="0"/>
              <a:t>Keperawatan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/>
              <a:t>rujukan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yang </a:t>
            </a:r>
            <a:r>
              <a:rPr lang="en-US" sz="2600" dirty="0" err="1"/>
              <a:t>berwawasan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memberi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permasalahan</a:t>
            </a:r>
            <a:r>
              <a:rPr lang="en-US" sz="2600" dirty="0"/>
              <a:t> </a:t>
            </a:r>
            <a:r>
              <a:rPr lang="en-US" sz="2600" dirty="0" err="1"/>
              <a:t>masyarakay</a:t>
            </a:r>
            <a:r>
              <a:rPr lang="en-US" sz="2600" dirty="0"/>
              <a:t>, </a:t>
            </a:r>
            <a:r>
              <a:rPr lang="en-US" sz="2600" dirty="0" err="1"/>
              <a:t>bangsa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Negara yang </a:t>
            </a:r>
            <a:r>
              <a:rPr lang="en-US" sz="2600" dirty="0" err="1"/>
              <a:t>berbasis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/>
              <a:t>keunggulan</a:t>
            </a:r>
            <a:r>
              <a:rPr lang="en-US" sz="2600" dirty="0"/>
              <a:t> </a:t>
            </a:r>
            <a:r>
              <a:rPr lang="en-US" sz="2600" dirty="0" err="1"/>
              <a:t>lokal</a:t>
            </a:r>
            <a:r>
              <a:rPr lang="en-US" sz="26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/>
              <a:t>Pengabdian</a:t>
            </a:r>
            <a:r>
              <a:rPr lang="en-US" sz="2600" dirty="0" smtClean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berbasis</a:t>
            </a:r>
            <a:r>
              <a:rPr lang="en-US" sz="2600" dirty="0"/>
              <a:t> </a:t>
            </a:r>
            <a:r>
              <a:rPr lang="en-US" sz="2600" dirty="0" err="1"/>
              <a:t>keilmuan</a:t>
            </a:r>
            <a:r>
              <a:rPr lang="en-US" sz="2600" dirty="0"/>
              <a:t> </a:t>
            </a:r>
            <a:r>
              <a:rPr lang="en-US" sz="2600" dirty="0" err="1" smtClean="0"/>
              <a:t>Keperawatan</a:t>
            </a:r>
            <a:r>
              <a:rPr lang="en-US" sz="2600" dirty="0" smtClean="0"/>
              <a:t> yang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mendorong</a:t>
            </a:r>
            <a:r>
              <a:rPr lang="en-US" sz="2600" dirty="0"/>
              <a:t> </a:t>
            </a:r>
            <a:r>
              <a:rPr lang="en-US" sz="2600" dirty="0" err="1"/>
              <a:t>kemandirian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kesejahteraan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berkelanjutan</a:t>
            </a:r>
            <a:r>
              <a:rPr lang="en-US" sz="26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/>
              <a:t>Tatakelola</a:t>
            </a:r>
            <a:r>
              <a:rPr lang="en-US" sz="2600" dirty="0" smtClean="0"/>
              <a:t> </a:t>
            </a:r>
            <a:r>
              <a:rPr lang="en-US" sz="2600" dirty="0" err="1" smtClean="0"/>
              <a:t>Departemen</a:t>
            </a:r>
            <a:r>
              <a:rPr lang="en-US" sz="2600" dirty="0" smtClean="0"/>
              <a:t> yang </a:t>
            </a:r>
            <a:r>
              <a:rPr lang="en-US" sz="2600" dirty="0" err="1"/>
              <a:t>berkeadilan</a:t>
            </a:r>
            <a:r>
              <a:rPr lang="en-US" sz="2600" dirty="0"/>
              <a:t>, </a:t>
            </a:r>
            <a:r>
              <a:rPr lang="en-US" sz="2600" dirty="0" err="1"/>
              <a:t>transparan</a:t>
            </a:r>
            <a:r>
              <a:rPr lang="en-US" sz="2600" dirty="0"/>
              <a:t>, </a:t>
            </a:r>
            <a:r>
              <a:rPr lang="en-US" sz="2600" dirty="0" err="1"/>
              <a:t>partisipatif</a:t>
            </a:r>
            <a:r>
              <a:rPr lang="en-US" sz="2600" dirty="0"/>
              <a:t>, </a:t>
            </a:r>
            <a:r>
              <a:rPr lang="en-US" sz="2600" dirty="0" err="1"/>
              <a:t>akuntabel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terintegrasi</a:t>
            </a:r>
            <a:r>
              <a:rPr lang="en-US" sz="2600" dirty="0"/>
              <a:t> </a:t>
            </a:r>
            <a:r>
              <a:rPr lang="en-US" sz="2600" dirty="0" err="1"/>
              <a:t>antar</a:t>
            </a:r>
            <a:r>
              <a:rPr lang="en-US" sz="2600" dirty="0"/>
              <a:t>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menunjang</a:t>
            </a:r>
            <a:r>
              <a:rPr lang="en-US" sz="2600" dirty="0"/>
              <a:t> </a:t>
            </a:r>
            <a:r>
              <a:rPr lang="en-US" sz="2600" dirty="0" err="1"/>
              <a:t>efektivitas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efisiensi</a:t>
            </a:r>
            <a:r>
              <a:rPr lang="en-US" sz="2600" dirty="0"/>
              <a:t> </a:t>
            </a:r>
            <a:r>
              <a:rPr lang="en-US" sz="2600" dirty="0" err="1"/>
              <a:t>pemanfaatan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daya</a:t>
            </a:r>
            <a:r>
              <a:rPr lang="en-US" sz="2600" dirty="0"/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52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96908" y="1156790"/>
            <a:ext cx="10469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Kampus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(</a:t>
            </a:r>
            <a:r>
              <a:rPr lang="en-US" sz="2400" i="1" dirty="0"/>
              <a:t>health promoting campus</a:t>
            </a:r>
            <a:r>
              <a:rPr lang="en-US" sz="2400" dirty="0"/>
              <a:t>)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ajar/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emergensi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kekritisan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sarjana</a:t>
            </a:r>
            <a:r>
              <a:rPr lang="en-US" sz="2400" dirty="0"/>
              <a:t>,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magister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i="1" dirty="0"/>
              <a:t>Personalized education </a:t>
            </a:r>
            <a:r>
              <a:rPr lang="en-US" sz="2400" dirty="0" err="1"/>
              <a:t>berbasis</a:t>
            </a:r>
            <a:r>
              <a:rPr lang="en-US" sz="2400" dirty="0"/>
              <a:t> IT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i="1" dirty="0"/>
              <a:t>smart classrooms</a:t>
            </a:r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US" sz="2400" i="1" dirty="0"/>
              <a:t>Communities of Practices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training </a:t>
            </a:r>
            <a:r>
              <a:rPr lang="en-US" sz="2400" dirty="0" err="1"/>
              <a:t>centre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i="1" dirty="0"/>
              <a:t>social-</a:t>
            </a:r>
            <a:r>
              <a:rPr lang="en-US" sz="2400" i="1" dirty="0" err="1"/>
              <a:t>entrepeneurship</a:t>
            </a:r>
            <a:r>
              <a:rPr lang="en-US" sz="2400" i="1" dirty="0"/>
              <a:t> </a:t>
            </a:r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emergensi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, yang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/>
              <a:t>desa-desa</a:t>
            </a:r>
            <a:r>
              <a:rPr lang="en-US" sz="2400" dirty="0"/>
              <a:t> </a:t>
            </a:r>
            <a:r>
              <a:rPr lang="en-US" sz="2400" dirty="0" err="1"/>
              <a:t>binaan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INA-Health TV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yang </a:t>
            </a:r>
            <a:r>
              <a:rPr lang="en-US" sz="2400" dirty="0" err="1"/>
              <a:t>terakreditasi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17377</TotalTime>
  <Words>1928</Words>
  <Application>Microsoft Macintosh PowerPoint</Application>
  <PresentationFormat>Layar Lebar</PresentationFormat>
  <Paragraphs>409</Paragraphs>
  <Slides>26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2</vt:i4>
      </vt:variant>
      <vt:variant>
        <vt:lpstr>Judul Slide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ＭＳ 明朝</vt:lpstr>
      <vt:lpstr>Times New Roman</vt:lpstr>
      <vt:lpstr>Office Theme</vt:lpstr>
      <vt:lpstr>2_Office Theme</vt:lpstr>
      <vt:lpstr>Presentasi PowerPoint</vt:lpstr>
      <vt:lpstr>Struktur Dokumen Renstra</vt:lpstr>
      <vt:lpstr>Presentasi PowerPoint</vt:lpstr>
      <vt:lpstr>Nilai-nilai dasar</vt:lpstr>
      <vt:lpstr>Visi</vt:lpstr>
      <vt:lpstr>Misi</vt:lpstr>
      <vt:lpstr>Komitmen</vt:lpstr>
      <vt:lpstr>Tujuan</vt:lpstr>
      <vt:lpstr>Milestones 2018-2022</vt:lpstr>
      <vt:lpstr>Presentasi PowerPoint</vt:lpstr>
      <vt:lpstr>Kondisi internal: Kekuatan</vt:lpstr>
      <vt:lpstr>Kondisi internal: Kelemahan</vt:lpstr>
      <vt:lpstr>Kondisi eskternal</vt:lpstr>
      <vt:lpstr>Kondisi eksternal: Ancaman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Presentasi PowerPoint</vt:lpstr>
      <vt:lpstr>Bagaimana menangkap peluang-peluang dengan baik?</vt:lpstr>
      <vt:lpstr>Tujuan 1:  Pendidikan yang berkualitas untuk menghasilkan lulusan yang berbudi, unggul, cerdas, kreatif, terampil, dan sadar akan tanggungjawabnya terhadap nusa dan bangsa.</vt:lpstr>
      <vt:lpstr>Tujuan 2: Produk penelitian sebagai rujukan nasional yang berwawasan lingkungan dan memberi solusi permasalahan masyarakat, bangsa, dan Negara yang berbasis pada nilai-nilai keunggulan lokal.</vt:lpstr>
      <vt:lpstr>Tujuan 3:  Pengabdian kepada masyarakat berbasis keilmuan yang mampu mendorong kemandirian dan kesejahteraan masyarakat secara berkelanjutan. </vt:lpstr>
      <vt:lpstr>Tujuan 4: Tatakelola yang berkeadilan, transparan, partisipatif, akuntabel, dan terintegrasi antar bidang untuk menunjang efektivitas dan efisiensi pemanfaatan sumber daya.</vt:lpstr>
      <vt:lpstr>Presentasi PowerPoint</vt:lpstr>
      <vt:lpstr>Staf dosen KDE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Eri Yanuar</cp:lastModifiedBy>
  <cp:revision>159</cp:revision>
  <dcterms:created xsi:type="dcterms:W3CDTF">2016-10-06T12:46:54Z</dcterms:created>
  <dcterms:modified xsi:type="dcterms:W3CDTF">2018-01-22T11:20:48Z</dcterms:modified>
</cp:coreProperties>
</file>