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4"/>
  </p:notesMasterIdLst>
  <p:sldIdLst>
    <p:sldId id="257" r:id="rId3"/>
    <p:sldId id="398" r:id="rId4"/>
    <p:sldId id="399" r:id="rId5"/>
    <p:sldId id="400" r:id="rId6"/>
    <p:sldId id="401" r:id="rId7"/>
    <p:sldId id="402" r:id="rId8"/>
    <p:sldId id="405" r:id="rId9"/>
    <p:sldId id="403" r:id="rId10"/>
    <p:sldId id="406" r:id="rId11"/>
    <p:sldId id="404" r:id="rId12"/>
    <p:sldId id="40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141621" y="2040475"/>
            <a:ext cx="95008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Departemen Keperawatan</a:t>
            </a:r>
          </a:p>
          <a:p>
            <a:pPr algn="r"/>
            <a:r>
              <a:rPr lang="en-US" sz="5400" b="1" dirty="0" smtClean="0"/>
              <a:t>M</a:t>
            </a:r>
            <a:r>
              <a:rPr lang="id-ID" sz="5400" b="1" dirty="0" smtClean="0"/>
              <a:t>edikal bedah</a:t>
            </a:r>
            <a:endParaRPr lang="en-US" sz="5400" b="1" dirty="0" smtClean="0"/>
          </a:p>
          <a:p>
            <a:pPr algn="r"/>
            <a:endParaRPr lang="en-US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48952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627664" y="1070980"/>
            <a:ext cx="11137379" cy="516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10000"/>
              </a:lnSpc>
              <a:buFont typeface="Arial"/>
              <a:buChar char="•"/>
            </a:pPr>
            <a:r>
              <a:rPr lang="en-US" sz="3000" dirty="0" err="1" smtClean="0"/>
              <a:t>Mensukseskan</a:t>
            </a:r>
            <a:r>
              <a:rPr lang="en-US" sz="3000" dirty="0" smtClean="0"/>
              <a:t> </a:t>
            </a:r>
            <a:r>
              <a:rPr lang="en-US" sz="3000" dirty="0" err="1" smtClean="0"/>
              <a:t>Kampus</a:t>
            </a:r>
            <a:r>
              <a:rPr lang="en-US" sz="3000" dirty="0" smtClean="0"/>
              <a:t> </a:t>
            </a:r>
            <a:r>
              <a:rPr lang="en-US" sz="3000" dirty="0" err="1"/>
              <a:t>sehat</a:t>
            </a:r>
            <a:r>
              <a:rPr lang="en-US" sz="3000" dirty="0"/>
              <a:t> (</a:t>
            </a:r>
            <a:r>
              <a:rPr lang="en-US" sz="3000" i="1" dirty="0"/>
              <a:t>health promoting campus</a:t>
            </a:r>
            <a:r>
              <a:rPr lang="en-US" sz="3000" dirty="0" smtClean="0"/>
              <a:t>) di </a:t>
            </a:r>
            <a:r>
              <a:rPr lang="en-US" sz="3000" dirty="0" err="1" smtClean="0"/>
              <a:t>lingkungan</a:t>
            </a:r>
            <a:r>
              <a:rPr lang="en-US" sz="3000" dirty="0" smtClean="0"/>
              <a:t> KMB </a:t>
            </a:r>
            <a:endParaRPr lang="en-ID" sz="3000" dirty="0"/>
          </a:p>
          <a:p>
            <a:pPr marL="457200" lvl="0" indent="-457200">
              <a:lnSpc>
                <a:spcPct val="110000"/>
              </a:lnSpc>
              <a:buFont typeface="Arial"/>
              <a:buChar char="•"/>
            </a:pPr>
            <a:r>
              <a:rPr lang="en-US" sz="3000" dirty="0" err="1" smtClean="0"/>
              <a:t>Pengembangan</a:t>
            </a:r>
            <a:r>
              <a:rPr lang="en-US" sz="3000" dirty="0" smtClean="0"/>
              <a:t> </a:t>
            </a:r>
            <a:r>
              <a:rPr lang="en-US" sz="3000" dirty="0" err="1" smtClean="0"/>
              <a:t>Bahan</a:t>
            </a:r>
            <a:r>
              <a:rPr lang="en-US" sz="3000" dirty="0" smtClean="0"/>
              <a:t> </a:t>
            </a:r>
            <a:r>
              <a:rPr lang="en-US" sz="3000" dirty="0"/>
              <a:t>ajar/</a:t>
            </a:r>
            <a:r>
              <a:rPr lang="en-US" sz="3000" dirty="0" err="1"/>
              <a:t>teknologi</a:t>
            </a:r>
            <a:r>
              <a:rPr lang="en-US" sz="3000" dirty="0"/>
              <a:t> </a:t>
            </a:r>
            <a:r>
              <a:rPr lang="en-US" sz="3000" dirty="0" err="1"/>
              <a:t>pendidikan</a:t>
            </a:r>
            <a:r>
              <a:rPr lang="en-US" sz="3000" dirty="0"/>
              <a:t> </a:t>
            </a:r>
            <a:r>
              <a:rPr lang="en-US" sz="3000" dirty="0" err="1" smtClean="0"/>
              <a:t>keperawatan</a:t>
            </a:r>
            <a:r>
              <a:rPr lang="en-US" sz="3000" dirty="0" smtClean="0"/>
              <a:t> </a:t>
            </a:r>
            <a:r>
              <a:rPr lang="en-US" sz="3000" dirty="0" err="1" smtClean="0"/>
              <a:t>medikal</a:t>
            </a:r>
            <a:r>
              <a:rPr lang="en-US" sz="3000" dirty="0" smtClean="0"/>
              <a:t> </a:t>
            </a:r>
            <a:r>
              <a:rPr lang="en-US" sz="3000" dirty="0" err="1" smtClean="0"/>
              <a:t>bedah</a:t>
            </a:r>
            <a:r>
              <a:rPr lang="en-US" sz="3000" dirty="0" smtClean="0"/>
              <a:t> </a:t>
            </a:r>
            <a:endParaRPr lang="en-ID" sz="3000" dirty="0"/>
          </a:p>
          <a:p>
            <a:pPr marL="457200" lvl="0" indent="-457200">
              <a:lnSpc>
                <a:spcPct val="110000"/>
              </a:lnSpc>
              <a:buFont typeface="Arial"/>
              <a:buChar char="•"/>
            </a:pPr>
            <a:r>
              <a:rPr lang="en-US" sz="3000" i="1" dirty="0"/>
              <a:t>Personalized education </a:t>
            </a:r>
            <a:r>
              <a:rPr lang="en-US" sz="3000" dirty="0" err="1"/>
              <a:t>berbasis</a:t>
            </a:r>
            <a:r>
              <a:rPr lang="en-US" sz="3000" dirty="0"/>
              <a:t> IT </a:t>
            </a:r>
            <a:r>
              <a:rPr lang="en-US" sz="3000" dirty="0" err="1"/>
              <a:t>didukung</a:t>
            </a:r>
            <a:r>
              <a:rPr lang="en-US" sz="3000" dirty="0"/>
              <a:t> </a:t>
            </a:r>
            <a:r>
              <a:rPr lang="en-US" sz="3000" dirty="0" err="1"/>
              <a:t>pengembangan</a:t>
            </a:r>
            <a:r>
              <a:rPr lang="en-US" sz="3000" dirty="0"/>
              <a:t> </a:t>
            </a:r>
            <a:r>
              <a:rPr lang="en-US" sz="3000" i="1" dirty="0"/>
              <a:t>smart classrooms</a:t>
            </a:r>
            <a:endParaRPr lang="en-ID" sz="3000" dirty="0"/>
          </a:p>
          <a:p>
            <a:pPr marL="457200" lvl="0" indent="-457200">
              <a:lnSpc>
                <a:spcPct val="110000"/>
              </a:lnSpc>
              <a:buFont typeface="Arial"/>
              <a:buChar char="•"/>
            </a:pPr>
            <a:r>
              <a:rPr lang="en-US" sz="3000" dirty="0" err="1" smtClean="0"/>
              <a:t>Pengembangan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pengelolaan</a:t>
            </a:r>
            <a:r>
              <a:rPr lang="en-US" sz="3000" dirty="0" smtClean="0"/>
              <a:t> </a:t>
            </a:r>
            <a:r>
              <a:rPr lang="en-US" sz="3000" i="1" dirty="0" smtClean="0"/>
              <a:t>Communities </a:t>
            </a:r>
            <a:r>
              <a:rPr lang="en-US" sz="3000" i="1" dirty="0"/>
              <a:t>of Practices </a:t>
            </a:r>
            <a:r>
              <a:rPr lang="en-US" sz="3000" dirty="0" err="1" smtClean="0"/>
              <a:t>keperawatan</a:t>
            </a:r>
            <a:r>
              <a:rPr lang="en-US" sz="3000" dirty="0" smtClean="0"/>
              <a:t> </a:t>
            </a:r>
            <a:r>
              <a:rPr lang="en-US" sz="3000" dirty="0" err="1" smtClean="0"/>
              <a:t>medikal</a:t>
            </a:r>
            <a:r>
              <a:rPr lang="en-US" sz="3000" dirty="0" smtClean="0"/>
              <a:t> </a:t>
            </a:r>
            <a:r>
              <a:rPr lang="en-US" sz="3000" dirty="0" err="1" smtClean="0"/>
              <a:t>bedah</a:t>
            </a:r>
            <a:r>
              <a:rPr lang="en-US" sz="3000" dirty="0" smtClean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/>
              <a:t>terintegrasi</a:t>
            </a:r>
            <a:r>
              <a:rPr lang="en-US" sz="3000" dirty="0"/>
              <a:t> </a:t>
            </a:r>
            <a:endParaRPr lang="en-ID" sz="3000" dirty="0"/>
          </a:p>
          <a:p>
            <a:pPr marL="457200" lvl="0" indent="-457200">
              <a:lnSpc>
                <a:spcPct val="110000"/>
              </a:lnSpc>
              <a:buFont typeface="Arial"/>
              <a:buChar char="•"/>
            </a:pPr>
            <a:r>
              <a:rPr lang="en-US" sz="3000" dirty="0" err="1" smtClean="0"/>
              <a:t>Pengembangan</a:t>
            </a:r>
            <a:r>
              <a:rPr lang="en-US" sz="3000" dirty="0" smtClean="0"/>
              <a:t> Unit </a:t>
            </a:r>
            <a:r>
              <a:rPr lang="en-US" sz="3000" i="1" dirty="0"/>
              <a:t>social-</a:t>
            </a:r>
            <a:r>
              <a:rPr lang="en-US" sz="3000" i="1" dirty="0" err="1"/>
              <a:t>entrepeneurship</a:t>
            </a:r>
            <a:r>
              <a:rPr lang="en-US" sz="3000" i="1" dirty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/>
              <a:t>optimalisasi</a:t>
            </a:r>
            <a:r>
              <a:rPr lang="en-US" sz="3000" dirty="0"/>
              <a:t> training </a:t>
            </a:r>
            <a:r>
              <a:rPr lang="en-US" sz="3000" dirty="0" err="1"/>
              <a:t>centre</a:t>
            </a:r>
            <a:r>
              <a:rPr lang="en-US" sz="3000" dirty="0"/>
              <a:t> </a:t>
            </a:r>
            <a:r>
              <a:rPr lang="en-US" sz="3000" dirty="0" smtClean="0"/>
              <a:t>di </a:t>
            </a:r>
            <a:r>
              <a:rPr lang="en-US" sz="3000" dirty="0" err="1" smtClean="0"/>
              <a:t>bidang</a:t>
            </a:r>
            <a:r>
              <a:rPr lang="en-US" sz="3000" dirty="0" smtClean="0"/>
              <a:t> </a:t>
            </a:r>
            <a:r>
              <a:rPr lang="en-US" sz="3000" dirty="0" err="1" smtClean="0"/>
              <a:t>keperawatan</a:t>
            </a:r>
            <a:r>
              <a:rPr lang="en-US" sz="3000" dirty="0" smtClean="0"/>
              <a:t> </a:t>
            </a:r>
            <a:r>
              <a:rPr lang="en-US" sz="3000" dirty="0" err="1" smtClean="0"/>
              <a:t>medikal</a:t>
            </a:r>
            <a:r>
              <a:rPr lang="en-US" sz="3000" dirty="0" smtClean="0"/>
              <a:t> </a:t>
            </a:r>
            <a:r>
              <a:rPr lang="en-US" sz="3000" dirty="0" err="1" smtClean="0"/>
              <a:t>bedah</a:t>
            </a:r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Pelayanan-pelayanan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unggulan</a:t>
            </a:r>
            <a:r>
              <a:rPr lang="en-US" sz="3200" dirty="0"/>
              <a:t> </a:t>
            </a:r>
            <a:r>
              <a:rPr lang="en-US" sz="3200" dirty="0" err="1"/>
              <a:t>dikembangkan</a:t>
            </a:r>
            <a:r>
              <a:rPr lang="en-US" sz="3200" dirty="0"/>
              <a:t> </a:t>
            </a:r>
            <a:r>
              <a:rPr lang="en-US" sz="3200" dirty="0" err="1"/>
              <a:t>berbasis</a:t>
            </a:r>
            <a:r>
              <a:rPr lang="en-US" sz="3200" dirty="0"/>
              <a:t> </a:t>
            </a:r>
            <a:r>
              <a:rPr lang="en-US" sz="3200" dirty="0" err="1" smtClean="0"/>
              <a:t>riset</a:t>
            </a:r>
            <a:endParaRPr lang="en-US" sz="3100" dirty="0" smtClean="0"/>
          </a:p>
          <a:p>
            <a:pPr lvl="0"/>
            <a:r>
              <a:rPr lang="en-US" sz="3100" dirty="0" err="1" smtClean="0"/>
              <a:t>Menjalin</a:t>
            </a:r>
            <a:r>
              <a:rPr lang="en-US" sz="3100" dirty="0" smtClean="0"/>
              <a:t> </a:t>
            </a:r>
            <a:r>
              <a:rPr lang="en-US" sz="3100" dirty="0" err="1" smtClean="0"/>
              <a:t>Kemitraan</a:t>
            </a:r>
            <a:r>
              <a:rPr lang="en-US" sz="3100" dirty="0" err="1"/>
              <a:t>-kemitraan</a:t>
            </a:r>
            <a:r>
              <a:rPr lang="en-US" sz="3100" dirty="0"/>
              <a:t> </a:t>
            </a:r>
            <a:r>
              <a:rPr lang="en-US" sz="3100" dirty="0" err="1"/>
              <a:t>strategis</a:t>
            </a:r>
            <a:r>
              <a:rPr lang="en-US" sz="3100" dirty="0"/>
              <a:t> </a:t>
            </a:r>
            <a:r>
              <a:rPr lang="en-US" sz="3100" dirty="0" err="1"/>
              <a:t>sebagai</a:t>
            </a:r>
            <a:r>
              <a:rPr lang="en-US" sz="3100" dirty="0"/>
              <a:t> platform </a:t>
            </a:r>
            <a:r>
              <a:rPr lang="en-US" sz="3100" dirty="0" err="1"/>
              <a:t>pengembangan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hilirisasi</a:t>
            </a:r>
            <a:r>
              <a:rPr lang="en-US" sz="3100" dirty="0"/>
              <a:t> </a:t>
            </a:r>
            <a:r>
              <a:rPr lang="en-US" sz="3100" dirty="0" err="1"/>
              <a:t>produk</a:t>
            </a:r>
            <a:r>
              <a:rPr lang="en-US" sz="3100" dirty="0"/>
              <a:t> </a:t>
            </a:r>
            <a:r>
              <a:rPr lang="en-US" sz="3100" dirty="0" err="1"/>
              <a:t>riset</a:t>
            </a:r>
            <a:r>
              <a:rPr lang="en-US" sz="3100" dirty="0"/>
              <a:t> </a:t>
            </a:r>
            <a:r>
              <a:rPr lang="en-US" sz="3100" dirty="0" smtClean="0"/>
              <a:t>KMB</a:t>
            </a:r>
            <a:endParaRPr lang="en-ID" sz="3100" dirty="0"/>
          </a:p>
          <a:p>
            <a:pPr lvl="0"/>
            <a:r>
              <a:rPr lang="en-US" sz="3100" dirty="0" err="1"/>
              <a:t>Berkontribusi</a:t>
            </a:r>
            <a:r>
              <a:rPr lang="en-US" sz="3100" dirty="0"/>
              <a:t> </a:t>
            </a:r>
            <a:r>
              <a:rPr lang="en-US" sz="3100" dirty="0" err="1"/>
              <a:t>dalam</a:t>
            </a:r>
            <a:r>
              <a:rPr lang="en-US" sz="3100" dirty="0"/>
              <a:t> </a:t>
            </a:r>
            <a:r>
              <a:rPr lang="en-US" sz="3100" dirty="0" err="1"/>
              <a:t>pengembangan</a:t>
            </a:r>
            <a:r>
              <a:rPr lang="en-US" sz="3100" dirty="0"/>
              <a:t> Museum </a:t>
            </a:r>
            <a:r>
              <a:rPr lang="en-US" sz="3100" dirty="0" err="1"/>
              <a:t>terpadu</a:t>
            </a:r>
            <a:r>
              <a:rPr lang="en-US" sz="3100" dirty="0"/>
              <a:t> FKKMK</a:t>
            </a:r>
            <a:endParaRPr lang="en-ID" sz="3100" dirty="0"/>
          </a:p>
          <a:p>
            <a:pPr lvl="0"/>
            <a:r>
              <a:rPr lang="en-US" sz="3100" dirty="0" err="1"/>
              <a:t>Peluasan</a:t>
            </a:r>
            <a:r>
              <a:rPr lang="en-US" sz="3100" dirty="0"/>
              <a:t> </a:t>
            </a:r>
            <a:r>
              <a:rPr lang="en-US" sz="3100" dirty="0" err="1"/>
              <a:t>desa-desa</a:t>
            </a:r>
            <a:r>
              <a:rPr lang="en-US" sz="3100" dirty="0"/>
              <a:t> </a:t>
            </a:r>
            <a:r>
              <a:rPr lang="en-US" sz="3100" dirty="0" err="1"/>
              <a:t>binaan</a:t>
            </a:r>
            <a:r>
              <a:rPr lang="en-US" sz="3100" dirty="0"/>
              <a:t> </a:t>
            </a:r>
            <a:r>
              <a:rPr lang="en-US" sz="3100" dirty="0" err="1"/>
              <a:t>didukung</a:t>
            </a:r>
            <a:r>
              <a:rPr lang="en-US" sz="3100" dirty="0"/>
              <a:t> </a:t>
            </a:r>
            <a:r>
              <a:rPr lang="en-US" sz="3100" dirty="0" err="1"/>
              <a:t>pendanaan</a:t>
            </a:r>
            <a:r>
              <a:rPr lang="en-US" sz="3100" dirty="0"/>
              <a:t> di </a:t>
            </a:r>
            <a:r>
              <a:rPr lang="en-US" sz="3100" dirty="0" err="1"/>
              <a:t>luar</a:t>
            </a:r>
            <a:r>
              <a:rPr lang="en-US" sz="3100" dirty="0"/>
              <a:t> </a:t>
            </a:r>
            <a:r>
              <a:rPr lang="en-US" sz="3100" dirty="0" err="1"/>
              <a:t>Damas</a:t>
            </a:r>
            <a:r>
              <a:rPr lang="en-US" sz="3100" dirty="0"/>
              <a:t> </a:t>
            </a:r>
            <a:endParaRPr lang="en-ID" sz="3100" dirty="0"/>
          </a:p>
          <a:p>
            <a:pPr lvl="0"/>
            <a:r>
              <a:rPr lang="en-US" sz="3100" dirty="0" err="1" smtClean="0"/>
              <a:t>Berkontribusi</a:t>
            </a:r>
            <a:r>
              <a:rPr lang="en-US" sz="3100" dirty="0" smtClean="0"/>
              <a:t>  </a:t>
            </a:r>
            <a:r>
              <a:rPr lang="en-US" sz="3100" dirty="0" err="1" smtClean="0"/>
              <a:t>dalam</a:t>
            </a:r>
            <a:r>
              <a:rPr lang="en-US" sz="3100" dirty="0" smtClean="0"/>
              <a:t> program INA</a:t>
            </a:r>
            <a:r>
              <a:rPr lang="en-US" sz="3100" dirty="0"/>
              <a:t>-Health TV</a:t>
            </a:r>
            <a:endParaRPr lang="en-ID" sz="3100" dirty="0"/>
          </a:p>
          <a:p>
            <a:pPr lvl="0"/>
            <a:r>
              <a:rPr lang="en-US" sz="3100" dirty="0" err="1"/>
              <a:t>Pengabdian</a:t>
            </a:r>
            <a:r>
              <a:rPr lang="en-US" sz="3100" dirty="0"/>
              <a:t> </a:t>
            </a:r>
            <a:r>
              <a:rPr lang="en-US" sz="3100" dirty="0" err="1"/>
              <a:t>masyarakat</a:t>
            </a:r>
            <a:r>
              <a:rPr lang="en-US" sz="3100" dirty="0"/>
              <a:t> </a:t>
            </a:r>
            <a:r>
              <a:rPr lang="en-US" sz="3100" dirty="0" err="1"/>
              <a:t>berbasis</a:t>
            </a:r>
            <a:r>
              <a:rPr lang="en-US" sz="3100" dirty="0"/>
              <a:t> </a:t>
            </a:r>
            <a:r>
              <a:rPr lang="en-US" sz="3100" dirty="0" err="1"/>
              <a:t>riset</a:t>
            </a:r>
            <a:r>
              <a:rPr lang="en-US" sz="3100" dirty="0"/>
              <a:t> </a:t>
            </a:r>
            <a:r>
              <a:rPr lang="en-US" sz="3100" dirty="0" err="1"/>
              <a:t>unggulan</a:t>
            </a:r>
            <a:r>
              <a:rPr lang="en-US" sz="3100" dirty="0"/>
              <a:t> (e.g. HDSS</a:t>
            </a:r>
            <a:r>
              <a:rPr lang="en-US" sz="3100" dirty="0" smtClean="0"/>
              <a:t>)</a:t>
            </a:r>
            <a:endParaRPr lang="en-US" sz="31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5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sz="3200" dirty="0" err="1"/>
              <a:t>Nilai-nilai</a:t>
            </a:r>
            <a:r>
              <a:rPr lang="en-GB" sz="3200" dirty="0"/>
              <a:t> </a:t>
            </a:r>
            <a:r>
              <a:rPr lang="en-GB" sz="3200" dirty="0" err="1"/>
              <a:t>dasar</a:t>
            </a:r>
            <a:r>
              <a:rPr lang="en-GB" sz="3200" dirty="0"/>
              <a:t> yang </a:t>
            </a:r>
            <a:r>
              <a:rPr lang="en-GB" sz="3200" dirty="0" err="1"/>
              <a:t>dianut</a:t>
            </a:r>
            <a:r>
              <a:rPr lang="en-GB" sz="3200" dirty="0"/>
              <a:t> </a:t>
            </a:r>
            <a:r>
              <a:rPr lang="en-GB" sz="3200" dirty="0" err="1"/>
              <a:t>sejalan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nilai</a:t>
            </a:r>
            <a:r>
              <a:rPr lang="en-GB" sz="3200" dirty="0"/>
              <a:t> yang </a:t>
            </a:r>
            <a:r>
              <a:rPr lang="en-GB" sz="3200" dirty="0" err="1"/>
              <a:t>ditetapkan</a:t>
            </a:r>
            <a:r>
              <a:rPr lang="en-GB" sz="3200" dirty="0"/>
              <a:t> </a:t>
            </a:r>
            <a:r>
              <a:rPr lang="en-GB" sz="3200" dirty="0" err="1"/>
              <a:t>oleh</a:t>
            </a:r>
            <a:r>
              <a:rPr lang="en-GB" sz="3200" dirty="0"/>
              <a:t> </a:t>
            </a:r>
            <a:r>
              <a:rPr lang="en-GB" sz="3200" dirty="0" err="1"/>
              <a:t>universitas</a:t>
            </a:r>
            <a:r>
              <a:rPr lang="en-GB" sz="3200" dirty="0"/>
              <a:t> </a:t>
            </a:r>
            <a:r>
              <a:rPr lang="en-GB" sz="3200" dirty="0" err="1"/>
              <a:t>dan</a:t>
            </a:r>
            <a:r>
              <a:rPr lang="en-GB" sz="3200" dirty="0"/>
              <a:t> </a:t>
            </a:r>
            <a:r>
              <a:rPr lang="en-GB" sz="3200" dirty="0" err="1"/>
              <a:t>fakultas</a:t>
            </a:r>
            <a:r>
              <a:rPr lang="en-GB" sz="3200" dirty="0"/>
              <a:t>, </a:t>
            </a:r>
            <a:r>
              <a:rPr lang="en-GB" sz="3200" dirty="0" err="1"/>
              <a:t>yaitu</a:t>
            </a:r>
            <a:r>
              <a:rPr lang="en-GB" sz="3200" dirty="0"/>
              <a:t> </a:t>
            </a:r>
            <a:endParaRPr lang="en-ID" sz="3200" dirty="0"/>
          </a:p>
          <a:p>
            <a:pPr lvl="0"/>
            <a:r>
              <a:rPr lang="en-US" sz="3200" dirty="0" err="1"/>
              <a:t>Nilai-nilai</a:t>
            </a:r>
            <a:r>
              <a:rPr lang="en-US" sz="3200" dirty="0"/>
              <a:t> </a:t>
            </a:r>
            <a:r>
              <a:rPr lang="en-US" sz="3200" dirty="0" err="1"/>
              <a:t>Pancasila</a:t>
            </a:r>
            <a:endParaRPr lang="en-ID" sz="3200" dirty="0"/>
          </a:p>
          <a:p>
            <a:pPr lvl="0"/>
            <a:r>
              <a:rPr lang="en-US" sz="3200" dirty="0" err="1"/>
              <a:t>Integritas</a:t>
            </a:r>
            <a:r>
              <a:rPr lang="en-US" sz="3200" dirty="0"/>
              <a:t> </a:t>
            </a:r>
            <a:endParaRPr lang="en-ID" sz="3200" dirty="0"/>
          </a:p>
          <a:p>
            <a:pPr lvl="0"/>
            <a:r>
              <a:rPr lang="en-US" sz="3200" dirty="0" err="1"/>
              <a:t>Inovatif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unggul</a:t>
            </a:r>
            <a:r>
              <a:rPr lang="en-US" sz="3200" dirty="0"/>
              <a:t> </a:t>
            </a:r>
            <a:endParaRPr lang="en-ID" sz="3200" dirty="0"/>
          </a:p>
          <a:p>
            <a:pPr lvl="0"/>
            <a:r>
              <a:rPr lang="en-US" sz="3200" dirty="0" err="1"/>
              <a:t>Kolaboratif</a:t>
            </a:r>
            <a:r>
              <a:rPr lang="en-US" sz="3200" dirty="0"/>
              <a:t> </a:t>
            </a:r>
            <a:endParaRPr lang="en-ID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endParaRPr lang="en-US" sz="3600" dirty="0" smtClean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1535" y="1967480"/>
            <a:ext cx="10392943" cy="28623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GB" sz="3600" dirty="0"/>
              <a:t>“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 smtClean="0"/>
              <a:t>Departemen</a:t>
            </a:r>
            <a:r>
              <a:rPr lang="en-US" sz="3600" dirty="0" smtClean="0"/>
              <a:t> </a:t>
            </a:r>
            <a:r>
              <a:rPr lang="en-US" sz="3600" b="1" dirty="0" err="1" smtClean="0"/>
              <a:t>Keperawatan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Medikal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Bedah</a:t>
            </a:r>
            <a:r>
              <a:rPr lang="en-US" sz="3600" b="1" dirty="0" smtClean="0"/>
              <a:t> </a:t>
            </a:r>
            <a:r>
              <a:rPr lang="en-US" sz="3600" dirty="0" smtClean="0"/>
              <a:t>yang </a:t>
            </a:r>
            <a:r>
              <a:rPr lang="en-US" sz="3600" dirty="0" err="1"/>
              <a:t>berstandar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, </a:t>
            </a:r>
            <a:r>
              <a:rPr lang="en-US" sz="3600" dirty="0" err="1"/>
              <a:t>inovatif</a:t>
            </a:r>
            <a:r>
              <a:rPr lang="en-US" sz="3600" dirty="0"/>
              <a:t>, </a:t>
            </a:r>
            <a:r>
              <a:rPr lang="en-US" sz="3600" dirty="0" err="1"/>
              <a:t>unggul</a:t>
            </a:r>
            <a:r>
              <a:rPr lang="en-US" sz="3600" dirty="0"/>
              <a:t>,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senantiasa</a:t>
            </a:r>
            <a:r>
              <a:rPr lang="en-US" sz="3600" dirty="0"/>
              <a:t> </a:t>
            </a:r>
            <a:r>
              <a:rPr lang="en-US" sz="3600" dirty="0" err="1"/>
              <a:t>mengabdi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kepentingan</a:t>
            </a:r>
            <a:r>
              <a:rPr lang="en-US" sz="3600" dirty="0"/>
              <a:t> </a:t>
            </a:r>
            <a:r>
              <a:rPr lang="en-US" sz="3600" dirty="0" err="1"/>
              <a:t>bangsa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kemanusiaan</a:t>
            </a:r>
            <a:r>
              <a:rPr lang="en-US" sz="3600" dirty="0"/>
              <a:t> </a:t>
            </a:r>
            <a:r>
              <a:rPr lang="en-US" sz="3600" dirty="0" err="1"/>
              <a:t>dijiwai</a:t>
            </a:r>
            <a:r>
              <a:rPr lang="en-US" sz="3600" dirty="0"/>
              <a:t> </a:t>
            </a:r>
            <a:r>
              <a:rPr lang="en-US" sz="3600" dirty="0" err="1"/>
              <a:t>nilai-nilai</a:t>
            </a:r>
            <a:r>
              <a:rPr lang="en-US" sz="3600" dirty="0"/>
              <a:t> </a:t>
            </a: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bangsa</a:t>
            </a:r>
            <a:r>
              <a:rPr lang="en-US" sz="3600" dirty="0"/>
              <a:t> </a:t>
            </a:r>
            <a:r>
              <a:rPr lang="en-US" sz="3600" dirty="0" err="1"/>
              <a:t>berdasarkan</a:t>
            </a:r>
            <a:r>
              <a:rPr lang="en-US" sz="3600" dirty="0"/>
              <a:t> </a:t>
            </a:r>
            <a:r>
              <a:rPr lang="en-US" sz="3600" dirty="0" err="1"/>
              <a:t>Pancasila</a:t>
            </a:r>
            <a:r>
              <a:rPr lang="en-US" sz="3600" dirty="0"/>
              <a:t>”</a:t>
            </a:r>
            <a:r>
              <a:rPr lang="en-US" sz="3000" dirty="0"/>
              <a:t>. </a:t>
            </a:r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3"/>
            <a:ext cx="10363200" cy="857712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372330"/>
            <a:ext cx="11165983" cy="5061945"/>
          </a:xfrm>
          <a:solidFill>
            <a:srgbClr val="C3D69B"/>
          </a:solidFill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dirty="0" err="1">
                <a:solidFill>
                  <a:schemeClr val="tx1"/>
                </a:solidFill>
              </a:rPr>
              <a:t>Meningkatkan</a:t>
            </a:r>
            <a:r>
              <a:rPr lang="en-US" dirty="0">
                <a:solidFill>
                  <a:schemeClr val="tx1"/>
                </a:solidFill>
              </a:rPr>
              <a:t> status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pendidikan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penelitian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pengabdian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pelayanan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keperawatan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medikal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unggul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mengedepankan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kearifan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lokal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etika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profesionalisme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berlandaskan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keilmuan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berbasis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bukti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terintegrasi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Academic Health System”. </a:t>
            </a:r>
            <a:endParaRPr lang="en-ID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keilmuan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manajerial</a:t>
            </a:r>
            <a:r>
              <a:rPr lang="en-US" sz="2800" dirty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keperawatan</a:t>
            </a:r>
            <a:r>
              <a:rPr lang="en-US" sz="2800" dirty="0" smtClean="0"/>
              <a:t> </a:t>
            </a:r>
            <a:r>
              <a:rPr lang="en-US" sz="2800" dirty="0" err="1" smtClean="0"/>
              <a:t>Medikal</a:t>
            </a:r>
            <a:r>
              <a:rPr lang="en-US" sz="2800" dirty="0" smtClean="0"/>
              <a:t> </a:t>
            </a:r>
            <a:r>
              <a:rPr lang="en-US" sz="2800" dirty="0" err="1" smtClean="0"/>
              <a:t>Bedah</a:t>
            </a:r>
            <a:endParaRPr lang="en-ID" sz="2800" dirty="0"/>
          </a:p>
          <a:p>
            <a:pPr lvl="0"/>
            <a:r>
              <a:rPr lang="en-US" sz="2800" dirty="0" err="1"/>
              <a:t>Menciptakan</a:t>
            </a:r>
            <a:r>
              <a:rPr lang="en-US" sz="2800" dirty="0"/>
              <a:t> </a:t>
            </a:r>
            <a:r>
              <a:rPr lang="en-US" sz="2800" i="1" dirty="0"/>
              <a:t>health promoting institution </a:t>
            </a:r>
            <a:endParaRPr lang="en-ID" sz="2800" dirty="0"/>
          </a:p>
          <a:p>
            <a:pPr lvl="0"/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yang </a:t>
            </a:r>
            <a:r>
              <a:rPr lang="en-US" sz="2800" dirty="0" err="1"/>
              <a:t>inovatif</a:t>
            </a:r>
            <a:r>
              <a:rPr lang="en-US" sz="2800" dirty="0"/>
              <a:t>, </a:t>
            </a:r>
            <a:r>
              <a:rPr lang="en-US" sz="2800" dirty="0" err="1"/>
              <a:t>berintegritas</a:t>
            </a:r>
            <a:r>
              <a:rPr lang="en-US" sz="2800" dirty="0"/>
              <a:t>, </a:t>
            </a:r>
            <a:r>
              <a:rPr lang="en-US" sz="2800" dirty="0" err="1"/>
              <a:t>transparan</a:t>
            </a:r>
            <a:r>
              <a:rPr lang="en-US" sz="2800" dirty="0"/>
              <a:t>, </a:t>
            </a:r>
            <a:r>
              <a:rPr lang="en-US" sz="2800" dirty="0" err="1"/>
              <a:t>akuntabel</a:t>
            </a:r>
            <a:r>
              <a:rPr lang="en-US" sz="2800" dirty="0"/>
              <a:t>, </a:t>
            </a:r>
            <a:r>
              <a:rPr lang="en-US" sz="2800" dirty="0" err="1"/>
              <a:t>kredibel</a:t>
            </a:r>
            <a:r>
              <a:rPr lang="en-US" sz="2800" dirty="0"/>
              <a:t>, </a:t>
            </a:r>
            <a:r>
              <a:rPr lang="en-US" sz="2800" dirty="0" err="1"/>
              <a:t>efisien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adil</a:t>
            </a:r>
            <a:r>
              <a:rPr lang="en-US" sz="2800" dirty="0"/>
              <a:t>.</a:t>
            </a:r>
            <a:endParaRPr lang="en-ID" sz="2800" dirty="0"/>
          </a:p>
          <a:p>
            <a:pPr lvl="0"/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kemitraan</a:t>
            </a:r>
            <a:r>
              <a:rPr lang="en-US" sz="2800" dirty="0"/>
              <a:t>  yang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menguntungkan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wahana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, </a:t>
            </a:r>
            <a:r>
              <a:rPr lang="en-US" sz="2800" dirty="0" err="1"/>
              <a:t>pemangku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institusi</a:t>
            </a:r>
            <a:r>
              <a:rPr lang="en-US" sz="2800" dirty="0"/>
              <a:t> lain </a:t>
            </a:r>
            <a:r>
              <a:rPr lang="en-US" sz="2800" dirty="0" err="1"/>
              <a:t>baik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di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negeri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err="1"/>
              <a:t>Mengutamakan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etika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profesionalisme</a:t>
            </a:r>
            <a:r>
              <a:rPr lang="en-US" sz="2800" dirty="0"/>
              <a:t> </a:t>
            </a:r>
            <a:r>
              <a:rPr lang="en-US" sz="2800" dirty="0" err="1"/>
              <a:t>sivitas</a:t>
            </a:r>
            <a:r>
              <a:rPr lang="en-US" sz="2800" dirty="0"/>
              <a:t> </a:t>
            </a:r>
            <a:r>
              <a:rPr lang="en-US" sz="2800" dirty="0" err="1"/>
              <a:t>akademika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hospitalia</a:t>
            </a:r>
            <a:r>
              <a:rPr lang="en-US" sz="2800" dirty="0"/>
              <a:t> yang </a:t>
            </a:r>
            <a:r>
              <a:rPr lang="en-US" sz="2800" dirty="0" err="1"/>
              <a:t>dilandasi</a:t>
            </a:r>
            <a:r>
              <a:rPr lang="en-US" sz="2800" dirty="0"/>
              <a:t> </a:t>
            </a:r>
            <a:r>
              <a:rPr lang="en-US" sz="2800" dirty="0" err="1"/>
              <a:t>jiwa</a:t>
            </a:r>
            <a:r>
              <a:rPr lang="en-US" sz="2800" dirty="0"/>
              <a:t> </a:t>
            </a:r>
            <a:r>
              <a:rPr lang="en-US" sz="2800" dirty="0" err="1"/>
              <a:t>kepemimpinan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semangat</a:t>
            </a:r>
            <a:r>
              <a:rPr lang="en-US" sz="2800" dirty="0"/>
              <a:t> </a:t>
            </a:r>
            <a:r>
              <a:rPr lang="en-US" sz="2800" dirty="0" err="1"/>
              <a:t>kolaborasi</a:t>
            </a:r>
            <a:r>
              <a:rPr lang="en-US" sz="2800" dirty="0"/>
              <a:t> </a:t>
            </a:r>
            <a:r>
              <a:rPr lang="en-US" sz="2800" dirty="0" err="1"/>
              <a:t>multiprofesi</a:t>
            </a:r>
            <a:r>
              <a:rPr lang="en-US" sz="2800" dirty="0"/>
              <a:t>.</a:t>
            </a:r>
            <a:endParaRPr lang="en-ID" sz="2800" dirty="0"/>
          </a:p>
          <a:p>
            <a:pPr lvl="0"/>
            <a:endParaRPr lang="en-US" sz="2800" dirty="0" smtClean="0"/>
          </a:p>
          <a:p>
            <a:pPr lvl="0"/>
            <a:endParaRPr lang="en-ID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/>
              <a:t>adaptasi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perbaikan</a:t>
            </a:r>
            <a:r>
              <a:rPr lang="en-US" sz="2800" dirty="0"/>
              <a:t> </a:t>
            </a:r>
            <a:r>
              <a:rPr lang="en-US" sz="2800" dirty="0" err="1"/>
              <a:t>mutu</a:t>
            </a:r>
            <a:r>
              <a:rPr lang="en-US" sz="2800" dirty="0"/>
              <a:t> </a:t>
            </a:r>
            <a:r>
              <a:rPr lang="en-US" sz="2800" dirty="0" err="1"/>
              <a:t>berkelanjutan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Tri Dharma </a:t>
            </a:r>
            <a:r>
              <a:rPr lang="en-US" sz="2800" dirty="0" err="1"/>
              <a:t>Perguruan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. </a:t>
            </a:r>
            <a:endParaRPr lang="en-ID" sz="2800" dirty="0"/>
          </a:p>
          <a:p>
            <a:pPr lvl="0"/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kontribusi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menjawab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keperawatan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medikal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bedah</a:t>
            </a:r>
            <a:r>
              <a:rPr lang="en-US" sz="2800" b="1" dirty="0" smtClean="0"/>
              <a:t>.</a:t>
            </a:r>
            <a:endParaRPr lang="en-ID" sz="2800" b="1" dirty="0"/>
          </a:p>
          <a:p>
            <a:pPr lvl="0"/>
            <a:r>
              <a:rPr lang="en-US" sz="2800" dirty="0" err="1"/>
              <a:t>Memanfaatkan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optimal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Tridharma</a:t>
            </a:r>
            <a:r>
              <a:rPr lang="en-US" sz="2800" dirty="0"/>
              <a:t> </a:t>
            </a:r>
            <a:endParaRPr lang="en-ID" sz="2800" dirty="0"/>
          </a:p>
          <a:p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pasca</a:t>
            </a:r>
            <a:r>
              <a:rPr lang="en-US" sz="2800" dirty="0"/>
              <a:t> </a:t>
            </a:r>
            <a:r>
              <a:rPr lang="en-US" sz="2800" dirty="0" err="1"/>
              <a:t>sarjana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spesialisasi</a:t>
            </a:r>
            <a:r>
              <a:rPr lang="en-US" sz="2800" dirty="0"/>
              <a:t> </a:t>
            </a:r>
            <a:r>
              <a:rPr lang="en-US" sz="2800" dirty="0" err="1"/>
              <a:t>keperawatan</a:t>
            </a:r>
            <a:r>
              <a:rPr lang="en-US" sz="2800" dirty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 </a:t>
            </a:r>
            <a:r>
              <a:rPr lang="en-US" sz="2800" dirty="0" err="1" smtClean="0"/>
              <a:t>medikal</a:t>
            </a:r>
            <a:r>
              <a:rPr lang="en-US" sz="2800" dirty="0" smtClean="0"/>
              <a:t> </a:t>
            </a:r>
            <a:r>
              <a:rPr lang="en-US" sz="2800" dirty="0" err="1" smtClean="0"/>
              <a:t>bedah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740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75955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552" y="909412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/>
              <a:t>lulusan</a:t>
            </a:r>
            <a:r>
              <a:rPr lang="en-US" sz="3600" dirty="0"/>
              <a:t> yang </a:t>
            </a:r>
            <a:r>
              <a:rPr lang="en-US" sz="3600" dirty="0" err="1"/>
              <a:t>mampu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agen</a:t>
            </a:r>
            <a:r>
              <a:rPr lang="en-US" sz="3600" dirty="0"/>
              <a:t> </a:t>
            </a:r>
            <a:r>
              <a:rPr lang="en-US" sz="3600" dirty="0" err="1"/>
              <a:t>perubahan</a:t>
            </a:r>
            <a:r>
              <a:rPr lang="en-US" sz="3600" dirty="0"/>
              <a:t>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 smtClean="0"/>
              <a:t>kesehatan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keperawatan</a:t>
            </a:r>
            <a:r>
              <a:rPr lang="en-US" sz="3600" dirty="0" smtClean="0"/>
              <a:t> </a:t>
            </a:r>
            <a:r>
              <a:rPr lang="en-US" sz="3600" dirty="0" err="1" smtClean="0"/>
              <a:t>medikal</a:t>
            </a:r>
            <a:r>
              <a:rPr lang="en-US" sz="3600" dirty="0" smtClean="0"/>
              <a:t> </a:t>
            </a:r>
            <a:r>
              <a:rPr lang="en-US" sz="3600" dirty="0" err="1" smtClean="0"/>
              <a:t>bedah</a:t>
            </a:r>
            <a:r>
              <a:rPr lang="en-US" sz="3600" dirty="0" smtClean="0"/>
              <a:t>;</a:t>
            </a:r>
            <a:endParaRPr lang="en-ID" sz="3600" dirty="0"/>
          </a:p>
          <a:p>
            <a:pPr lvl="0">
              <a:lnSpc>
                <a:spcPct val="110000"/>
              </a:lnSpc>
            </a:pPr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/>
              <a:t>penelitian</a:t>
            </a:r>
            <a:r>
              <a:rPr lang="en-US" sz="3600" dirty="0"/>
              <a:t> </a:t>
            </a:r>
            <a:r>
              <a:rPr lang="en-US" sz="3600" dirty="0" err="1"/>
              <a:t>keperawatan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yang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rujukan</a:t>
            </a:r>
            <a:r>
              <a:rPr lang="en-US" sz="3600" dirty="0"/>
              <a:t> </a:t>
            </a:r>
            <a:r>
              <a:rPr lang="en-US" sz="3600" dirty="0" err="1"/>
              <a:t>nasional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 yang </a:t>
            </a:r>
            <a:r>
              <a:rPr lang="en-US" sz="3600" dirty="0" err="1"/>
              <a:t>berwawasan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;</a:t>
            </a:r>
            <a:endParaRPr lang="en-ID" sz="3600" dirty="0"/>
          </a:p>
          <a:p>
            <a:pPr lvl="0">
              <a:lnSpc>
                <a:spcPct val="110000"/>
              </a:lnSpc>
            </a:pPr>
            <a:r>
              <a:rPr lang="en-US" sz="3600" dirty="0" err="1"/>
              <a:t>Mendorong</a:t>
            </a:r>
            <a:r>
              <a:rPr lang="en-US" sz="3600" dirty="0"/>
              <a:t> </a:t>
            </a:r>
            <a:r>
              <a:rPr lang="en-US" sz="3600" dirty="0" err="1"/>
              <a:t>kemandirian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kesejahteraan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berkelanjutan</a:t>
            </a:r>
            <a:r>
              <a:rPr lang="en-US" sz="3600" dirty="0"/>
              <a:t> </a:t>
            </a: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pengabdian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;</a:t>
            </a:r>
            <a:endParaRPr lang="en-ID" sz="3600" dirty="0"/>
          </a:p>
          <a:p>
            <a:pPr>
              <a:lnSpc>
                <a:spcPct val="11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244" y="201642"/>
            <a:ext cx="10972800" cy="834905"/>
          </a:xfrm>
        </p:spPr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423" y="1133023"/>
            <a:ext cx="11330604" cy="5159256"/>
          </a:xfrm>
        </p:spPr>
        <p:txBody>
          <a:bodyPr/>
          <a:lstStyle/>
          <a:p>
            <a:pPr lvl="0"/>
            <a:r>
              <a:rPr lang="en-US" sz="3400" dirty="0" err="1"/>
              <a:t>Meningkatkan</a:t>
            </a:r>
            <a:r>
              <a:rPr lang="en-US" sz="3400" dirty="0"/>
              <a:t> </a:t>
            </a:r>
            <a:r>
              <a:rPr lang="en-US" sz="3400" dirty="0" err="1"/>
              <a:t>kesehatan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kesejahteraan</a:t>
            </a:r>
            <a:r>
              <a:rPr lang="en-US" sz="3400" dirty="0"/>
              <a:t> </a:t>
            </a:r>
            <a:r>
              <a:rPr lang="en-US" sz="3400" dirty="0" err="1"/>
              <a:t>sivitas</a:t>
            </a:r>
            <a:r>
              <a:rPr lang="en-US" sz="3400" dirty="0"/>
              <a:t> </a:t>
            </a:r>
            <a:r>
              <a:rPr lang="en-US" sz="3400" dirty="0" err="1"/>
              <a:t>akademika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sivitas</a:t>
            </a:r>
            <a:r>
              <a:rPr lang="en-US" sz="3400" dirty="0"/>
              <a:t> </a:t>
            </a:r>
            <a:r>
              <a:rPr lang="en-US" sz="3400" dirty="0" err="1" smtClean="0"/>
              <a:t>hospitalia</a:t>
            </a:r>
            <a:r>
              <a:rPr lang="en-US" sz="3400" dirty="0" smtClean="0"/>
              <a:t>; </a:t>
            </a:r>
            <a:endParaRPr lang="en-ID" sz="3400" dirty="0"/>
          </a:p>
          <a:p>
            <a:pPr lvl="0"/>
            <a:r>
              <a:rPr lang="en-US" sz="3400" dirty="0" err="1"/>
              <a:t>Mengoptimalkan</a:t>
            </a:r>
            <a:r>
              <a:rPr lang="en-US" sz="3400" dirty="0"/>
              <a:t> </a:t>
            </a:r>
            <a:r>
              <a:rPr lang="en-US" sz="3400" dirty="0" err="1"/>
              <a:t>pelaksanaan</a:t>
            </a:r>
            <a:r>
              <a:rPr lang="en-US" sz="3400" dirty="0"/>
              <a:t> </a:t>
            </a:r>
            <a:r>
              <a:rPr lang="en-US" sz="3400" dirty="0" err="1"/>
              <a:t>aktivitas</a:t>
            </a:r>
            <a:r>
              <a:rPr lang="en-US" sz="3400" dirty="0"/>
              <a:t> </a:t>
            </a:r>
            <a:r>
              <a:rPr lang="en-US" sz="3400" dirty="0" err="1"/>
              <a:t>kerjasama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lembaga</a:t>
            </a:r>
            <a:r>
              <a:rPr lang="en-US" sz="3400" dirty="0"/>
              <a:t> </a:t>
            </a:r>
            <a:r>
              <a:rPr lang="en-US" sz="3400" dirty="0" err="1"/>
              <a:t>pendidikan</a:t>
            </a:r>
            <a:r>
              <a:rPr lang="en-US" sz="3400" dirty="0"/>
              <a:t>, </a:t>
            </a:r>
            <a:r>
              <a:rPr lang="en-US" sz="3400" dirty="0" err="1"/>
              <a:t>penelitian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pelayanan</a:t>
            </a:r>
            <a:r>
              <a:rPr lang="en-US" sz="3400" dirty="0"/>
              <a:t> </a:t>
            </a:r>
            <a:r>
              <a:rPr lang="en-US" sz="3400" dirty="0" err="1" smtClean="0"/>
              <a:t>keperawatan</a:t>
            </a:r>
            <a:r>
              <a:rPr lang="en-US" sz="3400" dirty="0" smtClean="0"/>
              <a:t> </a:t>
            </a:r>
            <a:r>
              <a:rPr lang="en-US" sz="3400" dirty="0" err="1" smtClean="0"/>
              <a:t>medikal</a:t>
            </a:r>
            <a:r>
              <a:rPr lang="en-US" sz="3400" dirty="0" smtClean="0"/>
              <a:t> </a:t>
            </a:r>
            <a:r>
              <a:rPr lang="en-US" sz="3400" dirty="0" err="1" smtClean="0"/>
              <a:t>bedah</a:t>
            </a:r>
            <a:r>
              <a:rPr lang="en-US" sz="3400" dirty="0" smtClean="0"/>
              <a:t> </a:t>
            </a:r>
            <a:r>
              <a:rPr lang="en-US" sz="3400" dirty="0" err="1"/>
              <a:t>berskala</a:t>
            </a:r>
            <a:r>
              <a:rPr lang="en-US" sz="3400" dirty="0"/>
              <a:t> </a:t>
            </a:r>
            <a:r>
              <a:rPr lang="en-US" sz="3400" dirty="0" err="1"/>
              <a:t>nasional</a:t>
            </a:r>
            <a:r>
              <a:rPr lang="en-US" sz="3400" dirty="0"/>
              <a:t>, regional,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internasional</a:t>
            </a:r>
            <a:r>
              <a:rPr lang="en-US" sz="3400" dirty="0"/>
              <a:t>; </a:t>
            </a:r>
            <a:endParaRPr lang="en-ID" sz="3400" dirty="0"/>
          </a:p>
          <a:p>
            <a:pPr lvl="0"/>
            <a:r>
              <a:rPr lang="en-US" sz="3400" dirty="0" err="1"/>
              <a:t>Mewujudkan</a:t>
            </a:r>
            <a:r>
              <a:rPr lang="en-US" sz="3400" dirty="0"/>
              <a:t> </a:t>
            </a:r>
            <a:r>
              <a:rPr lang="en-US" sz="3400" dirty="0" err="1"/>
              <a:t>tata</a:t>
            </a:r>
            <a:r>
              <a:rPr lang="en-US" sz="3400" dirty="0"/>
              <a:t> </a:t>
            </a:r>
            <a:r>
              <a:rPr lang="en-US" sz="3400" dirty="0" err="1"/>
              <a:t>kelola</a:t>
            </a:r>
            <a:r>
              <a:rPr lang="en-US" sz="3400" dirty="0"/>
              <a:t> yang </a:t>
            </a:r>
            <a:r>
              <a:rPr lang="en-US" sz="3400" dirty="0" err="1"/>
              <a:t>berkeadilan</a:t>
            </a:r>
            <a:r>
              <a:rPr lang="en-US" sz="3400" dirty="0"/>
              <a:t>, </a:t>
            </a:r>
            <a:r>
              <a:rPr lang="en-US" sz="3400" dirty="0" err="1"/>
              <a:t>transparan</a:t>
            </a:r>
            <a:r>
              <a:rPr lang="en-US" sz="3400" dirty="0"/>
              <a:t>, </a:t>
            </a:r>
            <a:r>
              <a:rPr lang="en-US" sz="3400" dirty="0" err="1"/>
              <a:t>partisipatif</a:t>
            </a:r>
            <a:r>
              <a:rPr lang="en-US" sz="3400" dirty="0"/>
              <a:t>, </a:t>
            </a:r>
            <a:r>
              <a:rPr lang="en-US" sz="3400" dirty="0" err="1"/>
              <a:t>akuntabel</a:t>
            </a:r>
            <a:r>
              <a:rPr lang="en-US" sz="3400" dirty="0"/>
              <a:t>,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terintegrasi</a:t>
            </a:r>
            <a:r>
              <a:rPr lang="en-US" sz="3400" dirty="0"/>
              <a:t> </a:t>
            </a:r>
            <a:r>
              <a:rPr lang="en-US" sz="3400" dirty="0" err="1"/>
              <a:t>guna</a:t>
            </a:r>
            <a:r>
              <a:rPr lang="en-US" sz="3400" dirty="0"/>
              <a:t> </a:t>
            </a:r>
            <a:r>
              <a:rPr lang="en-US" sz="3400" dirty="0" err="1"/>
              <a:t>menunjang</a:t>
            </a:r>
            <a:r>
              <a:rPr lang="en-US" sz="3400" dirty="0"/>
              <a:t> </a:t>
            </a:r>
            <a:r>
              <a:rPr lang="en-US" sz="3400" dirty="0" err="1"/>
              <a:t>efektifitas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efisiensi</a:t>
            </a:r>
            <a:r>
              <a:rPr lang="en-US" sz="3400" dirty="0"/>
              <a:t> </a:t>
            </a:r>
            <a:r>
              <a:rPr lang="en-US" sz="3400" dirty="0" err="1"/>
              <a:t>pemanfaatan</a:t>
            </a:r>
            <a:r>
              <a:rPr lang="en-US" sz="3400" dirty="0"/>
              <a:t> </a:t>
            </a:r>
            <a:r>
              <a:rPr lang="en-US" sz="3400" dirty="0" err="1"/>
              <a:t>sumberdaya</a:t>
            </a:r>
            <a:r>
              <a:rPr lang="en-US" sz="3400" dirty="0"/>
              <a:t>.</a:t>
            </a:r>
            <a:endParaRPr lang="en-ID" sz="3400" dirty="0"/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2773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17266</TotalTime>
  <Words>436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Komitmen</vt:lpstr>
      <vt:lpstr>Tujuan</vt:lpstr>
      <vt:lpstr>Tujuan </vt:lpstr>
      <vt:lpstr>Milestones 2018-2022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ant</cp:lastModifiedBy>
  <cp:revision>149</cp:revision>
  <dcterms:created xsi:type="dcterms:W3CDTF">2016-10-06T12:46:54Z</dcterms:created>
  <dcterms:modified xsi:type="dcterms:W3CDTF">2017-11-14T07:16:48Z</dcterms:modified>
</cp:coreProperties>
</file>