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21"/>
  </p:notesMasterIdLst>
  <p:sldIdLst>
    <p:sldId id="257" r:id="rId3"/>
    <p:sldId id="407" r:id="rId4"/>
    <p:sldId id="408" r:id="rId5"/>
    <p:sldId id="421" r:id="rId6"/>
    <p:sldId id="409" r:id="rId7"/>
    <p:sldId id="422" r:id="rId8"/>
    <p:sldId id="410" r:id="rId9"/>
    <p:sldId id="411" r:id="rId10"/>
    <p:sldId id="413" r:id="rId11"/>
    <p:sldId id="414" r:id="rId12"/>
    <p:sldId id="425" r:id="rId13"/>
    <p:sldId id="426" r:id="rId14"/>
    <p:sldId id="427" r:id="rId15"/>
    <p:sldId id="417" r:id="rId16"/>
    <p:sldId id="429" r:id="rId17"/>
    <p:sldId id="416" r:id="rId18"/>
    <p:sldId id="418" r:id="rId19"/>
    <p:sldId id="42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79776" y="2311696"/>
            <a:ext cx="88993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DEPARTEMEN </a:t>
            </a:r>
          </a:p>
          <a:p>
            <a:pPr algn="r"/>
            <a:r>
              <a:rPr lang="en-US" sz="5400" b="1" dirty="0" smtClean="0"/>
              <a:t>PATOLOGI ANATOMI</a:t>
            </a: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26" y="0"/>
            <a:ext cx="10972800" cy="570020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942" y="616514"/>
            <a:ext cx="11298265" cy="6016760"/>
          </a:xfrm>
          <a:solidFill>
            <a:schemeClr val="bg1"/>
          </a:solidFill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Peninjauan</a:t>
            </a:r>
            <a:r>
              <a:rPr lang="en-US" sz="2600" dirty="0"/>
              <a:t> </a:t>
            </a:r>
            <a:r>
              <a:rPr lang="en-US" sz="2600" dirty="0" err="1" smtClean="0"/>
              <a:t>kembali</a:t>
            </a:r>
            <a:r>
              <a:rPr lang="en-US" sz="2600" dirty="0" smtClean="0"/>
              <a:t> </a:t>
            </a:r>
            <a:r>
              <a:rPr lang="id-ID" sz="2600" dirty="0" smtClean="0"/>
              <a:t>visi </a:t>
            </a:r>
            <a:r>
              <a:rPr lang="id-ID" sz="2600" dirty="0"/>
              <a:t>misi </a:t>
            </a:r>
            <a:r>
              <a:rPr lang="en-US" sz="2600" dirty="0" smtClean="0"/>
              <a:t> </a:t>
            </a:r>
            <a:r>
              <a:rPr lang="en-US" sz="2600" dirty="0" err="1" smtClean="0"/>
              <a:t>departemen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/>
              <a:t>5</a:t>
            </a:r>
            <a:r>
              <a:rPr lang="en-US" sz="2600" dirty="0" smtClean="0"/>
              <a:t> </a:t>
            </a:r>
            <a:r>
              <a:rPr lang="en-US" sz="2600" dirty="0" err="1"/>
              <a:t>tahun</a:t>
            </a:r>
            <a:r>
              <a:rPr lang="en-US" sz="2600" dirty="0"/>
              <a:t> </a:t>
            </a:r>
            <a:r>
              <a:rPr lang="en-US" sz="2600" dirty="0" err="1"/>
              <a:t>sekali</a:t>
            </a:r>
            <a:r>
              <a:rPr lang="en-US" sz="2600" dirty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id-ID" sz="2600" dirty="0"/>
              <a:t>melibatkan semua unsur Departemen </a:t>
            </a:r>
            <a:r>
              <a:rPr lang="en-US" sz="2600" dirty="0"/>
              <a:t>PA, </a:t>
            </a:r>
            <a:r>
              <a:rPr lang="en-US" sz="2600" dirty="0" err="1"/>
              <a:t>baik</a:t>
            </a:r>
            <a:r>
              <a:rPr lang="en-US" sz="2600" dirty="0"/>
              <a:t> </a:t>
            </a:r>
            <a:r>
              <a:rPr lang="en-US" sz="2600" dirty="0" err="1"/>
              <a:t>dosen</a:t>
            </a:r>
            <a:r>
              <a:rPr lang="en-US" sz="2600" dirty="0"/>
              <a:t>, </a:t>
            </a:r>
            <a:r>
              <a:rPr lang="en-US" sz="2600" dirty="0" err="1"/>
              <a:t>tendik</a:t>
            </a:r>
            <a:r>
              <a:rPr lang="en-US" sz="2600" dirty="0"/>
              <a:t>, </a:t>
            </a:r>
            <a:r>
              <a:rPr lang="en-US" sz="2600" dirty="0" err="1"/>
              <a:t>mahasiswa</a:t>
            </a:r>
            <a:r>
              <a:rPr lang="en-US" sz="2600" dirty="0"/>
              <a:t> </a:t>
            </a:r>
            <a:r>
              <a:rPr lang="en-US" sz="2600" dirty="0" err="1"/>
              <a:t>maupun</a:t>
            </a:r>
            <a:r>
              <a:rPr lang="en-US" sz="2600" dirty="0"/>
              <a:t> alumni</a:t>
            </a:r>
            <a:r>
              <a:rPr lang="id-ID" sz="2600" dirty="0"/>
              <a:t>.</a:t>
            </a:r>
            <a:endParaRPr lang="en-US" sz="2600" dirty="0"/>
          </a:p>
          <a:p>
            <a:pPr marL="457200" lvl="0" indent="-457200">
              <a:buFont typeface="+mj-lt"/>
              <a:buAutoNum type="arabicPeriod"/>
            </a:pP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smtClean="0"/>
              <a:t>audit internal </a:t>
            </a:r>
            <a:r>
              <a:rPr lang="en-US" sz="2600" dirty="0" err="1"/>
              <a:t>berkala</a:t>
            </a:r>
            <a:r>
              <a:rPr lang="en-US" sz="2600" dirty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 smtClean="0"/>
              <a:t>tahun</a:t>
            </a:r>
            <a:r>
              <a:rPr lang="en-US" sz="2600" dirty="0" smtClean="0"/>
              <a:t> </a:t>
            </a:r>
            <a:r>
              <a:rPr lang="en-US" sz="2600" dirty="0" err="1" smtClean="0"/>
              <a:t>terhadap</a:t>
            </a:r>
            <a:r>
              <a:rPr lang="en-US" sz="2600" dirty="0" smtClean="0"/>
              <a:t> </a:t>
            </a:r>
            <a:r>
              <a:rPr lang="en-US" sz="2600" dirty="0"/>
              <a:t>system yang </a:t>
            </a:r>
            <a:r>
              <a:rPr lang="en-US" sz="2600" dirty="0" err="1"/>
              <a:t>telah</a:t>
            </a:r>
            <a:r>
              <a:rPr lang="en-US" sz="2600" dirty="0"/>
              <a:t> </a:t>
            </a:r>
            <a:r>
              <a:rPr lang="en-US" sz="2600" dirty="0" err="1"/>
              <a:t>berjalan</a:t>
            </a:r>
            <a:r>
              <a:rPr lang="en-US" sz="26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err="1"/>
              <a:t>Aktif</a:t>
            </a:r>
            <a:r>
              <a:rPr lang="en-US" sz="2600" dirty="0"/>
              <a:t> </a:t>
            </a:r>
            <a:r>
              <a:rPr lang="en-US" sz="2600" dirty="0" err="1"/>
              <a:t>mendorong</a:t>
            </a:r>
            <a:r>
              <a:rPr lang="en-US" sz="2600" dirty="0"/>
              <a:t> staff </a:t>
            </a:r>
            <a:r>
              <a:rPr lang="en-US" sz="2600" dirty="0" err="1"/>
              <a:t>dosen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tetap</a:t>
            </a:r>
            <a:r>
              <a:rPr lang="en-US" sz="2600" dirty="0"/>
              <a:t> </a:t>
            </a:r>
            <a:r>
              <a:rPr lang="en-US" sz="2600" dirty="0" err="1" smtClean="0"/>
              <a:t>meng</a:t>
            </a:r>
            <a:r>
              <a:rPr lang="en-US" sz="2600" dirty="0" smtClean="0"/>
              <a:t>-</a:t>
            </a:r>
            <a:r>
              <a:rPr lang="en-US" sz="2600" i="1" dirty="0" smtClean="0"/>
              <a:t>update</a:t>
            </a:r>
            <a:r>
              <a:rPr lang="en-US" sz="2600" dirty="0" smtClean="0"/>
              <a:t> </a:t>
            </a:r>
            <a:r>
              <a:rPr lang="en-US" sz="2600" dirty="0" err="1"/>
              <a:t>kemajuan</a:t>
            </a:r>
            <a:r>
              <a:rPr lang="en-US" sz="2600" dirty="0"/>
              <a:t> </a:t>
            </a:r>
            <a:r>
              <a:rPr lang="en-US" sz="2600" dirty="0" err="1"/>
              <a:t>ilmu</a:t>
            </a:r>
            <a:r>
              <a:rPr lang="en-US" sz="2600" dirty="0"/>
              <a:t> </a:t>
            </a:r>
            <a:r>
              <a:rPr lang="en-US" sz="2600" dirty="0" err="1"/>
              <a:t>pengetahuan</a:t>
            </a:r>
            <a:r>
              <a:rPr lang="en-US" sz="2600" dirty="0"/>
              <a:t> </a:t>
            </a:r>
            <a:r>
              <a:rPr lang="en-US" sz="2600" dirty="0" err="1"/>
              <a:t>melalui</a:t>
            </a:r>
            <a:r>
              <a:rPr lang="en-US" sz="2600" dirty="0"/>
              <a:t> seminar, training </a:t>
            </a:r>
            <a:r>
              <a:rPr lang="en-US" sz="2600" dirty="0" err="1"/>
              <a:t>maupun</a:t>
            </a:r>
            <a:r>
              <a:rPr lang="en-US" sz="2600" dirty="0"/>
              <a:t> workshop </a:t>
            </a:r>
            <a:r>
              <a:rPr lang="en-US" sz="2600" dirty="0" err="1"/>
              <a:t>serta</a:t>
            </a:r>
            <a:r>
              <a:rPr lang="en-US" sz="2600" dirty="0"/>
              <a:t> </a:t>
            </a:r>
            <a:r>
              <a:rPr lang="en-US" sz="2600" dirty="0" err="1"/>
              <a:t>mengambil</a:t>
            </a:r>
            <a:r>
              <a:rPr lang="en-US" sz="2600" dirty="0"/>
              <a:t> </a:t>
            </a:r>
            <a:r>
              <a:rPr lang="en-US" sz="2600" dirty="0" err="1"/>
              <a:t>konsulen</a:t>
            </a:r>
            <a:r>
              <a:rPr lang="en-US" sz="26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rapat</a:t>
            </a:r>
            <a:r>
              <a:rPr lang="en-US" sz="2600" dirty="0"/>
              <a:t> </a:t>
            </a:r>
            <a:r>
              <a:rPr lang="en-US" sz="2600" dirty="0" err="1"/>
              <a:t>rutin</a:t>
            </a:r>
            <a:r>
              <a:rPr lang="en-US" sz="2600" dirty="0"/>
              <a:t> </a:t>
            </a:r>
            <a:r>
              <a:rPr lang="en-US" sz="2600" dirty="0" err="1" smtClean="0"/>
              <a:t>departemen</a:t>
            </a:r>
            <a:r>
              <a:rPr lang="en-US" sz="2600" dirty="0" smtClean="0"/>
              <a:t> </a:t>
            </a:r>
            <a:r>
              <a:rPr lang="en-US" sz="2600" dirty="0" err="1" smtClean="0"/>
              <a:t>setiap</a:t>
            </a:r>
            <a:r>
              <a:rPr lang="en-US" sz="2600" dirty="0" smtClean="0"/>
              <a:t> </a:t>
            </a:r>
            <a:r>
              <a:rPr lang="en-US" sz="2600" dirty="0" err="1" smtClean="0"/>
              <a:t>bulan</a:t>
            </a:r>
            <a:r>
              <a:rPr lang="en-US" sz="2600" dirty="0" smtClean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 smtClean="0"/>
              <a:t>mendiskusikan</a:t>
            </a:r>
            <a:r>
              <a:rPr lang="en-US" sz="2600" dirty="0" smtClean="0"/>
              <a:t> </a:t>
            </a:r>
            <a:r>
              <a:rPr lang="en-US" sz="2600" dirty="0" err="1" smtClean="0"/>
              <a:t>perekrutan</a:t>
            </a:r>
            <a:r>
              <a:rPr lang="en-US" sz="2600" dirty="0" smtClean="0"/>
              <a:t> </a:t>
            </a:r>
            <a:r>
              <a:rPr lang="en-US" sz="2600" dirty="0"/>
              <a:t>SDM </a:t>
            </a:r>
            <a:r>
              <a:rPr lang="en-US" sz="2600" dirty="0" err="1"/>
              <a:t>baru</a:t>
            </a:r>
            <a:r>
              <a:rPr lang="en-US" sz="2600" dirty="0"/>
              <a:t>, status </a:t>
            </a:r>
            <a:r>
              <a:rPr lang="en-US" sz="2600" dirty="0" err="1"/>
              <a:t>kepegawaian</a:t>
            </a:r>
            <a:r>
              <a:rPr lang="en-US" sz="2600" dirty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/>
              <a:t>penetapan</a:t>
            </a:r>
            <a:r>
              <a:rPr lang="en-US" sz="2600" dirty="0"/>
              <a:t> </a:t>
            </a:r>
            <a:r>
              <a:rPr lang="en-US" sz="2600" dirty="0" err="1"/>
              <a:t>jalur</a:t>
            </a:r>
            <a:r>
              <a:rPr lang="en-US" sz="2600" dirty="0"/>
              <a:t> </a:t>
            </a:r>
            <a:r>
              <a:rPr lang="en-US" sz="2600" dirty="0" err="1"/>
              <a:t>kepegawaian</a:t>
            </a:r>
            <a:r>
              <a:rPr lang="en-US" sz="2600" dirty="0"/>
              <a:t> </a:t>
            </a:r>
            <a:r>
              <a:rPr lang="en-US" sz="2600" dirty="0" err="1" smtClean="0"/>
              <a:t>masing</a:t>
            </a:r>
            <a:r>
              <a:rPr lang="en-US" sz="2600" dirty="0" smtClean="0"/>
              <a:t> </a:t>
            </a:r>
            <a:r>
              <a:rPr lang="en-US" sz="2600" dirty="0" err="1" smtClean="0"/>
              <a:t>staf</a:t>
            </a:r>
            <a:r>
              <a:rPr lang="en-US" sz="2600" dirty="0" smtClean="0"/>
              <a:t> </a:t>
            </a:r>
            <a:r>
              <a:rPr lang="en-US" sz="2600" dirty="0" err="1" smtClean="0"/>
              <a:t>dosen</a:t>
            </a:r>
            <a:r>
              <a:rPr lang="en-US" sz="2600" dirty="0" smtClean="0"/>
              <a:t> </a:t>
            </a:r>
            <a:r>
              <a:rPr lang="en-US" sz="2600" dirty="0" err="1" smtClean="0"/>
              <a:t>maupun</a:t>
            </a:r>
            <a:r>
              <a:rPr lang="en-US" sz="2600" dirty="0" smtClean="0"/>
              <a:t> </a:t>
            </a:r>
            <a:r>
              <a:rPr lang="en-US" sz="2600" dirty="0" err="1" smtClean="0"/>
              <a:t>tendik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600" dirty="0" err="1" smtClean="0"/>
              <a:t>Mempertahankan</a:t>
            </a:r>
            <a:r>
              <a:rPr lang="en-US" sz="2600" dirty="0" smtClean="0"/>
              <a:t> </a:t>
            </a:r>
            <a:r>
              <a:rPr lang="en-US" sz="2600" dirty="0" err="1"/>
              <a:t>silaturahmi</a:t>
            </a:r>
            <a:r>
              <a:rPr lang="en-US" sz="2600" dirty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/>
              <a:t>alumni, </a:t>
            </a:r>
            <a:r>
              <a:rPr lang="en-US" sz="2600" dirty="0" err="1"/>
              <a:t>baik</a:t>
            </a:r>
            <a:r>
              <a:rPr lang="en-US" sz="2600" dirty="0"/>
              <a:t> </a:t>
            </a:r>
            <a:r>
              <a:rPr lang="en-US" sz="2600" dirty="0" err="1"/>
              <a:t>melalui</a:t>
            </a:r>
            <a:r>
              <a:rPr lang="en-US" sz="2600" dirty="0"/>
              <a:t> group </a:t>
            </a:r>
            <a:r>
              <a:rPr lang="en-US" sz="2600" dirty="0" err="1" smtClean="0"/>
              <a:t>Whatsapp</a:t>
            </a:r>
            <a:r>
              <a:rPr lang="en-US" sz="2600" dirty="0" smtClean="0"/>
              <a:t>, </a:t>
            </a:r>
            <a:r>
              <a:rPr lang="en-US" sz="2600" dirty="0" smtClean="0"/>
              <a:t>acara halal-</a:t>
            </a:r>
            <a:r>
              <a:rPr lang="en-US" sz="2600" dirty="0" err="1" smtClean="0"/>
              <a:t>bihalal</a:t>
            </a:r>
            <a:r>
              <a:rPr lang="en-US" sz="2600" dirty="0" smtClean="0"/>
              <a:t> </a:t>
            </a:r>
            <a:r>
              <a:rPr lang="en-US" sz="2600" dirty="0" err="1" smtClean="0"/>
              <a:t>maupun</a:t>
            </a:r>
            <a:r>
              <a:rPr lang="en-US" sz="2600" dirty="0" smtClean="0"/>
              <a:t> seminar </a:t>
            </a:r>
            <a:r>
              <a:rPr lang="en-US" sz="2600" dirty="0" err="1" smtClean="0"/>
              <a:t>ilmiah</a:t>
            </a:r>
            <a:r>
              <a:rPr lang="en-US" sz="2600" dirty="0" smtClean="0"/>
              <a:t>.</a:t>
            </a:r>
            <a:endParaRPr lang="en-US" sz="2600" dirty="0" smtClean="0"/>
          </a:p>
          <a:p>
            <a:pPr marL="457200" indent="-457200">
              <a:buFont typeface="+mj-lt"/>
              <a:buAutoNum type="arabicPeriod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52328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69" y="406829"/>
            <a:ext cx="10972800" cy="5583265"/>
          </a:xfrm>
          <a:solidFill>
            <a:schemeClr val="bg1"/>
          </a:solidFill>
        </p:spPr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Mempertahankan</a:t>
            </a:r>
            <a:r>
              <a:rPr lang="en-US" sz="2800" dirty="0" smtClean="0"/>
              <a:t> status </a:t>
            </a:r>
            <a:r>
              <a:rPr lang="en-US" sz="2800" dirty="0" err="1" smtClean="0"/>
              <a:t>akreditasi</a:t>
            </a:r>
            <a:r>
              <a:rPr lang="en-US" sz="2800" dirty="0" smtClean="0"/>
              <a:t> A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lamptkes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terus</a:t>
            </a:r>
            <a:r>
              <a:rPr lang="en-US" sz="2800" dirty="0" smtClean="0"/>
              <a:t> </a:t>
            </a:r>
            <a:r>
              <a:rPr lang="en-US" sz="2800" dirty="0" err="1" smtClean="0"/>
              <a:t>meng</a:t>
            </a:r>
            <a:r>
              <a:rPr lang="en-US" sz="2800" dirty="0" smtClean="0"/>
              <a:t>-</a:t>
            </a:r>
            <a:r>
              <a:rPr lang="en-US" sz="2800" i="1" dirty="0" smtClean="0"/>
              <a:t>update</a:t>
            </a:r>
            <a:r>
              <a:rPr lang="en-US" sz="2800" dirty="0" smtClean="0"/>
              <a:t> </a:t>
            </a:r>
            <a:r>
              <a:rPr lang="en-US" sz="2800" dirty="0" err="1" smtClean="0"/>
              <a:t>dokumen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standard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rapat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berkala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rapat</a:t>
            </a:r>
            <a:r>
              <a:rPr lang="en-US" sz="2800" dirty="0" smtClean="0"/>
              <a:t>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bulan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Memelihara</a:t>
            </a:r>
            <a:r>
              <a:rPr lang="en-US" sz="2800" dirty="0" smtClean="0"/>
              <a:t> </a:t>
            </a:r>
            <a:r>
              <a:rPr lang="en-US" sz="2800" dirty="0" err="1" smtClean="0"/>
              <a:t>sarana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prasaran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sudah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demi </a:t>
            </a:r>
            <a:r>
              <a:rPr lang="en-US" sz="2800" dirty="0" err="1" smtClean="0"/>
              <a:t>kelancaran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</a:t>
            </a:r>
            <a:r>
              <a:rPr lang="en-US" sz="2800" dirty="0" smtClean="0"/>
              <a:t> PA.</a:t>
            </a:r>
            <a:endParaRPr lang="en-US" sz="28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800" dirty="0" err="1" smtClean="0"/>
              <a:t>Memanfaatkan</a:t>
            </a:r>
            <a:r>
              <a:rPr lang="en-US" sz="2800" dirty="0" smtClean="0"/>
              <a:t> dana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 smtClean="0"/>
              <a:t>seoptimal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didiskusikan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berkala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rapat</a:t>
            </a:r>
            <a:r>
              <a:rPr lang="en-US" sz="2800" dirty="0" smtClean="0"/>
              <a:t> department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bulan</a:t>
            </a:r>
            <a:r>
              <a:rPr lang="en-US" sz="2800" dirty="0" smtClean="0"/>
              <a:t>. </a:t>
            </a:r>
            <a:endParaRPr lang="en-US" sz="2800" dirty="0"/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err="1" smtClean="0"/>
              <a:t>Memetakan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penelitian-penelitian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ada</a:t>
            </a:r>
            <a:r>
              <a:rPr lang="en-US" sz="2800" dirty="0" smtClean="0"/>
              <a:t> di </a:t>
            </a:r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smtClean="0"/>
              <a:t>PA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/>
              <a:t>didiskusikan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berkala</a:t>
            </a:r>
            <a:r>
              <a:rPr lang="en-US" sz="2800" dirty="0"/>
              <a:t> </a:t>
            </a:r>
            <a:r>
              <a:rPr lang="en-US" sz="2800" dirty="0" err="1"/>
              <a:t>mengikuti</a:t>
            </a:r>
            <a:r>
              <a:rPr lang="en-US" sz="2800" dirty="0"/>
              <a:t> </a:t>
            </a:r>
            <a:r>
              <a:rPr lang="en-US" sz="2800" dirty="0" err="1"/>
              <a:t>rapat</a:t>
            </a:r>
            <a:r>
              <a:rPr lang="en-US" sz="2800" dirty="0"/>
              <a:t> </a:t>
            </a:r>
            <a:r>
              <a:rPr lang="en-US" sz="2800" dirty="0" err="1" smtClean="0"/>
              <a:t>departmen</a:t>
            </a:r>
            <a:r>
              <a:rPr lang="en-US" sz="2800" dirty="0" smtClean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bulan</a:t>
            </a:r>
            <a:r>
              <a:rPr lang="en-US" sz="2800" dirty="0" smtClean="0"/>
              <a:t> . </a:t>
            </a:r>
            <a:endParaRPr lang="en-US" sz="28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bantuan</a:t>
            </a:r>
            <a:r>
              <a:rPr lang="en-US" sz="2800" dirty="0" smtClean="0"/>
              <a:t> </a:t>
            </a:r>
            <a:r>
              <a:rPr lang="en-US" sz="2800" dirty="0" err="1" smtClean="0"/>
              <a:t>insentif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training, workshop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seminar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staf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tendik</a:t>
            </a:r>
            <a:r>
              <a:rPr lang="en-US" sz="2800" dirty="0" smtClean="0"/>
              <a:t> </a:t>
            </a:r>
            <a:r>
              <a:rPr lang="en-US" sz="2800" dirty="0" smtClean="0"/>
              <a:t>agar </a:t>
            </a:r>
            <a:r>
              <a:rPr lang="en-US" sz="2800" dirty="0" err="1" smtClean="0"/>
              <a:t>tidak</a:t>
            </a:r>
            <a:r>
              <a:rPr lang="en-US" sz="2800" dirty="0"/>
              <a:t> </a:t>
            </a:r>
            <a:r>
              <a:rPr lang="en-US" sz="2800" dirty="0" err="1" smtClean="0"/>
              <a:t>tertinggal</a:t>
            </a:r>
            <a:r>
              <a:rPr lang="en-US" sz="2800" dirty="0" smtClean="0"/>
              <a:t> </a:t>
            </a:r>
            <a:r>
              <a:rPr lang="en-US" sz="2800" dirty="0" err="1" smtClean="0"/>
              <a:t>pengetahuannya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endParaRPr lang="en-US" sz="2800" dirty="0"/>
          </a:p>
          <a:p>
            <a:pPr marL="514350" indent="-514350">
              <a:buFont typeface="+mj-lt"/>
              <a:buAutoNum type="arabicPeriod" startAt="6"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8060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7424" y="1259238"/>
            <a:ext cx="10683498" cy="50475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mengajukan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kebutuhan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ruangan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RKAT yang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diajukan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RS.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Dr.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Sardjito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Menambah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setidaknya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masing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masing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orang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mengurangi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beban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kerja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drill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berupa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pelatihan-pelatihan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kepada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tenaga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agar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mengimbangi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kebutuhan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Menambah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guru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mempersiapkan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pemenuhan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syarat-syarat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guru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kreditnya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mencukupi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08122" y="0"/>
            <a:ext cx="10972800" cy="1143000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0567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420" y="449451"/>
            <a:ext cx="10600841" cy="5757620"/>
          </a:xfrm>
          <a:solidFill>
            <a:schemeClr val="bg1"/>
          </a:solidFill>
        </p:spPr>
        <p:txBody>
          <a:bodyPr/>
          <a:lstStyle/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staff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bekerja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optimal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job-description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mengevaluasi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kinerjanya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Berkolaborasi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pelaksanaan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terlibat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Mengundang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alumni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setiap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kegiatan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ilmiah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maupun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sosial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yang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diadakan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department PA,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serta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grup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whatsapp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sebagai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wahana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bersilaturahmi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melakukan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publikasi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internasional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pemberian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insentif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publikasi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internasional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800" dirty="0"/>
          </a:p>
          <a:p>
            <a:pPr marL="514350" indent="-514350">
              <a:buFont typeface="+mj-lt"/>
              <a:buAutoNum type="arabicPeriod" startAt="6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8144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143" y="235892"/>
            <a:ext cx="10972800" cy="570020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3363" y="941522"/>
            <a:ext cx="11277600" cy="51537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regular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mengikuti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konferensi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pelatihan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-update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ilmu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teknologi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hibah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seminar</a:t>
            </a:r>
            <a:r>
              <a:rPr lang="id-ID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taat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proses 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monitoring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rapat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bulannya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mengisi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LKD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SKP.</a:t>
            </a:r>
            <a:endParaRPr lang="en-US" sz="2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Mencari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calon-calon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baru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kualifikasi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universitas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kemenristek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dikti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kemenkes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Mempersiapkan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kelengkapan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akreditasi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prodi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laboratorium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rumah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sakit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sistematis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bersama-sama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77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eningkatkan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penyaringan calon peserta PPDS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kualitas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dipertahankan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lulusan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unggul.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5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kerjasama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institusi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negeri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swasta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4152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0" y="0"/>
            <a:ext cx="10972800" cy="1143000"/>
          </a:xfrm>
        </p:spPr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212743"/>
            <a:ext cx="10972800" cy="466653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regular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mengikuti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konferensi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pelatihan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ilmu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teknologi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</a:t>
            </a:r>
            <a:r>
              <a:rPr lang="id-ID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6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mutu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patologi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anatomi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menetapkan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jawaban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PA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i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update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keilmuan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jawaban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PA yang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keluar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seragam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kapasitas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individu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berkualitas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bersaing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sportif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pasar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kesehatan</a:t>
            </a:r>
            <a:r>
              <a:rPr lang="en-US" sz="26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6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Meningkatkan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mutu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pelayanan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pendidikan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dan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pengabdian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masyarakat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dengan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melakukan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audit internal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maupun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akreditasi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baik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prodi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laboratorium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maupun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rumah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latin typeface="+mj-lt"/>
                <a:ea typeface="Calibri" panose="020F0502020204030204" pitchFamily="34" charset="0"/>
              </a:rPr>
              <a:t>sakit</a:t>
            </a:r>
            <a:r>
              <a:rPr lang="en-US" sz="2600" dirty="0" smtClean="0">
                <a:latin typeface="+mj-lt"/>
                <a:ea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51187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5518"/>
          </a:xfrm>
        </p:spPr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424" y="1142999"/>
            <a:ext cx="11006378" cy="5265549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tendik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regular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mengikuti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konferensi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ataupun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pelatihan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meng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-update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ilmu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teknologi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id-ID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Mencari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calon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kompetensi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sesuai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regenerasi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serta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mengusulkan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formasi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department PA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tingkat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universitas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kemenristek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dikti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kemenkes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dirty="0" err="1">
                <a:ea typeface="Calibri" panose="020F0502020204030204" pitchFamily="34" charset="0"/>
              </a:rPr>
              <a:t>Meningkatkan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</a:rPr>
              <a:t>mutu</a:t>
            </a:r>
            <a:r>
              <a:rPr lang="en-US" sz="2400" dirty="0" smtClean="0"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</a:rPr>
              <a:t>pendidikan</a:t>
            </a:r>
            <a:r>
              <a:rPr lang="en-US" sz="2400" dirty="0" smtClean="0"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ea typeface="Calibri" panose="020F0502020204030204" pitchFamily="34" charset="0"/>
              </a:rPr>
              <a:t>penelitian</a:t>
            </a:r>
            <a:r>
              <a:rPr lang="en-US" sz="2400" dirty="0" smtClean="0"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ea typeface="Calibri" panose="020F0502020204030204" pitchFamily="34" charset="0"/>
              </a:rPr>
              <a:t>pelayanan</a:t>
            </a:r>
            <a:r>
              <a:rPr lang="en-US" sz="2400" dirty="0" smtClean="0"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</a:rPr>
              <a:t>dan</a:t>
            </a:r>
            <a:r>
              <a:rPr lang="en-US" sz="2400" dirty="0" smtClean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pengabdian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masyarakat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dengan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melakukan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smtClean="0">
                <a:ea typeface="Calibri" panose="020F0502020204030204" pitchFamily="34" charset="0"/>
              </a:rPr>
              <a:t>monitoring </a:t>
            </a:r>
            <a:r>
              <a:rPr lang="en-US" sz="2400" dirty="0" err="1" smtClean="0">
                <a:ea typeface="Calibri" panose="020F0502020204030204" pitchFamily="34" charset="0"/>
              </a:rPr>
              <a:t>berkala</a:t>
            </a:r>
            <a:r>
              <a:rPr lang="en-US" sz="2400" dirty="0" smtClean="0"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</a:rPr>
              <a:t>melalui</a:t>
            </a:r>
            <a:r>
              <a:rPr lang="en-US" sz="2400" dirty="0" smtClean="0">
                <a:ea typeface="Calibri" panose="020F0502020204030204" pitchFamily="34" charset="0"/>
              </a:rPr>
              <a:t> audit internal </a:t>
            </a:r>
            <a:r>
              <a:rPr lang="en-US" sz="2400" dirty="0" err="1">
                <a:ea typeface="Calibri" panose="020F0502020204030204" pitchFamily="34" charset="0"/>
              </a:rPr>
              <a:t>maupun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akreditasi</a:t>
            </a:r>
            <a:r>
              <a:rPr lang="en-US" sz="2400" dirty="0">
                <a:ea typeface="Calibri" panose="020F0502020204030204" pitchFamily="34" charset="0"/>
              </a:rPr>
              <a:t>, </a:t>
            </a:r>
            <a:r>
              <a:rPr lang="en-US" sz="2400" dirty="0" err="1">
                <a:ea typeface="Calibri" panose="020F0502020204030204" pitchFamily="34" charset="0"/>
              </a:rPr>
              <a:t>baik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</a:rPr>
              <a:t>untuk</a:t>
            </a:r>
            <a:r>
              <a:rPr lang="en-US" sz="2400" dirty="0" smtClean="0"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</a:rPr>
              <a:t>prodi</a:t>
            </a:r>
            <a:r>
              <a:rPr lang="en-US" sz="2400" dirty="0">
                <a:ea typeface="Calibri" panose="020F0502020204030204" pitchFamily="34" charset="0"/>
              </a:rPr>
              <a:t>, </a:t>
            </a:r>
            <a:r>
              <a:rPr lang="en-US" sz="2400" dirty="0" err="1">
                <a:ea typeface="Calibri" panose="020F0502020204030204" pitchFamily="34" charset="0"/>
              </a:rPr>
              <a:t>laboratorium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maupun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rumah</a:t>
            </a:r>
            <a:r>
              <a:rPr lang="en-US" sz="2400" dirty="0">
                <a:ea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</a:rPr>
              <a:t>sakit</a:t>
            </a:r>
            <a:r>
              <a:rPr lang="en-US" sz="2400" dirty="0">
                <a:ea typeface="Calibri" panose="020F0502020204030204" pitchFamily="34" charset="0"/>
              </a:rPr>
              <a:t>. </a:t>
            </a:r>
            <a:endParaRPr lang="en-US" sz="2400" dirty="0" smtClean="0">
              <a:ea typeface="Calibri" panose="020F0502020204030204" pitchFamily="34" charset="0"/>
            </a:endParaRPr>
          </a:p>
          <a:p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Mengundang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alumni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pada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setiap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kegiatan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ilmiah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maupun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sosial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serta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mempertahankan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silaturahmi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melalui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grup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whatsapp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maupun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tatap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muka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langsung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kelancaran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proses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umpan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balik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, demi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kemajuan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departemen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 PA.</a:t>
            </a:r>
            <a:endParaRPr lang="en-US" sz="2400" dirty="0" smtClean="0">
              <a:ea typeface="Calibri" panose="020F0502020204030204" pitchFamily="34" charset="0"/>
            </a:endParaRPr>
          </a:p>
          <a:p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8093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830" y="771041"/>
            <a:ext cx="10972800" cy="4525963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kerjasama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negeri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swasta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694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2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75" y="328882"/>
            <a:ext cx="10972800" cy="608765"/>
          </a:xfrm>
        </p:spPr>
        <p:txBody>
          <a:bodyPr/>
          <a:lstStyle/>
          <a:p>
            <a:r>
              <a:rPr lang="en-US" sz="4800" dirty="0" err="1" smtClean="0"/>
              <a:t>Kondisi</a:t>
            </a:r>
            <a:r>
              <a:rPr lang="en-US" sz="4800" dirty="0" smtClean="0"/>
              <a:t> internal: </a:t>
            </a:r>
            <a:r>
              <a:rPr lang="en-US" sz="4800" dirty="0" err="1" smtClean="0"/>
              <a:t>Kekuatan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106" y="937647"/>
            <a:ext cx="10972800" cy="5540645"/>
          </a:xfrm>
          <a:solidFill>
            <a:schemeClr val="bg1"/>
          </a:solidFill>
        </p:spPr>
        <p:txBody>
          <a:bodyPr/>
          <a:lstStyle/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Adanya</a:t>
            </a:r>
            <a:r>
              <a:rPr lang="id-ID" sz="2400" dirty="0" smtClean="0"/>
              <a:t> </a:t>
            </a:r>
            <a:r>
              <a:rPr lang="id-ID" sz="2400" dirty="0"/>
              <a:t>visi misi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disusun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id-ID" sz="2400" dirty="0" smtClean="0"/>
              <a:t>melibatkan </a:t>
            </a:r>
            <a:r>
              <a:rPr lang="id-ID" sz="2400" dirty="0"/>
              <a:t>semua unsur Departemen </a:t>
            </a:r>
            <a:r>
              <a:rPr lang="en-US" sz="2400" dirty="0" smtClean="0"/>
              <a:t>PA</a:t>
            </a:r>
            <a:r>
              <a:rPr lang="id-ID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</a:t>
            </a: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/>
              <a:t>pusat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diagnostik</a:t>
            </a:r>
            <a:r>
              <a:rPr lang="en-US" sz="2400" dirty="0"/>
              <a:t> </a:t>
            </a:r>
            <a:r>
              <a:rPr lang="en-US" sz="2400" dirty="0" err="1"/>
              <a:t>patologi</a:t>
            </a:r>
            <a:r>
              <a:rPr lang="en-US" sz="2400" dirty="0"/>
              <a:t>  yang </a:t>
            </a:r>
            <a:r>
              <a:rPr lang="en-US" sz="2400" dirty="0" err="1"/>
              <a:t>komprehensif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inovatif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 </a:t>
            </a:r>
            <a:r>
              <a:rPr lang="en-US" sz="2400" dirty="0" err="1"/>
              <a:t>pendidikan</a:t>
            </a:r>
            <a:r>
              <a:rPr lang="en-US" sz="2400" dirty="0"/>
              <a:t>,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 </a:t>
            </a:r>
            <a:r>
              <a:rPr lang="en-US" sz="2400" dirty="0" err="1" smtClean="0"/>
              <a:t>masyarakat</a:t>
            </a:r>
            <a:r>
              <a:rPr lang="id-ID" sz="2400" dirty="0" smtClean="0"/>
              <a:t>.</a:t>
            </a:r>
            <a:endParaRPr lang="en-US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err="1" smtClean="0"/>
              <a:t>Terdapat</a:t>
            </a:r>
            <a:r>
              <a:rPr lang="en-US" sz="2400" dirty="0" smtClean="0"/>
              <a:t> s</a:t>
            </a:r>
            <a:r>
              <a:rPr lang="id-ID" sz="2400" dirty="0" smtClean="0"/>
              <a:t>istem </a:t>
            </a:r>
            <a:r>
              <a:rPr lang="id-ID" sz="2400" dirty="0"/>
              <a:t>pengelolaan </a:t>
            </a:r>
            <a:r>
              <a:rPr lang="id-ID" sz="2400" dirty="0" smtClean="0"/>
              <a:t>Departemen </a:t>
            </a:r>
            <a:r>
              <a:rPr lang="en-US" sz="2400" dirty="0" smtClean="0"/>
              <a:t>PA</a:t>
            </a:r>
            <a:r>
              <a:rPr lang="id-ID" sz="2400" dirty="0" smtClean="0"/>
              <a:t> </a:t>
            </a:r>
            <a:r>
              <a:rPr lang="id-ID" sz="2400" dirty="0"/>
              <a:t>FK UGM </a:t>
            </a:r>
            <a:r>
              <a:rPr lang="en-US" sz="2400" dirty="0" smtClean="0"/>
              <a:t>yang </a:t>
            </a:r>
            <a:r>
              <a:rPr lang="id-ID" sz="2400" dirty="0" smtClean="0"/>
              <a:t>berjalan </a:t>
            </a:r>
            <a:r>
              <a:rPr lang="id-ID" sz="2400" dirty="0"/>
              <a:t>sesuai SOP disertai proses </a:t>
            </a:r>
            <a:r>
              <a:rPr lang="id-ID" sz="2400" dirty="0" smtClean="0"/>
              <a:t>pe</a:t>
            </a:r>
            <a:r>
              <a:rPr lang="en-US" sz="2400" dirty="0" smtClean="0"/>
              <a:t>n</a:t>
            </a:r>
            <a:r>
              <a:rPr lang="id-ID" sz="2400" dirty="0" smtClean="0"/>
              <a:t>jaminan </a:t>
            </a:r>
            <a:r>
              <a:rPr lang="id-ID" sz="2400" dirty="0"/>
              <a:t>mutu, pemberian umpan balik, dan evaluasi tindak lanjut.</a:t>
            </a: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/>
              <a:t>SDM staff di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PA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S3 </a:t>
            </a:r>
            <a:r>
              <a:rPr lang="en-US" sz="2400" dirty="0" err="1" smtClean="0"/>
              <a:t>dan</a:t>
            </a:r>
            <a:r>
              <a:rPr lang="en-US" sz="2400" dirty="0" smtClean="0"/>
              <a:t> t</a:t>
            </a:r>
            <a:r>
              <a:rPr lang="id-ID" sz="2400" dirty="0" smtClean="0"/>
              <a:t>erdapat </a:t>
            </a:r>
            <a:r>
              <a:rPr lang="id-ID" sz="2400" dirty="0"/>
              <a:t>perencanaan peningkatan kualitas SDM, melalui pendidikan formal maupun pelatihan tersertifikasi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/>
              <a:t>Terdapat sistem perekrutan </a:t>
            </a:r>
            <a:r>
              <a:rPr lang="id-ID" sz="2400" dirty="0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dosen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tendik</a:t>
            </a:r>
            <a:r>
              <a:rPr lang="id-ID" sz="2400" dirty="0" smtClean="0"/>
              <a:t> </a:t>
            </a:r>
            <a:r>
              <a:rPr lang="id-ID" sz="2400" dirty="0"/>
              <a:t>yang terencana untuk menjaga keberlangsungan departemen melalui jalur </a:t>
            </a:r>
            <a:r>
              <a:rPr lang="en-US" sz="2400" dirty="0" err="1" smtClean="0"/>
              <a:t>Universitas</a:t>
            </a:r>
            <a:r>
              <a:rPr lang="en-US" sz="2400" dirty="0" smtClean="0"/>
              <a:t>, </a:t>
            </a:r>
            <a:r>
              <a:rPr lang="id-ID" sz="2400" dirty="0" smtClean="0"/>
              <a:t>Kemenristekdikti </a:t>
            </a:r>
            <a:r>
              <a:rPr lang="id-ID" sz="2400" dirty="0"/>
              <a:t>maupun </a:t>
            </a:r>
            <a:r>
              <a:rPr lang="id-ID" sz="2400" dirty="0" smtClean="0"/>
              <a:t>Kemenkes</a:t>
            </a:r>
            <a:r>
              <a:rPr lang="en-US" sz="240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/>
              <a:t>Memiliki alumni yang tersebar </a:t>
            </a:r>
            <a:r>
              <a:rPr lang="id-ID" sz="2400" dirty="0" smtClean="0"/>
              <a:t>d</a:t>
            </a:r>
            <a:r>
              <a:rPr lang="en-US" sz="2400" dirty="0" err="1" smtClean="0"/>
              <a:t>i</a:t>
            </a:r>
            <a:r>
              <a:rPr lang="id-ID" sz="2400" dirty="0" smtClean="0"/>
              <a:t> </a:t>
            </a:r>
            <a:r>
              <a:rPr lang="id-ID" sz="2400" dirty="0"/>
              <a:t>berbagai institusi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memeiliki</a:t>
            </a:r>
            <a:r>
              <a:rPr lang="en-US" sz="2400" dirty="0" smtClean="0"/>
              <a:t> </a:t>
            </a:r>
            <a:r>
              <a:rPr lang="en-US" sz="2400" dirty="0" err="1" smtClean="0"/>
              <a:t>jabatan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id-ID" sz="2400" dirty="0" smtClean="0"/>
              <a:t>mampu </a:t>
            </a:r>
            <a:r>
              <a:rPr lang="id-ID" sz="2400" dirty="0"/>
              <a:t>memberikan umpan </a:t>
            </a:r>
            <a:r>
              <a:rPr lang="id-ID" sz="2400" dirty="0" smtClean="0"/>
              <a:t>balik</a:t>
            </a:r>
            <a:r>
              <a:rPr lang="en-US" sz="2400" dirty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kontribusi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  <a:p>
            <a:pPr marL="457200" indent="-457200" algn="just">
              <a:buFont typeface="+mj-lt"/>
              <a:buAutoNum type="arabicPeriod"/>
            </a:pPr>
            <a:endParaRPr lang="en-US" sz="2400" dirty="0"/>
          </a:p>
          <a:p>
            <a:pPr marL="457200" lvl="0" indent="-457200" algn="just">
              <a:buFont typeface="+mj-lt"/>
              <a:buAutoNum type="arabicPeriod"/>
            </a:pPr>
            <a:endParaRPr lang="en-US" sz="2400" dirty="0"/>
          </a:p>
          <a:p>
            <a:pPr marL="457200" lvl="0" indent="-457200" algn="just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999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180" y="643180"/>
            <a:ext cx="10977967" cy="5339165"/>
          </a:xfrm>
          <a:solidFill>
            <a:schemeClr val="bg1"/>
          </a:solidFill>
        </p:spPr>
        <p:txBody>
          <a:bodyPr/>
          <a:lstStyle/>
          <a:p>
            <a:pPr marL="514350" lvl="0" indent="-514350" algn="just">
              <a:buFont typeface="+mj-lt"/>
              <a:buAutoNum type="arabicPeriod" startAt="6"/>
            </a:pPr>
            <a:r>
              <a:rPr lang="id-ID" sz="2800" dirty="0" smtClean="0"/>
              <a:t>Memiliki </a:t>
            </a:r>
            <a:r>
              <a:rPr lang="id-ID" sz="2800" dirty="0"/>
              <a:t>kurikulum nasional yang terstandar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prodi</a:t>
            </a:r>
            <a:r>
              <a:rPr lang="en-US" sz="2800" dirty="0" smtClean="0"/>
              <a:t> PA </a:t>
            </a:r>
            <a:r>
              <a:rPr lang="en-US" sz="2800" dirty="0" err="1" smtClean="0"/>
              <a:t>telah</a:t>
            </a:r>
            <a:r>
              <a:rPr lang="en-US" sz="2800" dirty="0" smtClean="0"/>
              <a:t>  </a:t>
            </a:r>
            <a:r>
              <a:rPr lang="en-US" sz="2800" dirty="0" err="1" smtClean="0"/>
              <a:t>mendapatkan</a:t>
            </a:r>
            <a:r>
              <a:rPr lang="en-US" sz="2800" dirty="0" smtClean="0"/>
              <a:t> </a:t>
            </a:r>
            <a:r>
              <a:rPr lang="en-US" sz="2800" dirty="0" err="1" smtClean="0"/>
              <a:t>sertifikasi</a:t>
            </a:r>
            <a:r>
              <a:rPr lang="en-US" sz="2800" dirty="0" smtClean="0"/>
              <a:t> A </a:t>
            </a:r>
            <a:r>
              <a:rPr lang="en-US" sz="2800" dirty="0" err="1" smtClean="0"/>
              <a:t>oleh</a:t>
            </a:r>
            <a:r>
              <a:rPr lang="en-US" sz="2800" dirty="0" smtClean="0"/>
              <a:t> LAMPT-</a:t>
            </a:r>
            <a:r>
              <a:rPr lang="en-US" sz="2800" dirty="0" err="1" smtClean="0"/>
              <a:t>kes</a:t>
            </a:r>
            <a:r>
              <a:rPr lang="id-ID" sz="2800" dirty="0" smtClean="0"/>
              <a:t>.</a:t>
            </a:r>
            <a:endParaRPr lang="en-US" sz="2800" dirty="0"/>
          </a:p>
          <a:p>
            <a:pPr marL="514350" lvl="0" indent="-514350" algn="just">
              <a:buFont typeface="+mj-lt"/>
              <a:buAutoNum type="arabicPeriod" startAt="6"/>
            </a:pPr>
            <a:r>
              <a:rPr lang="id-ID" sz="2800" dirty="0"/>
              <a:t>Memiliki fasilitas penunjang </a:t>
            </a:r>
            <a:r>
              <a:rPr lang="id-ID" sz="2800" dirty="0" smtClean="0"/>
              <a:t>pendidikan</a:t>
            </a:r>
            <a:r>
              <a:rPr lang="en-US" sz="2800" dirty="0" smtClean="0"/>
              <a:t>, </a:t>
            </a:r>
            <a:r>
              <a:rPr lang="en-US" sz="2800" dirty="0" err="1" smtClean="0"/>
              <a:t>penelitian</a:t>
            </a:r>
            <a:r>
              <a:rPr lang="id-ID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system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id-ID" sz="2800" dirty="0" smtClean="0"/>
              <a:t>yang </a:t>
            </a:r>
            <a:r>
              <a:rPr lang="id-ID" sz="2800" dirty="0"/>
              <a:t>cukup </a:t>
            </a:r>
            <a:r>
              <a:rPr lang="en-US" sz="2800" dirty="0" err="1" smtClean="0"/>
              <a:t>memadai</a:t>
            </a:r>
            <a:r>
              <a:rPr lang="id-ID" sz="2800" dirty="0" smtClean="0"/>
              <a:t> </a:t>
            </a:r>
            <a:r>
              <a:rPr lang="en-US" sz="2800" dirty="0" smtClean="0"/>
              <a:t>di </a:t>
            </a:r>
            <a:r>
              <a:rPr lang="en-US" sz="2800" dirty="0" err="1" smtClean="0"/>
              <a:t>fakultas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UGM</a:t>
            </a:r>
            <a:endParaRPr lang="en-US" sz="2800" dirty="0"/>
          </a:p>
          <a:p>
            <a:pPr marL="514350" lvl="0" indent="-514350" algn="just">
              <a:buFont typeface="+mj-lt"/>
              <a:buAutoNum type="arabicPeriod" startAt="6"/>
            </a:pPr>
            <a:r>
              <a:rPr lang="id-ID" sz="2800" dirty="0"/>
              <a:t>Tersedia sumber dana yang cukup dengan alokasi penyerapan yang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id-ID" sz="2800" dirty="0" smtClean="0"/>
              <a:t>baik </a:t>
            </a:r>
            <a:r>
              <a:rPr lang="id-ID" sz="2800" dirty="0"/>
              <a:t>dan merata.</a:t>
            </a:r>
            <a:endParaRPr lang="en-US" sz="2800" dirty="0"/>
          </a:p>
          <a:p>
            <a:pPr marL="514350" indent="-514350" algn="just">
              <a:buFont typeface="+mj-lt"/>
              <a:buAutoNum type="arabicPeriod" startAt="6"/>
            </a:pPr>
            <a:r>
              <a:rPr lang="en-US" sz="2800" dirty="0" err="1" smtClean="0"/>
              <a:t>Departemen</a:t>
            </a:r>
            <a:r>
              <a:rPr lang="en-US" sz="2800" dirty="0" smtClean="0"/>
              <a:t> PA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id-ID" sz="2800" dirty="0" smtClean="0"/>
              <a:t> </a:t>
            </a:r>
            <a:r>
              <a:rPr lang="id-ID" sz="2800" dirty="0"/>
              <a:t>road-map penelitian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cukup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publikasi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n-US" sz="2800" dirty="0" err="1"/>
              <a:t>Departemen</a:t>
            </a:r>
            <a:r>
              <a:rPr lang="en-US" sz="2800" dirty="0"/>
              <a:t> PA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/>
              <a:t>s</a:t>
            </a:r>
            <a:r>
              <a:rPr lang="en-US" sz="2800" dirty="0" smtClean="0"/>
              <a:t>taff </a:t>
            </a:r>
            <a:r>
              <a:rPr lang="en-US" sz="2800" dirty="0" err="1" smtClean="0"/>
              <a:t>tendik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sesuai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kompetensinya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,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</a:t>
            </a:r>
            <a:r>
              <a:rPr lang="en-US" sz="2800" dirty="0" err="1" smtClean="0"/>
              <a:t>analis</a:t>
            </a:r>
            <a:r>
              <a:rPr lang="en-US" sz="2800" dirty="0" smtClean="0"/>
              <a:t> </a:t>
            </a:r>
            <a:r>
              <a:rPr lang="en-US" sz="2800" dirty="0" err="1" smtClean="0"/>
              <a:t>sitologi</a:t>
            </a:r>
            <a:r>
              <a:rPr lang="en-US" sz="2800" dirty="0" smtClean="0"/>
              <a:t>, </a:t>
            </a:r>
            <a:r>
              <a:rPr lang="en-US" sz="2800" dirty="0" err="1" smtClean="0"/>
              <a:t>histologi</a:t>
            </a:r>
            <a:r>
              <a:rPr lang="en-US" sz="2800" dirty="0" smtClean="0"/>
              <a:t>, </a:t>
            </a:r>
            <a:r>
              <a:rPr lang="en-US" sz="2800" dirty="0" err="1" smtClean="0"/>
              <a:t>patologi</a:t>
            </a:r>
            <a:r>
              <a:rPr lang="en-US" sz="2800" dirty="0" smtClean="0"/>
              <a:t> </a:t>
            </a:r>
            <a:r>
              <a:rPr lang="en-US" sz="2800" dirty="0" err="1" smtClean="0"/>
              <a:t>molekuler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pertugas</a:t>
            </a:r>
            <a:r>
              <a:rPr lang="en-US" sz="2800" dirty="0" smtClean="0"/>
              <a:t> </a:t>
            </a:r>
            <a:r>
              <a:rPr lang="en-US" sz="2800" dirty="0" err="1" smtClean="0"/>
              <a:t>administrasi</a:t>
            </a:r>
            <a:r>
              <a:rPr lang="en-US" sz="2800" dirty="0"/>
              <a:t>.</a:t>
            </a:r>
            <a:endParaRPr lang="en-US" sz="2800" dirty="0" smtClean="0"/>
          </a:p>
          <a:p>
            <a:pPr marL="0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587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82664" y="1026763"/>
            <a:ext cx="10617631" cy="50475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Fasilitas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ruang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sarana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prasarana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kurang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memadai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RS.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Dr.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Sardjito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Jumlah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staff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visi terbatas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menyebabkan beban kerja SDM dan tuntutan Tri Dharma yang tinggi.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guru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besar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orang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usianya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sudah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melewati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masa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pensiun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Jumlah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tendik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kurang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kurang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efisien dalam menunjang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pelaksanaan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Dharma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Kapasitas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motivasi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kerja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dik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masih belum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semuanya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maksimal.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29" y="898902"/>
            <a:ext cx="10869477" cy="4979288"/>
          </a:xfrm>
          <a:solidFill>
            <a:schemeClr val="bg1"/>
          </a:solidFill>
        </p:spPr>
        <p:txBody>
          <a:bodyPr/>
          <a:lstStyle/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6"/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masih terbatas dan belum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terlibat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Kontribusi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alumni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berupa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dana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, ide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maupun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keterlibatannya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dalam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kegiatan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di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Departemen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PA 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masih </a:t>
            </a:r>
            <a:r>
              <a:rPr lang="id-ID" sz="2800" dirty="0">
                <a:latin typeface="Calibri" panose="020F0502020204030204" pitchFamily="34" charset="0"/>
                <a:ea typeface="Calibri" panose="020F0502020204030204" pitchFamily="34" charset="0"/>
              </a:rPr>
              <a:t>belum optimal</a:t>
            </a:r>
            <a:r>
              <a:rPr lang="id-ID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Belum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staf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melaksanakan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mempublikasikan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jurnal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bereputasi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marR="0" lvl="0" indent="-51435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6"/>
            </a:pPr>
            <a:endParaRPr lang="en-US" sz="2800" dirty="0"/>
          </a:p>
          <a:p>
            <a:pPr marL="514350" indent="-514350">
              <a:buFont typeface="+mj-lt"/>
              <a:buAutoNum type="arabicPeriod" startAt="6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9828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373" y="100740"/>
            <a:ext cx="10972800" cy="526942"/>
          </a:xfrm>
        </p:spPr>
        <p:txBody>
          <a:bodyPr/>
          <a:lstStyle/>
          <a:p>
            <a:r>
              <a:rPr lang="en-US" sz="4800" dirty="0" err="1" smtClean="0"/>
              <a:t>Kondisi</a:t>
            </a:r>
            <a:r>
              <a:rPr lang="en-US" sz="4800" dirty="0" smtClean="0"/>
              <a:t> </a:t>
            </a:r>
            <a:r>
              <a:rPr lang="en-US" sz="4800" dirty="0" err="1" smtClean="0"/>
              <a:t>Eskternal</a:t>
            </a:r>
            <a:r>
              <a:rPr lang="en-US" sz="4800" dirty="0" smtClean="0"/>
              <a:t>: </a:t>
            </a:r>
            <a:r>
              <a:rPr lang="en-US" sz="4800" dirty="0" err="1" smtClean="0"/>
              <a:t>Peluang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400373" y="716800"/>
            <a:ext cx="11231105" cy="603857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Perkembangan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iptekdok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bidang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Patologi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berkontribusi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mendorong perkembangan ilmu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Patologi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Anatomi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stem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monitoring dan evaluasi dosen yang terdokumentasi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dosen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termotivasi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lebih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aktif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dalam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berbagai kegiatan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eningkatkan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jabatan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fungsional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nya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Formasi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enambahan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dosen dan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pengembangan prodi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melalui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pembagian 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beban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kerja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peningkatan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id-ID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kewajiban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id-ID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kreditasi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Calibri" panose="020F0502020204030204" pitchFamily="34" charset="0"/>
              </a:rPr>
              <a:t>akreditasi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Calibri" panose="020F0502020204030204" pitchFamily="34" charset="0"/>
              </a:rPr>
              <a:t>prodi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ea typeface="Calibri" panose="020F0502020204030204" pitchFamily="34" charset="0"/>
                <a:cs typeface="Calibri" panose="020F0502020204030204" pitchFamily="34" charset="0"/>
              </a:rPr>
              <a:t>laboratorium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ea typeface="Calibri" panose="020F0502020204030204" pitchFamily="34" charset="0"/>
                <a:cs typeface="Calibri" panose="020F0502020204030204" pitchFamily="34" charset="0"/>
              </a:rPr>
              <a:t>rumah</a:t>
            </a:r>
            <a:r>
              <a:rPr 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sakit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Kebutuhan akan lulusan Prodi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semakin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tinggi, sehingga meningkatkan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minat</a:t>
            </a:r>
            <a:r>
              <a:rPr lang="id-ID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calon mahasiswa untuk </a:t>
            </a:r>
            <a:r>
              <a:rPr lang="id-ID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mendaftar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kerjasama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pendidikan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penelitian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pengabdian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masyarakat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departemen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institusi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lain,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pemerintah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swasta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188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203" y="162732"/>
            <a:ext cx="11008963" cy="860156"/>
          </a:xfrm>
        </p:spPr>
        <p:txBody>
          <a:bodyPr/>
          <a:lstStyle/>
          <a:p>
            <a:r>
              <a:rPr lang="en-US" sz="4800" dirty="0" err="1" smtClean="0"/>
              <a:t>Kondisi</a:t>
            </a:r>
            <a:r>
              <a:rPr lang="en-US" sz="4800" dirty="0" smtClean="0"/>
              <a:t> </a:t>
            </a:r>
            <a:r>
              <a:rPr lang="en-US" sz="4800" dirty="0" err="1" smtClean="0"/>
              <a:t>Eksternal</a:t>
            </a:r>
            <a:r>
              <a:rPr lang="en-US" sz="4800" dirty="0" smtClean="0"/>
              <a:t>: </a:t>
            </a:r>
            <a:r>
              <a:rPr lang="en-US" sz="4800" dirty="0" err="1" smtClean="0"/>
              <a:t>Ancaman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687091" y="1419762"/>
            <a:ext cx="10895309" cy="40564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Kemajuan </a:t>
            </a:r>
            <a:r>
              <a:rPr lang="id-ID" sz="2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teknologi yang sangat cepat dan membutuhkan SDM 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yang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selalu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up-date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unggul dan inovatif.</a:t>
            </a:r>
            <a:endParaRPr lang="en-US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2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Meningkatnya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permintaan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masyarakat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kualitas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profesional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d-ID" sz="28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dan dikelola dengan sistem manajemen yang baik</a:t>
            </a:r>
            <a:r>
              <a:rPr lang="id-ID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 smtClean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Adanya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kemungkinan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masuknya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ahli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patologi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asing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Indonesia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sehingga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meningkatkan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kompetisi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pelayanan</a:t>
            </a:r>
            <a:r>
              <a:rPr lang="en-US" sz="2800" dirty="0" smtClean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2800" dirty="0" err="1" smtClean="0">
                <a:latin typeface="+mj-lt"/>
                <a:ea typeface="Calibri" panose="020F0502020204030204" pitchFamily="34" charset="0"/>
              </a:rPr>
              <a:t>Meningkatnya</a:t>
            </a:r>
            <a:r>
              <a:rPr lang="en-US" sz="28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id-ID" sz="2800" dirty="0" smtClean="0">
                <a:latin typeface="+mj-lt"/>
                <a:ea typeface="Calibri" panose="020F0502020204030204" pitchFamily="34" charset="0"/>
              </a:rPr>
              <a:t>pelayanan </a:t>
            </a:r>
            <a:r>
              <a:rPr lang="id-ID" sz="2800" dirty="0">
                <a:latin typeface="+mj-lt"/>
                <a:ea typeface="Calibri" panose="020F0502020204030204" pitchFamily="34" charset="0"/>
              </a:rPr>
              <a:t>kesehatan, </a:t>
            </a:r>
            <a:r>
              <a:rPr lang="id-ID" sz="2800" dirty="0">
                <a:ea typeface="Calibri" panose="020F0502020204030204" pitchFamily="34" charset="0"/>
              </a:rPr>
              <a:t>pe</a:t>
            </a:r>
            <a:r>
              <a:rPr lang="en-US" sz="2800" dirty="0">
                <a:ea typeface="Calibri" panose="020F0502020204030204" pitchFamily="34" charset="0"/>
              </a:rPr>
              <a:t>n</a:t>
            </a:r>
            <a:r>
              <a:rPr lang="id-ID" sz="2800" dirty="0">
                <a:ea typeface="Calibri" panose="020F0502020204030204" pitchFamily="34" charset="0"/>
              </a:rPr>
              <a:t>elitian </a:t>
            </a:r>
            <a:r>
              <a:rPr lang="id-ID" sz="2800" dirty="0" smtClean="0">
                <a:latin typeface="+mj-lt"/>
                <a:ea typeface="Calibri" panose="020F0502020204030204" pitchFamily="34" charset="0"/>
              </a:rPr>
              <a:t>dan pengabdian</a:t>
            </a:r>
            <a:r>
              <a:rPr lang="en-US" sz="28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id-ID" sz="2800" dirty="0" smtClean="0">
                <a:latin typeface="+mj-lt"/>
                <a:ea typeface="Calibri" panose="020F0502020204030204" pitchFamily="34" charset="0"/>
              </a:rPr>
              <a:t>masyarakat </a:t>
            </a:r>
            <a:r>
              <a:rPr lang="id-ID" sz="2800" dirty="0">
                <a:latin typeface="+mj-lt"/>
                <a:ea typeface="Calibri" panose="020F0502020204030204" pitchFamily="34" charset="0"/>
              </a:rPr>
              <a:t>yang lebih memadai di institusi lain</a:t>
            </a:r>
            <a:r>
              <a:rPr lang="id-ID" sz="2800" dirty="0" smtClean="0">
                <a:latin typeface="+mj-lt"/>
                <a:ea typeface="Calibri" panose="020F0502020204030204" pitchFamily="34" charset="0"/>
              </a:rPr>
              <a:t>.</a:t>
            </a:r>
            <a:endParaRPr lang="en-US" sz="2800" dirty="0" smtClean="0"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59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7140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17863</TotalTime>
  <Words>1196</Words>
  <Application>Microsoft Office PowerPoint</Application>
  <PresentationFormat>Widescreen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2_Office Theme</vt:lpstr>
      <vt:lpstr>PowerPoint Presentation</vt:lpstr>
      <vt:lpstr>Bab II. Analisis Situasi</vt:lpstr>
      <vt:lpstr>Kondisi internal: Kekuatan</vt:lpstr>
      <vt:lpstr>PowerPoint Presentation</vt:lpstr>
      <vt:lpstr>Kondisi internal: Kelemahan</vt:lpstr>
      <vt:lpstr>PowerPoint Presentation</vt:lpstr>
      <vt:lpstr>Kondisi Eskternal: Peluang</vt:lpstr>
      <vt:lpstr>Kondisi Eksternal: Ancaman</vt:lpstr>
      <vt:lpstr>Bab III. Kebijakan Strategis</vt:lpstr>
      <vt:lpstr>Bagaimana mengoptimalkan kekuatan-kekuatan kita?</vt:lpstr>
      <vt:lpstr>PowerPoint Presentation</vt:lpstr>
      <vt:lpstr>Bagaimana mengatasi kelemahan-kelemahan kita?</vt:lpstr>
      <vt:lpstr>PowerPoint Presentation</vt:lpstr>
      <vt:lpstr>Bagaimana menangkap peluang-peluang dengan baik?</vt:lpstr>
      <vt:lpstr>PowerPoint Presentation</vt:lpstr>
      <vt:lpstr>Bagaimana mengantisipasi ancaman-ancaman?</vt:lpstr>
      <vt:lpstr>Perumusan kebijakan strategis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Ery Kus Dwianingsih</cp:lastModifiedBy>
  <cp:revision>186</cp:revision>
  <dcterms:created xsi:type="dcterms:W3CDTF">2016-10-06T12:46:54Z</dcterms:created>
  <dcterms:modified xsi:type="dcterms:W3CDTF">2017-12-08T05:13:14Z</dcterms:modified>
</cp:coreProperties>
</file>