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/>
              <a:t>Pusat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Kedokteran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Tropis</a:t>
            </a:r>
            <a:r>
              <a:rPr lang="en-US" sz="5400" b="1" dirty="0" smtClean="0"/>
              <a:t> 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Pancasila</a:t>
            </a:r>
            <a:endParaRPr lang="en-US" dirty="0"/>
          </a:p>
          <a:p>
            <a:r>
              <a:rPr lang="en-US" dirty="0" err="1"/>
              <a:t>Integritas</a:t>
            </a:r>
            <a:endParaRPr lang="en-US" dirty="0"/>
          </a:p>
          <a:p>
            <a:r>
              <a:rPr lang="en-US" dirty="0" err="1"/>
              <a:t>Inovatif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unggul</a:t>
            </a:r>
            <a:endParaRPr lang="en-US" dirty="0"/>
          </a:p>
          <a:p>
            <a:r>
              <a:rPr lang="en-US" dirty="0" err="1"/>
              <a:t>Kolaboratif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 err="1">
                <a:solidFill>
                  <a:schemeClr val="tx1"/>
                </a:solidFill>
              </a:rPr>
              <a:t>Menjadi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Pusat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Riset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Pendidikan</a:t>
            </a:r>
            <a:r>
              <a:rPr lang="en-US" sz="3200" dirty="0">
                <a:solidFill>
                  <a:schemeClr val="tx1"/>
                </a:solidFill>
              </a:rPr>
              <a:t> / </a:t>
            </a:r>
            <a:r>
              <a:rPr lang="en-US" sz="3200" dirty="0" err="1">
                <a:solidFill>
                  <a:schemeClr val="tx1"/>
                </a:solidFill>
              </a:rPr>
              <a:t>Pelatihan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diseminasi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Informasi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Kedokteran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Tropis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bertaraf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Internasional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endParaRPr lang="id-ID" sz="3200" dirty="0">
              <a:solidFill>
                <a:schemeClr val="tx1"/>
              </a:solidFill>
            </a:endParaRPr>
          </a:p>
          <a:p>
            <a:pPr algn="l"/>
            <a:r>
              <a:rPr lang="en-GB" sz="3200" dirty="0">
                <a:solidFill>
                  <a:schemeClr val="tx1"/>
                </a:solidFill>
              </a:rPr>
              <a:t> </a:t>
            </a:r>
            <a:endParaRPr lang="id-ID" sz="3200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en-US" sz="3200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M</a:t>
            </a:r>
            <a:r>
              <a:rPr lang="id-ID" sz="3200" dirty="0">
                <a:solidFill>
                  <a:schemeClr val="tx1"/>
                </a:solidFill>
              </a:rPr>
              <a:t>engembangkan pengetahuan bar</a:t>
            </a:r>
            <a:r>
              <a:rPr lang="en-US" sz="3200" dirty="0">
                <a:solidFill>
                  <a:schemeClr val="tx1"/>
                </a:solidFill>
              </a:rPr>
              <a:t>u, </a:t>
            </a:r>
            <a:r>
              <a:rPr lang="en-US" sz="3200" dirty="0" err="1">
                <a:solidFill>
                  <a:schemeClr val="tx1"/>
                </a:solidFill>
              </a:rPr>
              <a:t>metode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intervensi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id-ID" sz="3200" dirty="0">
                <a:solidFill>
                  <a:schemeClr val="tx1"/>
                </a:solidFill>
              </a:rPr>
              <a:t>strategi pengendalian penyakit tropis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id-ID" sz="3200" dirty="0">
                <a:solidFill>
                  <a:schemeClr val="tx1"/>
                </a:solidFill>
              </a:rPr>
              <a:t>memperkuat kapasitas sumber daya manusia di </a:t>
            </a:r>
            <a:r>
              <a:rPr lang="en-US" sz="3200" dirty="0" err="1">
                <a:solidFill>
                  <a:schemeClr val="tx1"/>
                </a:solidFill>
              </a:rPr>
              <a:t>daerah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endemis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endParaRPr lang="id-ID" sz="3200" dirty="0">
              <a:solidFill>
                <a:schemeClr val="tx1"/>
              </a:solidFill>
            </a:endParaRPr>
          </a:p>
          <a:p>
            <a:r>
              <a:rPr lang="en-GB" sz="3200" dirty="0">
                <a:solidFill>
                  <a:schemeClr val="tx1"/>
                </a:solidFill>
              </a:rPr>
              <a:t> </a:t>
            </a:r>
            <a:endParaRPr lang="id-ID" sz="3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id-ID" altLang="id-ID" sz="2400" dirty="0" smtClean="0"/>
              <a:t>Men</a:t>
            </a:r>
            <a:r>
              <a:rPr lang="en-US" altLang="id-ID" sz="2400" dirty="0" err="1" smtClean="0"/>
              <a:t>gembangkan</a:t>
            </a:r>
            <a:r>
              <a:rPr lang="en-US" altLang="id-ID" sz="2400" dirty="0" smtClean="0"/>
              <a:t> </a:t>
            </a:r>
            <a:r>
              <a:rPr lang="id-ID" altLang="id-ID" sz="2400" dirty="0" smtClean="0"/>
              <a:t>kerjasama </a:t>
            </a:r>
            <a:r>
              <a:rPr lang="id-ID" altLang="id-ID" sz="2400" dirty="0"/>
              <a:t>dengan intitusi lain di dalam dan luar negeri</a:t>
            </a:r>
          </a:p>
          <a:p>
            <a:pPr marL="457200" indent="-457200">
              <a:buFontTx/>
              <a:buAutoNum type="arabicPeriod"/>
            </a:pPr>
            <a:r>
              <a:rPr lang="id-ID" altLang="id-ID" sz="2400" dirty="0"/>
              <a:t>Melaksanakan pelatihan/workshop/seminar dengan peserta staf pendidik/peneliti/praktisi dari seluruh Indonesia dengan mengundang tenaga ahli dari dalam/luar negeri</a:t>
            </a:r>
          </a:p>
          <a:p>
            <a:pPr marL="457200" indent="-457200">
              <a:buFontTx/>
              <a:buAutoNum type="arabicPeriod"/>
            </a:pPr>
            <a:r>
              <a:rPr lang="id-ID" altLang="id-ID" sz="2400" dirty="0"/>
              <a:t>Mengembangkan ilmu pengetahuan dan teknologi melalui </a:t>
            </a:r>
            <a:r>
              <a:rPr lang="id-ID" altLang="id-ID" sz="2400" dirty="0" smtClean="0"/>
              <a:t> </a:t>
            </a:r>
            <a:r>
              <a:rPr lang="en-US" altLang="id-ID" sz="2400" dirty="0" err="1" smtClean="0"/>
              <a:t>pelatihan</a:t>
            </a:r>
            <a:r>
              <a:rPr lang="en-US" altLang="id-ID" sz="2400" dirty="0" smtClean="0"/>
              <a:t> &amp; </a:t>
            </a:r>
            <a:r>
              <a:rPr lang="id-ID" altLang="id-ID" sz="2400" dirty="0" smtClean="0"/>
              <a:t>penelitian </a:t>
            </a:r>
            <a:r>
              <a:rPr lang="id-ID" altLang="id-ID" sz="2400" dirty="0"/>
              <a:t>dibidang Penyakit Tropis</a:t>
            </a:r>
          </a:p>
          <a:p>
            <a:pPr marL="457200" indent="-457200">
              <a:buFontTx/>
              <a:buAutoNum type="arabicPeriod"/>
            </a:pPr>
            <a:r>
              <a:rPr lang="id-ID" altLang="id-ID" sz="2400" dirty="0"/>
              <a:t>Melakukan pengabdian/pelayanan kepada masyarakat dalam memecahkan permasalahan penyakit Tropis.</a:t>
            </a:r>
          </a:p>
          <a:p>
            <a:pPr marL="0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800" dirty="0"/>
              <a:t>B</a:t>
            </a:r>
            <a:r>
              <a:rPr lang="id-ID" sz="2800" dirty="0"/>
              <a:t>erperan sebagai fasilitator dan nara sumber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id-ID" sz="2800" dirty="0"/>
              <a:t>penilaian </a:t>
            </a:r>
            <a:r>
              <a:rPr lang="en-US" sz="2800" dirty="0" err="1"/>
              <a:t>kebutuhan</a:t>
            </a:r>
            <a:r>
              <a:rPr lang="id-ID" sz="2800" dirty="0"/>
              <a:t>, pen</a:t>
            </a:r>
            <a:r>
              <a:rPr lang="en-US" sz="2800" dirty="0" err="1"/>
              <a:t>entuan</a:t>
            </a:r>
            <a:r>
              <a:rPr lang="en-US" sz="2800" dirty="0"/>
              <a:t> </a:t>
            </a:r>
            <a:r>
              <a:rPr lang="id-ID" sz="2800" dirty="0"/>
              <a:t>prioritas, kemajuan</a:t>
            </a:r>
            <a:r>
              <a:rPr lang="en-US" sz="2800" dirty="0"/>
              <a:t>, </a:t>
            </a:r>
            <a:r>
              <a:rPr lang="en-US" sz="2800" dirty="0" err="1"/>
              <a:t>advokasi</a:t>
            </a:r>
            <a:r>
              <a:rPr lang="en-US" sz="2800" dirty="0"/>
              <a:t> </a:t>
            </a:r>
            <a:r>
              <a:rPr lang="id-ID" sz="2800" dirty="0"/>
              <a:t>dan mitra </a:t>
            </a:r>
            <a:r>
              <a:rPr lang="en-US" sz="2800" dirty="0" err="1"/>
              <a:t>diskusi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pengendalian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tropis</a:t>
            </a:r>
            <a:endParaRPr lang="en-US" sz="2800" dirty="0"/>
          </a:p>
          <a:p>
            <a:pPr lvl="0"/>
            <a:r>
              <a:rPr lang="id-ID" sz="2800" dirty="0"/>
              <a:t>Pemberdayaan penelitian dan profesional kesehatan masyarakat dari daerah </a:t>
            </a:r>
            <a:r>
              <a:rPr lang="en-GB" sz="2800" dirty="0" err="1"/>
              <a:t>endemis</a:t>
            </a:r>
            <a:r>
              <a:rPr lang="en-GB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id-ID" sz="2800" dirty="0"/>
              <a:t>kepemimpinan </a:t>
            </a:r>
            <a:r>
              <a:rPr lang="en-US" sz="2800" dirty="0"/>
              <a:t>di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id-ID" sz="2800" dirty="0"/>
              <a:t>individu, institusi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id-ID" sz="2800" dirty="0"/>
              <a:t>nasional</a:t>
            </a:r>
            <a:endParaRPr lang="en-US" sz="2800" dirty="0"/>
          </a:p>
          <a:p>
            <a:pPr lvl="0"/>
            <a:r>
              <a:rPr lang="en-US" sz="2800" dirty="0" err="1"/>
              <a:t>Menyelenggarakan</a:t>
            </a:r>
            <a:r>
              <a:rPr lang="en-US" sz="2800" dirty="0"/>
              <a:t> p</a:t>
            </a:r>
            <a:r>
              <a:rPr lang="id-ID" sz="2800" dirty="0"/>
              <a:t>elatihan, workshop dan seminar</a:t>
            </a:r>
            <a:endParaRPr lang="en-US" sz="2800" dirty="0"/>
          </a:p>
          <a:p>
            <a:pPr lvl="0"/>
            <a:r>
              <a:rPr lang="id-ID" sz="2800" dirty="0"/>
              <a:t>Pengembangan hu</a:t>
            </a:r>
            <a:r>
              <a:rPr lang="en-GB" sz="2800" dirty="0" err="1"/>
              <a:t>bungan</a:t>
            </a:r>
            <a:r>
              <a:rPr lang="en-GB" sz="2800" dirty="0"/>
              <a:t> </a:t>
            </a:r>
            <a:r>
              <a:rPr lang="en-GB" sz="2800" dirty="0" err="1"/>
              <a:t>kerjasama</a:t>
            </a:r>
            <a:r>
              <a:rPr lang="en-GB" sz="2800" dirty="0"/>
              <a:t> </a:t>
            </a:r>
            <a:r>
              <a:rPr lang="en-GB" sz="2800" dirty="0" err="1"/>
              <a:t>dengan</a:t>
            </a:r>
            <a:r>
              <a:rPr lang="en-GB" sz="2800" dirty="0"/>
              <a:t> </a:t>
            </a:r>
            <a:r>
              <a:rPr lang="en-GB" sz="2800" dirty="0" err="1"/>
              <a:t>institusi</a:t>
            </a:r>
            <a:r>
              <a:rPr lang="id-ID" sz="2800" dirty="0"/>
              <a:t> nasional dan internasional</a:t>
            </a:r>
            <a:r>
              <a:rPr lang="en-GB" sz="2800" dirty="0"/>
              <a:t>. </a:t>
            </a:r>
            <a:endParaRPr lang="en-US" sz="2800" dirty="0"/>
          </a:p>
          <a:p>
            <a:pPr lvl="0"/>
            <a:r>
              <a:rPr lang="id-ID" sz="2800" dirty="0"/>
              <a:t>Mengembangkan  Strategi Penelitian Penyakit Tropis  di tingkat nasional dan menyelaraskan dengan program hibah internasional</a:t>
            </a:r>
            <a:endParaRPr lang="en-US" sz="2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Milestones 2018-2022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148330"/>
          </a:xfrm>
        </p:spPr>
        <p:txBody>
          <a:bodyPr/>
          <a:lstStyle/>
          <a:p>
            <a:r>
              <a:rPr lang="en-US" sz="2000" b="1" dirty="0"/>
              <a:t>Monitoring </a:t>
            </a:r>
            <a:r>
              <a:rPr lang="en-US" sz="2000" b="1" dirty="0" err="1"/>
              <a:t>evaluasi</a:t>
            </a:r>
            <a:r>
              <a:rPr lang="en-US" sz="2000" b="1" dirty="0"/>
              <a:t>  </a:t>
            </a:r>
            <a:r>
              <a:rPr lang="en-US" sz="2000" dirty="0" err="1"/>
              <a:t>implementasi</a:t>
            </a:r>
            <a:r>
              <a:rPr lang="en-US" sz="2000" dirty="0"/>
              <a:t> Research Roadmap  2017 - 2021</a:t>
            </a:r>
          </a:p>
          <a:p>
            <a:r>
              <a:rPr lang="en-US" sz="2000" b="1" dirty="0"/>
              <a:t>Monitoring </a:t>
            </a:r>
            <a:r>
              <a:rPr lang="en-US" sz="2000" b="1" dirty="0" err="1"/>
              <a:t>evaluasi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Divisi</a:t>
            </a:r>
            <a:r>
              <a:rPr lang="en-US" sz="2000" dirty="0"/>
              <a:t> </a:t>
            </a:r>
            <a:r>
              <a:rPr lang="en-US" sz="2000" dirty="0" err="1"/>
              <a:t>Pelatihan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Divisi</a:t>
            </a:r>
            <a:r>
              <a:rPr lang="en-US" sz="2000" dirty="0"/>
              <a:t> </a:t>
            </a:r>
            <a:r>
              <a:rPr lang="en-US" sz="2000" dirty="0" err="1" smtClean="0"/>
              <a:t>Pelatihan</a:t>
            </a:r>
            <a:endParaRPr lang="en-US" sz="2000" dirty="0" smtClean="0"/>
          </a:p>
          <a:p>
            <a:r>
              <a:rPr lang="en-US" sz="2000" dirty="0" err="1"/>
              <a:t>Revisi</a:t>
            </a:r>
            <a:r>
              <a:rPr lang="en-US" sz="2000" dirty="0"/>
              <a:t> </a:t>
            </a:r>
            <a:r>
              <a:rPr lang="en-US" sz="2000" b="1" dirty="0"/>
              <a:t>Manual </a:t>
            </a:r>
            <a:r>
              <a:rPr lang="en-US" sz="2000" b="1" dirty="0" err="1"/>
              <a:t>Manajemen</a:t>
            </a:r>
            <a:r>
              <a:rPr lang="en-US" sz="2000" b="1" dirty="0"/>
              <a:t> </a:t>
            </a:r>
            <a:r>
              <a:rPr lang="en-US" sz="2000" dirty="0"/>
              <a:t>PKT (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b="1" dirty="0"/>
              <a:t>Unit Data </a:t>
            </a:r>
            <a:r>
              <a:rPr lang="en-US" sz="2000" b="1" dirty="0" err="1" smtClean="0"/>
              <a:t>Manajemen</a:t>
            </a:r>
            <a:endParaRPr lang="en-US" sz="2000" b="1" dirty="0" smtClean="0"/>
          </a:p>
          <a:p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b="1" dirty="0" err="1"/>
              <a:t>Divisi</a:t>
            </a:r>
            <a:r>
              <a:rPr lang="en-US" sz="2000" b="1" dirty="0"/>
              <a:t> Health </a:t>
            </a:r>
            <a:r>
              <a:rPr lang="en-US" sz="2000" b="1" dirty="0" smtClean="0"/>
              <a:t>System</a:t>
            </a:r>
          </a:p>
          <a:p>
            <a:r>
              <a:rPr lang="en-US" sz="2000" dirty="0" err="1" smtClean="0"/>
              <a:t>Mengoptimalkan</a:t>
            </a:r>
            <a:r>
              <a:rPr lang="en-US" sz="2000" dirty="0" smtClean="0"/>
              <a:t> </a:t>
            </a:r>
            <a:r>
              <a:rPr lang="en-US" sz="2000" dirty="0" err="1"/>
              <a:t>peran</a:t>
            </a:r>
            <a:r>
              <a:rPr lang="en-US" sz="2000" dirty="0"/>
              <a:t> </a:t>
            </a:r>
            <a:r>
              <a:rPr lang="en-US" sz="2000" b="1" dirty="0"/>
              <a:t>Research Assistant </a:t>
            </a:r>
            <a:r>
              <a:rPr lang="en-US" sz="2000" b="1" dirty="0" err="1"/>
              <a:t>Divisi</a:t>
            </a:r>
            <a:r>
              <a:rPr lang="en-US" sz="2000" b="1" dirty="0"/>
              <a:t> </a:t>
            </a:r>
            <a:r>
              <a:rPr lang="en-US" sz="2000" dirty="0" err="1"/>
              <a:t>bersama</a:t>
            </a:r>
            <a:r>
              <a:rPr lang="en-US" sz="2000" dirty="0"/>
              <a:t> </a:t>
            </a:r>
            <a:r>
              <a:rPr lang="en-US" sz="2000" b="1" dirty="0" err="1"/>
              <a:t>peneliti</a:t>
            </a:r>
            <a:r>
              <a:rPr lang="en-US" sz="2000" b="1" dirty="0"/>
              <a:t> </a:t>
            </a:r>
            <a:r>
              <a:rPr lang="en-US" sz="2000" b="1" dirty="0" err="1"/>
              <a:t>muda</a:t>
            </a:r>
            <a:r>
              <a:rPr lang="en-US" sz="2000" b="1" dirty="0"/>
              <a:t>/</a:t>
            </a:r>
            <a:r>
              <a:rPr lang="en-US" sz="2000" b="1" dirty="0" err="1"/>
              <a:t>mahasiswa</a:t>
            </a:r>
            <a:r>
              <a:rPr lang="en-US" sz="2000" b="1" dirty="0"/>
              <a:t> S2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smtClean="0"/>
              <a:t>proposal</a:t>
            </a:r>
          </a:p>
          <a:p>
            <a:r>
              <a:rPr lang="en-US" sz="2000" b="1" dirty="0" smtClean="0"/>
              <a:t>Capacity </a:t>
            </a:r>
            <a:r>
              <a:rPr lang="en-US" sz="2000" b="1" dirty="0"/>
              <a:t>building </a:t>
            </a:r>
            <a:r>
              <a:rPr lang="en-US" sz="2000" dirty="0" err="1"/>
              <a:t>utk</a:t>
            </a:r>
            <a:r>
              <a:rPr lang="en-US" sz="2000" dirty="0"/>
              <a:t> Staff </a:t>
            </a:r>
            <a:r>
              <a:rPr lang="en-US" sz="2000" dirty="0" err="1"/>
              <a:t>peneliti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Supporting Staff </a:t>
            </a:r>
            <a:endParaRPr lang="en-US" sz="2000" dirty="0" smtClean="0"/>
          </a:p>
          <a:p>
            <a:pPr lvl="0"/>
            <a:r>
              <a:rPr lang="en-US" sz="2000" b="1" dirty="0"/>
              <a:t>Networking Plan</a:t>
            </a:r>
            <a:endParaRPr lang="id-ID" sz="2000" dirty="0"/>
          </a:p>
          <a:p>
            <a:pPr marL="0" lvl="3" indent="0">
              <a:spcBef>
                <a:spcPts val="0"/>
              </a:spcBef>
              <a:buNone/>
            </a:pPr>
            <a:r>
              <a:rPr lang="en-US" sz="2400" dirty="0" smtClean="0"/>
              <a:t>- </a:t>
            </a:r>
            <a:r>
              <a:rPr lang="en-US" sz="1800" dirty="0" smtClean="0"/>
              <a:t>Strengthening </a:t>
            </a:r>
            <a:r>
              <a:rPr lang="en-US" sz="1800" dirty="0"/>
              <a:t>resources for networking</a:t>
            </a:r>
          </a:p>
          <a:p>
            <a:pPr marL="0" lvl="3" indent="0">
              <a:spcBef>
                <a:spcPts val="0"/>
              </a:spcBef>
              <a:buNone/>
            </a:pPr>
            <a:r>
              <a:rPr lang="en-US" sz="1800" dirty="0" smtClean="0"/>
              <a:t>- Maintaining </a:t>
            </a:r>
            <a:r>
              <a:rPr lang="en-US" sz="1800" dirty="0"/>
              <a:t>and expanding networks</a:t>
            </a:r>
            <a:endParaRPr lang="id-ID" sz="1800" dirty="0"/>
          </a:p>
          <a:p>
            <a:pPr marL="0" lvl="3" indent="0">
              <a:spcBef>
                <a:spcPts val="0"/>
              </a:spcBef>
              <a:buNone/>
            </a:pPr>
            <a:r>
              <a:rPr lang="en-US" sz="1800" dirty="0" smtClean="0"/>
              <a:t>- Building </a:t>
            </a:r>
            <a:r>
              <a:rPr lang="en-US" sz="1800" dirty="0"/>
              <a:t>institutional network</a:t>
            </a:r>
          </a:p>
          <a:p>
            <a:pPr marL="0" lvl="3" indent="0">
              <a:spcBef>
                <a:spcPts val="0"/>
              </a:spcBef>
              <a:buNone/>
            </a:pPr>
            <a:r>
              <a:rPr lang="en-US" sz="1800" dirty="0" smtClean="0"/>
              <a:t>- Enhancing </a:t>
            </a:r>
            <a:r>
              <a:rPr lang="en-US" sz="1800" dirty="0"/>
              <a:t>research profile</a:t>
            </a:r>
          </a:p>
          <a:p>
            <a:pPr marL="0" lvl="3" indent="0">
              <a:spcBef>
                <a:spcPts val="0"/>
              </a:spcBef>
              <a:buNone/>
            </a:pPr>
            <a:r>
              <a:rPr lang="en-US" sz="1800" dirty="0" smtClean="0"/>
              <a:t>- Organizing </a:t>
            </a:r>
            <a:r>
              <a:rPr lang="en-US" sz="1800" dirty="0"/>
              <a:t>joint activities with partners and networks</a:t>
            </a:r>
            <a:endParaRPr lang="id-ID" sz="18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4400" dirty="0" smtClean="0"/>
          </a:p>
          <a:p>
            <a:endParaRPr lang="en-US" sz="44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25607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17378</TotalTime>
  <Words>279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kurnia</cp:lastModifiedBy>
  <cp:revision>157</cp:revision>
  <dcterms:created xsi:type="dcterms:W3CDTF">2016-10-06T12:46:54Z</dcterms:created>
  <dcterms:modified xsi:type="dcterms:W3CDTF">2017-11-13T13:39:07Z</dcterms:modified>
</cp:coreProperties>
</file>