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4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5" r:id="rId10"/>
    <p:sldId id="404" r:id="rId11"/>
    <p:sldId id="407" r:id="rId12"/>
    <p:sldId id="40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14-Nov-17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/>
              <a:t>Pusat </a:t>
            </a:r>
            <a:r>
              <a:rPr lang="en-US" sz="5400" b="1" dirty="0" err="1"/>
              <a:t>Kebijakan</a:t>
            </a:r>
            <a:r>
              <a:rPr lang="en-US" sz="5400" b="1" dirty="0"/>
              <a:t> </a:t>
            </a:r>
            <a:r>
              <a:rPr lang="en-US" sz="5400" b="1" dirty="0" err="1"/>
              <a:t>Pembiayaan</a:t>
            </a:r>
            <a:r>
              <a:rPr lang="en-US" sz="5400" b="1" dirty="0"/>
              <a:t> </a:t>
            </a:r>
            <a:r>
              <a:rPr lang="en-US" sz="5400" b="1" dirty="0" err="1"/>
              <a:t>dan</a:t>
            </a:r>
            <a:r>
              <a:rPr lang="en-US" sz="5400" b="1" dirty="0"/>
              <a:t> </a:t>
            </a:r>
            <a:r>
              <a:rPr lang="en-US" sz="5400" b="1" dirty="0" err="1"/>
              <a:t>Manajemen</a:t>
            </a:r>
            <a:r>
              <a:rPr lang="en-US" sz="5400" b="1" dirty="0"/>
              <a:t> </a:t>
            </a:r>
            <a:r>
              <a:rPr lang="en-US" sz="5400" b="1" dirty="0" err="1"/>
              <a:t>asuransi</a:t>
            </a:r>
            <a:r>
              <a:rPr lang="en-US" sz="5400" b="1" dirty="0"/>
              <a:t> </a:t>
            </a:r>
            <a:r>
              <a:rPr lang="en-US" sz="5400" b="1" dirty="0" err="1"/>
              <a:t>Kesehatan</a:t>
            </a:r>
            <a:endParaRPr lang="en-US" sz="5400" b="1" i="1" dirty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>
                <a:cs typeface="Arial" pitchFamily="34" charset="0"/>
              </a:rPr>
              <a:t>Bab I. </a:t>
            </a:r>
            <a:r>
              <a:rPr lang="en-US" sz="3200" dirty="0" err="1">
                <a:cs typeface="Arial" pitchFamily="34" charset="0"/>
              </a:rPr>
              <a:t>Kebijakan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Umum</a:t>
            </a:r>
            <a:endParaRPr lang="id-ID" sz="3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991F-F39F-4EA2-B8DA-E7B4B5271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7381A-A1DD-4FC0-AB35-37DF5800F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286" y="2002519"/>
            <a:ext cx="10972800" cy="4525963"/>
          </a:xfrm>
        </p:spPr>
        <p:txBody>
          <a:bodyPr/>
          <a:lstStyle/>
          <a:p>
            <a:pPr marL="1066800" lvl="1" indent="-457200">
              <a:buFont typeface="+mj-lt"/>
              <a:buAutoNum type="arabicPeriod" startAt="5"/>
            </a:pPr>
            <a:r>
              <a:rPr lang="en-US" sz="2000" dirty="0" err="1"/>
              <a:t>Pengembangan</a:t>
            </a:r>
            <a:r>
              <a:rPr lang="en-US" sz="2000" dirty="0"/>
              <a:t> </a:t>
            </a:r>
            <a:r>
              <a:rPr lang="en-US" sz="2000" dirty="0" err="1"/>
              <a:t>kapasitas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 yang </a:t>
            </a:r>
            <a:r>
              <a:rPr lang="en-US" sz="2000" dirty="0" err="1"/>
              <a:t>strategis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: </a:t>
            </a:r>
          </a:p>
          <a:p>
            <a:pPr lvl="2"/>
            <a:r>
              <a:rPr lang="en-US" sz="2000" dirty="0" err="1"/>
              <a:t>membangun</a:t>
            </a:r>
            <a:r>
              <a:rPr lang="en-US" sz="2000" dirty="0"/>
              <a:t> </a:t>
            </a:r>
            <a:r>
              <a:rPr lang="en-US" sz="2000" dirty="0" err="1"/>
              <a:t>kapasitas</a:t>
            </a:r>
            <a:r>
              <a:rPr lang="en-US" sz="2000" dirty="0"/>
              <a:t> </a:t>
            </a:r>
            <a:r>
              <a:rPr lang="en-US" sz="2000" dirty="0" err="1"/>
              <a:t>peneliti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short term </a:t>
            </a:r>
            <a:r>
              <a:rPr lang="en-US" sz="2000" dirty="0" err="1"/>
              <a:t>internasional</a:t>
            </a:r>
            <a:r>
              <a:rPr lang="en-US" sz="2000" dirty="0"/>
              <a:t> fellowship, degree program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peneliti</a:t>
            </a:r>
            <a:r>
              <a:rPr lang="en-US" sz="2000" dirty="0"/>
              <a:t>, in-country international researchers, </a:t>
            </a:r>
            <a:r>
              <a:rPr lang="en-US" sz="2000" dirty="0" err="1"/>
              <a:t>english</a:t>
            </a:r>
            <a:r>
              <a:rPr lang="en-US" sz="2000" dirty="0"/>
              <a:t> journal writing and rewriting skills for researchers, students and lecturers. </a:t>
            </a:r>
          </a:p>
          <a:p>
            <a:pPr lvl="2"/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kapasitas</a:t>
            </a:r>
            <a:r>
              <a:rPr lang="en-US" sz="2000" dirty="0"/>
              <a:t> </a:t>
            </a:r>
            <a:r>
              <a:rPr lang="en-US" sz="2000" dirty="0" err="1"/>
              <a:t>sarana</a:t>
            </a:r>
            <a:r>
              <a:rPr lang="en-US" sz="2000" dirty="0"/>
              <a:t> </a:t>
            </a:r>
            <a:r>
              <a:rPr lang="en-US" sz="2000" dirty="0" err="1"/>
              <a:t>pendukung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pengumpulan</a:t>
            </a:r>
            <a:r>
              <a:rPr lang="en-US" sz="2000" dirty="0"/>
              <a:t> data survey </a:t>
            </a:r>
            <a:r>
              <a:rPr lang="en-US" sz="2000" dirty="0" err="1"/>
              <a:t>nasional</a:t>
            </a:r>
            <a:r>
              <a:rPr lang="en-US" sz="2000" dirty="0"/>
              <a:t>, unit </a:t>
            </a:r>
            <a:r>
              <a:rPr lang="en-US" sz="2000" dirty="0" err="1"/>
              <a:t>analisis</a:t>
            </a:r>
            <a:r>
              <a:rPr lang="en-US" sz="2000" dirty="0"/>
              <a:t> data, recruitment and retention of manpower, internal review system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riset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publikasinya</a:t>
            </a:r>
            <a:r>
              <a:rPr lang="en-US" sz="2000" dirty="0"/>
              <a:t> </a:t>
            </a:r>
          </a:p>
          <a:p>
            <a:pPr lvl="2"/>
            <a:r>
              <a:rPr lang="en-US" sz="2000" dirty="0" err="1"/>
              <a:t>membangun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bersama</a:t>
            </a:r>
            <a:r>
              <a:rPr lang="en-US" sz="2000" dirty="0"/>
              <a:t> di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internasional</a:t>
            </a:r>
            <a:r>
              <a:rPr lang="en-US" sz="2000" dirty="0"/>
              <a:t> </a:t>
            </a:r>
          </a:p>
          <a:p>
            <a:pPr marL="1066800" lvl="1" indent="-457200">
              <a:buFont typeface="+mj-lt"/>
              <a:buAutoNum type="arabicPeriod" startAt="5"/>
            </a:pP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pembiayaan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asuransi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policy brief, position paper, newsletter, public opinion di </a:t>
            </a:r>
            <a:r>
              <a:rPr lang="en-US" sz="2000" dirty="0" err="1"/>
              <a:t>koran</a:t>
            </a:r>
            <a:r>
              <a:rPr lang="en-US" sz="2000" dirty="0"/>
              <a:t>, poster, paper, website yang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r>
              <a:rPr lang="en-US" sz="2000" dirty="0"/>
              <a:t> </a:t>
            </a:r>
            <a:r>
              <a:rPr lang="en-US" sz="2000" dirty="0" err="1"/>
              <a:t>terkait</a:t>
            </a:r>
            <a:r>
              <a:rPr lang="en-US" sz="2000" dirty="0"/>
              <a:t> </a:t>
            </a:r>
            <a:r>
              <a:rPr lang="en-US" sz="2000" dirty="0" err="1"/>
              <a:t>pembiayaan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jaminan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62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B66BF-B75F-49A9-A7F4-9646BDF85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572" y="947057"/>
            <a:ext cx="10972800" cy="4525963"/>
          </a:xfrm>
        </p:spPr>
        <p:txBody>
          <a:bodyPr/>
          <a:lstStyle/>
          <a:p>
            <a:r>
              <a:rPr lang="en-US" sz="2800" dirty="0"/>
              <a:t>PENCAPAIAN 6- 10 TAHUN </a:t>
            </a:r>
            <a:r>
              <a:rPr lang="en-US" sz="2800" dirty="0" err="1"/>
              <a:t>Membangun</a:t>
            </a:r>
            <a:r>
              <a:rPr lang="en-US" sz="2800" dirty="0"/>
              <a:t> Pusat KPMAK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lembaga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pembiayaan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asuransi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Asia </a:t>
            </a:r>
            <a:r>
              <a:rPr lang="en-US" sz="2800" dirty="0" err="1"/>
              <a:t>Pasifik</a:t>
            </a:r>
            <a:r>
              <a:rPr lang="en-US" sz="2800" dirty="0"/>
              <a:t> :</a:t>
            </a:r>
          </a:p>
          <a:p>
            <a:pPr marL="990600" lvl="1" indent="-457200">
              <a:buAutoNum type="arabicPeriod"/>
            </a:pPr>
            <a:r>
              <a:rPr lang="en-US" sz="1900" dirty="0" err="1"/>
              <a:t>Meneruskan</a:t>
            </a:r>
            <a:r>
              <a:rPr lang="en-US" sz="1900" dirty="0"/>
              <a:t> </a:t>
            </a:r>
            <a:r>
              <a:rPr lang="en-US" sz="1900" dirty="0" err="1"/>
              <a:t>berbagai</a:t>
            </a:r>
            <a:r>
              <a:rPr lang="en-US" sz="1900" dirty="0"/>
              <a:t> </a:t>
            </a:r>
            <a:r>
              <a:rPr lang="en-US" sz="1900" dirty="0" err="1"/>
              <a:t>keberhasilan</a:t>
            </a:r>
            <a:r>
              <a:rPr lang="en-US" sz="1900" dirty="0"/>
              <a:t> </a:t>
            </a:r>
            <a:r>
              <a:rPr lang="en-US" sz="1900" dirty="0" err="1"/>
              <a:t>pada</a:t>
            </a:r>
            <a:r>
              <a:rPr lang="en-US" sz="1900" dirty="0"/>
              <a:t> </a:t>
            </a:r>
            <a:r>
              <a:rPr lang="en-US" sz="1900" dirty="0" err="1"/>
              <a:t>tahun</a:t>
            </a:r>
            <a:r>
              <a:rPr lang="en-US" sz="1900" dirty="0"/>
              <a:t> </a:t>
            </a:r>
            <a:r>
              <a:rPr lang="en-US" sz="1900" dirty="0" err="1"/>
              <a:t>sebelumnya</a:t>
            </a:r>
            <a:r>
              <a:rPr lang="en-US" sz="1900" dirty="0"/>
              <a:t> </a:t>
            </a:r>
            <a:r>
              <a:rPr lang="en-US" sz="1900" dirty="0" err="1"/>
              <a:t>sehingga</a:t>
            </a:r>
            <a:r>
              <a:rPr lang="en-US" sz="1900" dirty="0"/>
              <a:t> </a:t>
            </a:r>
            <a:r>
              <a:rPr lang="en-US" sz="1900" dirty="0" err="1"/>
              <a:t>menjaga</a:t>
            </a:r>
            <a:r>
              <a:rPr lang="en-US" sz="1900" dirty="0"/>
              <a:t> </a:t>
            </a:r>
            <a:r>
              <a:rPr lang="en-US" sz="1900" dirty="0" err="1"/>
              <a:t>reputasi</a:t>
            </a:r>
            <a:r>
              <a:rPr lang="en-US" sz="1900" dirty="0"/>
              <a:t> di </a:t>
            </a:r>
            <a:r>
              <a:rPr lang="en-US" sz="1900" dirty="0" err="1"/>
              <a:t>tingkat</a:t>
            </a:r>
            <a:r>
              <a:rPr lang="en-US" sz="1900" dirty="0"/>
              <a:t> </a:t>
            </a:r>
            <a:r>
              <a:rPr lang="en-US" sz="1900" dirty="0" err="1"/>
              <a:t>nasional</a:t>
            </a:r>
            <a:r>
              <a:rPr lang="en-US" sz="1900" dirty="0"/>
              <a:t> </a:t>
            </a:r>
          </a:p>
          <a:p>
            <a:pPr marL="990600" lvl="1" indent="-457200">
              <a:buAutoNum type="arabicPeriod"/>
            </a:pPr>
            <a:r>
              <a:rPr lang="en-US" sz="1900" dirty="0" err="1"/>
              <a:t>Memperkuat</a:t>
            </a:r>
            <a:r>
              <a:rPr lang="en-US" sz="1900" dirty="0"/>
              <a:t> </a:t>
            </a:r>
            <a:r>
              <a:rPr lang="en-US" sz="1900" dirty="0" err="1"/>
              <a:t>hasil</a:t>
            </a:r>
            <a:r>
              <a:rPr lang="en-US" sz="1900" dirty="0"/>
              <a:t> </a:t>
            </a:r>
            <a:r>
              <a:rPr lang="en-US" sz="1900" dirty="0" err="1"/>
              <a:t>berbagai</a:t>
            </a:r>
            <a:r>
              <a:rPr lang="en-US" sz="1900" dirty="0"/>
              <a:t> evidence based research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pengambilan</a:t>
            </a:r>
            <a:r>
              <a:rPr lang="en-US" sz="1900" dirty="0"/>
              <a:t> </a:t>
            </a:r>
            <a:r>
              <a:rPr lang="en-US" sz="1900" dirty="0" err="1"/>
              <a:t>kebijakan</a:t>
            </a:r>
            <a:r>
              <a:rPr lang="en-US" sz="1900" dirty="0"/>
              <a:t> </a:t>
            </a:r>
            <a:r>
              <a:rPr lang="en-US" sz="1900" dirty="0" err="1"/>
              <a:t>dan</a:t>
            </a:r>
            <a:r>
              <a:rPr lang="en-US" sz="1900" dirty="0"/>
              <a:t> </a:t>
            </a:r>
            <a:r>
              <a:rPr lang="en-US" sz="1900" dirty="0" err="1"/>
              <a:t>mempromosikannya</a:t>
            </a:r>
            <a:r>
              <a:rPr lang="en-US" sz="1900" dirty="0"/>
              <a:t> </a:t>
            </a:r>
            <a:r>
              <a:rPr lang="en-US" sz="1900" dirty="0" err="1"/>
              <a:t>ke</a:t>
            </a:r>
            <a:r>
              <a:rPr lang="en-US" sz="1900" dirty="0"/>
              <a:t> </a:t>
            </a:r>
            <a:r>
              <a:rPr lang="en-US" sz="1900" dirty="0" err="1"/>
              <a:t>tingkat</a:t>
            </a:r>
            <a:r>
              <a:rPr lang="en-US" sz="1900" dirty="0"/>
              <a:t> </a:t>
            </a:r>
            <a:r>
              <a:rPr lang="en-US" sz="1900" dirty="0" err="1"/>
              <a:t>internasional</a:t>
            </a:r>
            <a:r>
              <a:rPr lang="en-US" sz="1900" dirty="0"/>
              <a:t> </a:t>
            </a:r>
          </a:p>
          <a:p>
            <a:pPr marL="990600" lvl="1" indent="-457200">
              <a:buAutoNum type="arabicPeriod"/>
            </a:pPr>
            <a:r>
              <a:rPr lang="en-US" sz="1900" dirty="0" err="1"/>
              <a:t>Berkolaborasi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berbagai</a:t>
            </a:r>
            <a:r>
              <a:rPr lang="en-US" sz="1900" dirty="0"/>
              <a:t> </a:t>
            </a:r>
            <a:r>
              <a:rPr lang="en-US" sz="1900" dirty="0" err="1"/>
              <a:t>peneliti</a:t>
            </a:r>
            <a:r>
              <a:rPr lang="en-US" sz="1900" dirty="0"/>
              <a:t> </a:t>
            </a:r>
            <a:r>
              <a:rPr lang="en-US" sz="1900" dirty="0" err="1"/>
              <a:t>tingkat</a:t>
            </a:r>
            <a:r>
              <a:rPr lang="en-US" sz="1900" dirty="0"/>
              <a:t> </a:t>
            </a:r>
            <a:r>
              <a:rPr lang="en-US" sz="1900" dirty="0" err="1"/>
              <a:t>internasional</a:t>
            </a:r>
            <a:r>
              <a:rPr lang="en-US" sz="1900" dirty="0"/>
              <a:t> </a:t>
            </a:r>
          </a:p>
          <a:p>
            <a:pPr marL="990600" lvl="1" indent="-457200">
              <a:buAutoNum type="arabicPeriod"/>
            </a:pPr>
            <a:r>
              <a:rPr lang="en-US" sz="1900" dirty="0" err="1"/>
              <a:t>Aktif</a:t>
            </a:r>
            <a:r>
              <a:rPr lang="en-US" sz="1900" dirty="0"/>
              <a:t> </a:t>
            </a:r>
            <a:r>
              <a:rPr lang="en-US" sz="1900" dirty="0" err="1"/>
              <a:t>bekerja</a:t>
            </a:r>
            <a:r>
              <a:rPr lang="en-US" sz="1900" dirty="0"/>
              <a:t> di level </a:t>
            </a:r>
            <a:r>
              <a:rPr lang="en-US" sz="1900" dirty="0" err="1"/>
              <a:t>internasional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menghadiri</a:t>
            </a:r>
            <a:r>
              <a:rPr lang="en-US" sz="1900" dirty="0"/>
              <a:t> </a:t>
            </a:r>
            <a:r>
              <a:rPr lang="en-US" sz="1900" dirty="0" err="1"/>
              <a:t>berbagai</a:t>
            </a:r>
            <a:r>
              <a:rPr lang="en-US" sz="1900" dirty="0"/>
              <a:t> </a:t>
            </a:r>
            <a:r>
              <a:rPr lang="en-US" sz="1900" dirty="0" err="1"/>
              <a:t>konferensi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menghadirkan</a:t>
            </a:r>
            <a:r>
              <a:rPr lang="en-US" sz="1900" dirty="0"/>
              <a:t> </a:t>
            </a:r>
            <a:r>
              <a:rPr lang="en-US" sz="1900" dirty="0" err="1"/>
              <a:t>berbagai</a:t>
            </a:r>
            <a:r>
              <a:rPr lang="en-US" sz="1900" dirty="0"/>
              <a:t> </a:t>
            </a:r>
            <a:r>
              <a:rPr lang="en-US" sz="1900" dirty="0" err="1"/>
              <a:t>bukti</a:t>
            </a:r>
            <a:r>
              <a:rPr lang="en-US" sz="1900" dirty="0"/>
              <a:t> </a:t>
            </a:r>
            <a:r>
              <a:rPr lang="en-US" sz="1900" dirty="0" err="1"/>
              <a:t>penelitian</a:t>
            </a:r>
            <a:r>
              <a:rPr lang="en-US" sz="1900" dirty="0"/>
              <a:t> di Indonesia </a:t>
            </a:r>
            <a:r>
              <a:rPr lang="en-US" sz="1900" dirty="0" err="1"/>
              <a:t>maupun</a:t>
            </a:r>
            <a:r>
              <a:rPr lang="en-US" sz="1900" dirty="0"/>
              <a:t> di </a:t>
            </a:r>
            <a:r>
              <a:rPr lang="en-US" sz="1900" dirty="0" err="1"/>
              <a:t>daerah</a:t>
            </a:r>
            <a:r>
              <a:rPr lang="en-US" sz="1900" dirty="0"/>
              <a:t> lain. </a:t>
            </a:r>
          </a:p>
          <a:p>
            <a:pPr marL="990600" lvl="1" indent="-457200">
              <a:buAutoNum type="arabicPeriod"/>
            </a:pPr>
            <a:r>
              <a:rPr lang="en-US" sz="1900" dirty="0" err="1"/>
              <a:t>Mengirimkan</a:t>
            </a:r>
            <a:r>
              <a:rPr lang="en-US" sz="1900" dirty="0"/>
              <a:t> </a:t>
            </a:r>
            <a:r>
              <a:rPr lang="en-US" sz="1900" dirty="0" err="1"/>
              <a:t>peneliti</a:t>
            </a:r>
            <a:r>
              <a:rPr lang="en-US" sz="1900" dirty="0"/>
              <a:t> </a:t>
            </a:r>
            <a:r>
              <a:rPr lang="en-US" sz="1900" dirty="0" err="1"/>
              <a:t>sebagai</a:t>
            </a:r>
            <a:r>
              <a:rPr lang="en-US" sz="1900" dirty="0"/>
              <a:t> travelling fellowship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memperkuat</a:t>
            </a:r>
            <a:r>
              <a:rPr lang="en-US" sz="1900" dirty="0"/>
              <a:t> </a:t>
            </a:r>
            <a:r>
              <a:rPr lang="en-US" sz="1900" dirty="0" err="1"/>
              <a:t>keilmuan</a:t>
            </a:r>
            <a:r>
              <a:rPr lang="en-US" sz="1900" dirty="0"/>
              <a:t> juga </a:t>
            </a:r>
            <a:r>
              <a:rPr lang="en-US" sz="1900" dirty="0" err="1"/>
              <a:t>sebagai</a:t>
            </a:r>
            <a:r>
              <a:rPr lang="en-US" sz="1900" dirty="0"/>
              <a:t> distributor </a:t>
            </a:r>
            <a:r>
              <a:rPr lang="en-US" sz="1900" dirty="0" err="1"/>
              <a:t>pengetahuan</a:t>
            </a:r>
            <a:endParaRPr lang="en-US" sz="19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4973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  <a:solidFill>
            <a:schemeClr val="bg1"/>
          </a:solidFill>
        </p:spPr>
        <p:txBody>
          <a:bodyPr/>
          <a:lstStyle/>
          <a:p>
            <a:endParaRPr lang="en-US" sz="2400" dirty="0"/>
          </a:p>
          <a:p>
            <a:r>
              <a:rPr lang="en-US" sz="2400" b="1" dirty="0"/>
              <a:t>PRO-POOR ORIENTATION : </a:t>
            </a:r>
            <a:r>
              <a:rPr lang="sv-SE" sz="2400" dirty="0"/>
              <a:t>Kami berfikir dan bertindak untuk memperjuangkan keadilan kesehatan bagi masyarakat miskin </a:t>
            </a:r>
          </a:p>
          <a:p>
            <a:r>
              <a:rPr lang="en-US" sz="2400" dirty="0"/>
              <a:t> </a:t>
            </a:r>
            <a:r>
              <a:rPr lang="en-US" sz="2400" b="1" dirty="0"/>
              <a:t>SCIENTIFIC CLIMATE : </a:t>
            </a:r>
            <a:r>
              <a:rPr lang="en-US" sz="2400" dirty="0"/>
              <a:t>Kami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suasana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sharing knowledge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</a:p>
          <a:p>
            <a:r>
              <a:rPr lang="en-US" sz="2400" b="1" dirty="0"/>
              <a:t>QUALITY : </a:t>
            </a:r>
            <a:r>
              <a:rPr lang="en-US" sz="2400" dirty="0"/>
              <a:t>Kami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yang </a:t>
            </a:r>
            <a:r>
              <a:rPr lang="en-US" sz="2400" dirty="0" err="1"/>
              <a:t>berkualitas</a:t>
            </a:r>
            <a:r>
              <a:rPr lang="en-US" sz="2400" dirty="0"/>
              <a:t> </a:t>
            </a:r>
          </a:p>
          <a:p>
            <a:r>
              <a:rPr lang="en-US" sz="2400" b="1" dirty="0"/>
              <a:t>NON DISCRIMINATIVE : </a:t>
            </a:r>
            <a:r>
              <a:rPr lang="en-US" sz="2400" dirty="0"/>
              <a:t>Kami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kesempatan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siapapun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bersama</a:t>
            </a:r>
            <a:r>
              <a:rPr lang="en-US" sz="2400" dirty="0"/>
              <a:t> </a:t>
            </a:r>
          </a:p>
          <a:p>
            <a:r>
              <a:rPr lang="en-US" sz="2400" b="1" dirty="0"/>
              <a:t>INDEPENDENT : </a:t>
            </a:r>
            <a:r>
              <a:rPr lang="en-US" sz="2400" dirty="0"/>
              <a:t>Kami </a:t>
            </a:r>
            <a:r>
              <a:rPr lang="en-US" sz="2400" dirty="0" err="1"/>
              <a:t>berpihak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kebenaran</a:t>
            </a:r>
            <a:r>
              <a:rPr lang="en-US" sz="2400" dirty="0"/>
              <a:t> </a:t>
            </a:r>
          </a:p>
          <a:p>
            <a:r>
              <a:rPr lang="en-US" sz="2400" b="1" dirty="0"/>
              <a:t>TRANSPARENCY : </a:t>
            </a:r>
            <a:r>
              <a:rPr lang="en-US" sz="2400" dirty="0"/>
              <a:t>Kami </a:t>
            </a:r>
            <a:r>
              <a:rPr lang="en-US" sz="2400" dirty="0" err="1"/>
              <a:t>meyakini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keterbukaan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akuntabilitas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, </a:t>
            </a:r>
            <a:r>
              <a:rPr lang="en-US" sz="2400" dirty="0" err="1"/>
              <a:t>perbuatan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yang kami </a:t>
            </a:r>
            <a:r>
              <a:rPr lang="en-US" sz="2400" dirty="0" err="1"/>
              <a:t>lakukan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/>
              <a:t>Visi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/>
              <a:t>center of excellence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trend Setter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di Indonesia 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/>
              <a:t>Misi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008" y="1228286"/>
            <a:ext cx="11165983" cy="4770816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Pusat KPMAK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, </a:t>
            </a:r>
            <a:r>
              <a:rPr lang="en-US" dirty="0" err="1"/>
              <a:t>konsultasi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; Serta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di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, regional </a:t>
            </a:r>
            <a:r>
              <a:rPr lang="en-US" dirty="0" err="1"/>
              <a:t>maupun</a:t>
            </a:r>
            <a:r>
              <a:rPr lang="en-US" dirty="0"/>
              <a:t> global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, </a:t>
            </a:r>
            <a:r>
              <a:rPr lang="en-US" dirty="0" err="1"/>
              <a:t>swasta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25715" y="-203200"/>
            <a:ext cx="10972800" cy="1143000"/>
          </a:xfrm>
        </p:spPr>
        <p:txBody>
          <a:bodyPr/>
          <a:lstStyle/>
          <a:p>
            <a:r>
              <a:rPr lang="en-US" dirty="0" err="1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673" y="794657"/>
            <a:ext cx="11732653" cy="4983163"/>
          </a:xfrm>
          <a:solidFill>
            <a:schemeClr val="bg1"/>
          </a:solidFill>
        </p:spPr>
        <p:txBody>
          <a:bodyPr/>
          <a:lstStyle/>
          <a:p>
            <a:endParaRPr lang="en-US" sz="1800" dirty="0"/>
          </a:p>
          <a:p>
            <a:r>
              <a:rPr lang="en-US" sz="1800" dirty="0" err="1"/>
              <a:t>Berkontribusi</a:t>
            </a:r>
            <a:r>
              <a:rPr lang="en-US" sz="1800" dirty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proses </a:t>
            </a:r>
            <a:r>
              <a:rPr lang="en-US" sz="1800" dirty="0" err="1"/>
              <a:t>pendidikan</a:t>
            </a:r>
            <a:r>
              <a:rPr lang="en-US" sz="1800" dirty="0"/>
              <a:t> di </a:t>
            </a:r>
            <a:r>
              <a:rPr lang="en-US" sz="1800" dirty="0" err="1"/>
              <a:t>lingkungan</a:t>
            </a:r>
            <a:r>
              <a:rPr lang="en-US" sz="1800" dirty="0"/>
              <a:t> </a:t>
            </a:r>
            <a:r>
              <a:rPr lang="en-US" sz="1800" dirty="0" err="1"/>
              <a:t>Fakultas</a:t>
            </a:r>
            <a:r>
              <a:rPr lang="en-US" sz="1800" dirty="0"/>
              <a:t> </a:t>
            </a:r>
            <a:r>
              <a:rPr lang="en-US" sz="1800" dirty="0" err="1"/>
              <a:t>Kedokteran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Universitas</a:t>
            </a:r>
            <a:r>
              <a:rPr lang="en-US" sz="1800" dirty="0"/>
              <a:t> </a:t>
            </a:r>
            <a:r>
              <a:rPr lang="en-US" sz="1800" dirty="0" err="1"/>
              <a:t>Gadjah</a:t>
            </a:r>
            <a:r>
              <a:rPr lang="en-US" sz="1800" dirty="0"/>
              <a:t> </a:t>
            </a:r>
            <a:r>
              <a:rPr lang="en-US" sz="1800" dirty="0" err="1"/>
              <a:t>Mada</a:t>
            </a:r>
            <a:r>
              <a:rPr lang="en-US" sz="1800" dirty="0"/>
              <a:t> </a:t>
            </a:r>
            <a:r>
              <a:rPr lang="en-US" sz="1800" dirty="0" err="1"/>
              <a:t>baik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tahap</a:t>
            </a:r>
            <a:r>
              <a:rPr lang="en-US" sz="1800" dirty="0"/>
              <a:t> </a:t>
            </a:r>
            <a:r>
              <a:rPr lang="en-US" sz="1800" dirty="0" err="1"/>
              <a:t>pendidikan</a:t>
            </a:r>
            <a:r>
              <a:rPr lang="en-US" sz="1800" dirty="0"/>
              <a:t> S1, </a:t>
            </a:r>
            <a:r>
              <a:rPr lang="en-US" sz="1800" dirty="0" err="1"/>
              <a:t>Profesi</a:t>
            </a:r>
            <a:r>
              <a:rPr lang="en-US" sz="1800" dirty="0"/>
              <a:t>, S2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spesialis</a:t>
            </a:r>
            <a:r>
              <a:rPr lang="en-US" sz="1800" dirty="0"/>
              <a:t>, </a:t>
            </a:r>
            <a:r>
              <a:rPr lang="en-US" sz="1800" dirty="0" err="1"/>
              <a:t>serta</a:t>
            </a:r>
            <a:r>
              <a:rPr lang="en-US" sz="1800" dirty="0"/>
              <a:t> S3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Subspesialis</a:t>
            </a:r>
            <a:r>
              <a:rPr lang="en-US" sz="1800" dirty="0"/>
              <a:t>. </a:t>
            </a:r>
          </a:p>
          <a:p>
            <a:r>
              <a:rPr lang="en-US" sz="1800" dirty="0" err="1"/>
              <a:t>Menyelenggarakan</a:t>
            </a:r>
            <a:r>
              <a:rPr lang="en-US" sz="1800" dirty="0"/>
              <a:t> </a:t>
            </a:r>
            <a:r>
              <a:rPr lang="en-US" sz="1800" dirty="0" err="1"/>
              <a:t>pelatihan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program </a:t>
            </a:r>
            <a:r>
              <a:rPr lang="en-US" sz="1800" dirty="0" err="1"/>
              <a:t>pendidikan</a:t>
            </a:r>
            <a:r>
              <a:rPr lang="en-US" sz="1800" dirty="0"/>
              <a:t> </a:t>
            </a:r>
            <a:r>
              <a:rPr lang="en-US" sz="1800" dirty="0" err="1"/>
              <a:t>lanjutan</a:t>
            </a:r>
            <a:r>
              <a:rPr lang="en-US" sz="1800" dirty="0"/>
              <a:t> </a:t>
            </a:r>
            <a:r>
              <a:rPr lang="en-US" sz="1800" dirty="0" err="1"/>
              <a:t>terkait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pengembangan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pembiayaan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manajemen</a:t>
            </a:r>
            <a:r>
              <a:rPr lang="en-US" sz="1800" dirty="0"/>
              <a:t> </a:t>
            </a:r>
            <a:r>
              <a:rPr lang="en-US" sz="1800" dirty="0" err="1"/>
              <a:t>asuransi</a:t>
            </a:r>
            <a:r>
              <a:rPr lang="en-US" sz="1800" dirty="0"/>
              <a:t>/</a:t>
            </a:r>
            <a:r>
              <a:rPr lang="en-US" sz="1800" dirty="0" err="1"/>
              <a:t>jaminan</a:t>
            </a:r>
            <a:r>
              <a:rPr lang="en-US" sz="1800" dirty="0"/>
              <a:t> </a:t>
            </a:r>
            <a:r>
              <a:rPr lang="en-US" sz="1800" dirty="0" err="1"/>
              <a:t>kesehatan</a:t>
            </a:r>
            <a:r>
              <a:rPr lang="en-US" sz="1800" dirty="0"/>
              <a:t> </a:t>
            </a:r>
            <a:r>
              <a:rPr lang="en-US" sz="1800" dirty="0" err="1"/>
              <a:t>misalnya</a:t>
            </a:r>
            <a:r>
              <a:rPr lang="en-US" sz="1800" dirty="0"/>
              <a:t>: </a:t>
            </a:r>
            <a:r>
              <a:rPr lang="en-US" sz="1800" dirty="0" err="1"/>
              <a:t>Konsultan</a:t>
            </a:r>
            <a:r>
              <a:rPr lang="en-US" sz="1800" dirty="0"/>
              <a:t>, </a:t>
            </a:r>
            <a:r>
              <a:rPr lang="en-US" sz="1800" dirty="0" err="1"/>
              <a:t>Peneliti</a:t>
            </a:r>
            <a:r>
              <a:rPr lang="en-US" sz="1800" dirty="0"/>
              <a:t>, Tenaga Ahli, </a:t>
            </a:r>
            <a:r>
              <a:rPr lang="en-US" sz="1800" dirty="0" err="1"/>
              <a:t>Praktisi</a:t>
            </a:r>
            <a:r>
              <a:rPr lang="en-US" sz="1800" dirty="0"/>
              <a:t>, di </a:t>
            </a:r>
            <a:r>
              <a:rPr lang="en-US" sz="1800" dirty="0" err="1"/>
              <a:t>Bidang</a:t>
            </a:r>
            <a:r>
              <a:rPr lang="en-US" sz="1800" dirty="0"/>
              <a:t> </a:t>
            </a:r>
            <a:r>
              <a:rPr lang="en-US" sz="1800" dirty="0" err="1"/>
              <a:t>Pembiayaan</a:t>
            </a:r>
            <a:r>
              <a:rPr lang="en-US" sz="1800" dirty="0"/>
              <a:t> </a:t>
            </a:r>
            <a:r>
              <a:rPr lang="en-US" sz="1800" dirty="0" err="1"/>
              <a:t>Kesehatan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Asuransi</a:t>
            </a:r>
            <a:r>
              <a:rPr lang="en-US" sz="1800" dirty="0"/>
              <a:t>/</a:t>
            </a:r>
            <a:r>
              <a:rPr lang="en-US" sz="1800" dirty="0" err="1"/>
              <a:t>Jaminan</a:t>
            </a:r>
            <a:r>
              <a:rPr lang="en-US" sz="1800" dirty="0"/>
              <a:t> </a:t>
            </a:r>
            <a:r>
              <a:rPr lang="en-US" sz="1800" dirty="0" err="1"/>
              <a:t>Kesehatan</a:t>
            </a:r>
            <a:r>
              <a:rPr lang="en-US" sz="1800" dirty="0"/>
              <a:t>. </a:t>
            </a:r>
          </a:p>
          <a:p>
            <a:r>
              <a:rPr lang="en-US" sz="1800" dirty="0" err="1"/>
              <a:t>Melaksanakan</a:t>
            </a:r>
            <a:r>
              <a:rPr lang="en-US" sz="1800" dirty="0"/>
              <a:t> </a:t>
            </a:r>
            <a:r>
              <a:rPr lang="en-US" sz="1800" dirty="0" err="1"/>
              <a:t>berbagai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rangka</a:t>
            </a:r>
            <a:r>
              <a:rPr lang="en-US" sz="1800" dirty="0"/>
              <a:t> </a:t>
            </a:r>
            <a:r>
              <a:rPr lang="en-US" sz="1800" dirty="0" err="1"/>
              <a:t>pengembangan</a:t>
            </a:r>
            <a:r>
              <a:rPr lang="en-US" sz="1800" dirty="0"/>
              <a:t> </a:t>
            </a:r>
            <a:r>
              <a:rPr lang="en-US" sz="1800" dirty="0" err="1"/>
              <a:t>ilmu</a:t>
            </a:r>
            <a:r>
              <a:rPr lang="en-US" sz="1800" dirty="0"/>
              <a:t> </a:t>
            </a:r>
            <a:r>
              <a:rPr lang="en-US" sz="1800" dirty="0" err="1"/>
              <a:t>pengetahuan</a:t>
            </a:r>
            <a:r>
              <a:rPr lang="en-US" sz="1800" dirty="0"/>
              <a:t> di </a:t>
            </a:r>
            <a:r>
              <a:rPr lang="en-US" sz="1800" dirty="0" err="1"/>
              <a:t>bidang</a:t>
            </a:r>
            <a:r>
              <a:rPr lang="en-US" sz="1800" dirty="0"/>
              <a:t> </a:t>
            </a:r>
            <a:r>
              <a:rPr lang="en-US" sz="1800" dirty="0" err="1"/>
              <a:t>pembiayaan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manajemen</a:t>
            </a:r>
            <a:r>
              <a:rPr lang="en-US" sz="1800" dirty="0"/>
              <a:t> </a:t>
            </a:r>
            <a:r>
              <a:rPr lang="en-US" sz="1800" dirty="0" err="1"/>
              <a:t>asuransi</a:t>
            </a:r>
            <a:r>
              <a:rPr lang="en-US" sz="1800" dirty="0"/>
              <a:t>/</a:t>
            </a:r>
            <a:r>
              <a:rPr lang="en-US" sz="1800" dirty="0" err="1"/>
              <a:t>jaminan</a:t>
            </a:r>
            <a:r>
              <a:rPr lang="en-US" sz="1800" dirty="0"/>
              <a:t> </a:t>
            </a:r>
            <a:r>
              <a:rPr lang="en-US" sz="1800" dirty="0" err="1"/>
              <a:t>kesehatan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dasar</a:t>
            </a:r>
            <a:r>
              <a:rPr lang="en-US" sz="1800" dirty="0"/>
              <a:t> input </a:t>
            </a:r>
            <a:r>
              <a:rPr lang="en-US" sz="1800" dirty="0" err="1"/>
              <a:t>bagi</a:t>
            </a:r>
            <a:r>
              <a:rPr lang="en-US" sz="1800" dirty="0"/>
              <a:t> para </a:t>
            </a:r>
            <a:r>
              <a:rPr lang="en-US" sz="1800" dirty="0" err="1"/>
              <a:t>pengambil</a:t>
            </a:r>
            <a:r>
              <a:rPr lang="en-US" sz="1800" dirty="0"/>
              <a:t> </a:t>
            </a:r>
            <a:r>
              <a:rPr lang="en-US" sz="1800" dirty="0" err="1"/>
              <a:t>kebijakan</a:t>
            </a:r>
            <a:r>
              <a:rPr lang="en-US" sz="1800" dirty="0"/>
              <a:t> </a:t>
            </a:r>
            <a:r>
              <a:rPr lang="en-US" sz="1800" dirty="0" err="1"/>
              <a:t>berbasis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current evidence. </a:t>
            </a:r>
          </a:p>
          <a:p>
            <a:r>
              <a:rPr lang="en-US" sz="1800" dirty="0" err="1"/>
              <a:t>Kerjasama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pusat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lembaga</a:t>
            </a:r>
            <a:r>
              <a:rPr lang="en-US" sz="1800" dirty="0"/>
              <a:t> lain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luar</a:t>
            </a:r>
            <a:r>
              <a:rPr lang="en-US" sz="1800" dirty="0"/>
              <a:t> </a:t>
            </a:r>
            <a:r>
              <a:rPr lang="en-US" sz="1800" dirty="0" err="1"/>
              <a:t>negeri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, </a:t>
            </a:r>
            <a:r>
              <a:rPr lang="en-US" sz="1800" dirty="0" err="1"/>
              <a:t>pendidikan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pelatihan</a:t>
            </a:r>
            <a:r>
              <a:rPr lang="en-US" sz="1800" dirty="0"/>
              <a:t> </a:t>
            </a:r>
            <a:r>
              <a:rPr lang="en-US" sz="1800" dirty="0" err="1"/>
              <a:t>guna</a:t>
            </a:r>
            <a:r>
              <a:rPr lang="en-US" sz="1800" dirty="0"/>
              <a:t> </a:t>
            </a:r>
            <a:r>
              <a:rPr lang="en-US" sz="1800" dirty="0" err="1"/>
              <a:t>mempercepat</a:t>
            </a:r>
            <a:r>
              <a:rPr lang="en-US" sz="1800" dirty="0"/>
              <a:t> </a:t>
            </a:r>
            <a:r>
              <a:rPr lang="en-US" sz="1800" dirty="0" err="1"/>
              <a:t>pencapaian</a:t>
            </a:r>
            <a:r>
              <a:rPr lang="en-US" sz="1800" dirty="0"/>
              <a:t> </a:t>
            </a:r>
            <a:r>
              <a:rPr lang="en-US" sz="1800" dirty="0" err="1"/>
              <a:t>visi</a:t>
            </a:r>
            <a:r>
              <a:rPr lang="en-US" sz="1800" dirty="0"/>
              <a:t> center </a:t>
            </a:r>
          </a:p>
          <a:p>
            <a:r>
              <a:rPr lang="en-US" sz="1800" dirty="0" err="1"/>
              <a:t>Melaksanakan</a:t>
            </a:r>
            <a:r>
              <a:rPr lang="en-US" sz="1800" dirty="0"/>
              <a:t> </a:t>
            </a:r>
            <a:r>
              <a:rPr lang="en-US" sz="1800" dirty="0" err="1"/>
              <a:t>pelayanan</a:t>
            </a:r>
            <a:r>
              <a:rPr lang="en-US" sz="1800" dirty="0"/>
              <a:t> </a:t>
            </a:r>
            <a:r>
              <a:rPr lang="en-US" sz="1800" dirty="0" err="1"/>
              <a:t>konsultasi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pendampingan</a:t>
            </a:r>
            <a:r>
              <a:rPr lang="en-US" sz="1800" dirty="0"/>
              <a:t> </a:t>
            </a:r>
            <a:r>
              <a:rPr lang="en-US" sz="1800" dirty="0" err="1"/>
              <a:t>institusi</a:t>
            </a:r>
            <a:r>
              <a:rPr lang="en-US" sz="1800" dirty="0"/>
              <a:t> </a:t>
            </a:r>
            <a:r>
              <a:rPr lang="en-US" sz="1800" dirty="0" err="1"/>
              <a:t>kebijakan</a:t>
            </a:r>
            <a:r>
              <a:rPr lang="en-US" sz="1800" dirty="0"/>
              <a:t> di level </a:t>
            </a:r>
            <a:r>
              <a:rPr lang="en-US" sz="1800" dirty="0" err="1"/>
              <a:t>pusat</a:t>
            </a:r>
            <a:r>
              <a:rPr lang="en-US" sz="1800" dirty="0"/>
              <a:t>, </a:t>
            </a:r>
            <a:r>
              <a:rPr lang="en-US" sz="1800" dirty="0" err="1"/>
              <a:t>provinsi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kabupaten</a:t>
            </a:r>
            <a:r>
              <a:rPr lang="en-US" sz="1800" dirty="0"/>
              <a:t>/</a:t>
            </a:r>
            <a:r>
              <a:rPr lang="en-US" sz="1800" dirty="0" err="1"/>
              <a:t>kota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pengembangan</a:t>
            </a:r>
            <a:r>
              <a:rPr lang="en-US" sz="1800" dirty="0"/>
              <a:t> </a:t>
            </a:r>
            <a:r>
              <a:rPr lang="en-US" sz="1800" dirty="0" err="1"/>
              <a:t>kebijakan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pembiayaan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manajemen</a:t>
            </a:r>
            <a:r>
              <a:rPr lang="en-US" sz="1800" dirty="0"/>
              <a:t> </a:t>
            </a:r>
            <a:r>
              <a:rPr lang="en-US" sz="1800" dirty="0" err="1"/>
              <a:t>asuransi</a:t>
            </a:r>
            <a:r>
              <a:rPr lang="en-US" sz="1800" dirty="0"/>
              <a:t>/</a:t>
            </a:r>
            <a:r>
              <a:rPr lang="en-US" sz="1800" dirty="0" err="1"/>
              <a:t>jaminan</a:t>
            </a:r>
            <a:r>
              <a:rPr lang="en-US" sz="1800" dirty="0"/>
              <a:t> </a:t>
            </a:r>
            <a:r>
              <a:rPr lang="en-US" sz="1800" dirty="0" err="1"/>
              <a:t>kesehatan</a:t>
            </a:r>
            <a:r>
              <a:rPr lang="en-US" sz="1800" dirty="0"/>
              <a:t>. </a:t>
            </a:r>
          </a:p>
          <a:p>
            <a:r>
              <a:rPr lang="en-US" sz="1800" dirty="0" err="1"/>
              <a:t>Menggali</a:t>
            </a:r>
            <a:r>
              <a:rPr lang="en-US" sz="1800" dirty="0"/>
              <a:t> </a:t>
            </a:r>
            <a:r>
              <a:rPr lang="en-US" sz="1800" dirty="0" err="1"/>
              <a:t>sumber</a:t>
            </a:r>
            <a:r>
              <a:rPr lang="en-US" sz="1800" dirty="0"/>
              <a:t> dana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mengelola</a:t>
            </a:r>
            <a:r>
              <a:rPr lang="en-US" sz="1800" dirty="0"/>
              <a:t> </a:t>
            </a:r>
            <a:r>
              <a:rPr lang="en-US" sz="1800" dirty="0" err="1"/>
              <a:t>keuangan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mengacu</a:t>
            </a:r>
            <a:r>
              <a:rPr lang="en-US" sz="1800" dirty="0"/>
              <a:t> </a:t>
            </a:r>
            <a:r>
              <a:rPr lang="en-US" sz="1800" dirty="0" err="1"/>
              <a:t>prinsip</a:t>
            </a:r>
            <a:r>
              <a:rPr lang="en-US" sz="1800" dirty="0"/>
              <a:t> </a:t>
            </a:r>
            <a:r>
              <a:rPr lang="en-US" sz="1800" i="1" dirty="0"/>
              <a:t>efficiency, effectiveness, balance and transparency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menjamin</a:t>
            </a:r>
            <a:r>
              <a:rPr lang="en-US" sz="1800" dirty="0"/>
              <a:t> </a:t>
            </a:r>
            <a:r>
              <a:rPr lang="en-US" sz="1800" i="1" dirty="0"/>
              <a:t>sustainability</a:t>
            </a:r>
            <a:r>
              <a:rPr lang="en-US" sz="1800" dirty="0"/>
              <a:t>. </a:t>
            </a:r>
          </a:p>
          <a:p>
            <a:r>
              <a:rPr lang="en-US" sz="1800" dirty="0" err="1"/>
              <a:t>Berkontribusi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pelaksanaan</a:t>
            </a:r>
            <a:r>
              <a:rPr lang="en-US" sz="1800" dirty="0"/>
              <a:t> Tri Dharma </a:t>
            </a:r>
            <a:r>
              <a:rPr lang="en-US" sz="1800" dirty="0" err="1"/>
              <a:t>Perguruan</a:t>
            </a:r>
            <a:r>
              <a:rPr lang="en-US" sz="1800" dirty="0"/>
              <a:t> Tinggi </a:t>
            </a:r>
            <a:r>
              <a:rPr lang="en-US" sz="1800" dirty="0" err="1"/>
              <a:t>Fakultas</a:t>
            </a:r>
            <a:r>
              <a:rPr lang="en-US" sz="1800" dirty="0"/>
              <a:t> </a:t>
            </a:r>
            <a:r>
              <a:rPr lang="en-US" sz="1800" dirty="0" err="1"/>
              <a:t>Kedokteran</a:t>
            </a:r>
            <a:r>
              <a:rPr lang="en-US" sz="1800" dirty="0"/>
              <a:t> </a:t>
            </a:r>
            <a:r>
              <a:rPr lang="en-US" sz="1800" dirty="0" err="1"/>
              <a:t>Universitas</a:t>
            </a:r>
            <a:r>
              <a:rPr lang="en-US" sz="1800" dirty="0"/>
              <a:t> </a:t>
            </a:r>
            <a:r>
              <a:rPr lang="en-US" sz="1800" dirty="0" err="1"/>
              <a:t>Gadjah</a:t>
            </a:r>
            <a:r>
              <a:rPr lang="en-US" sz="1800" dirty="0"/>
              <a:t> </a:t>
            </a:r>
            <a:r>
              <a:rPr lang="en-US" sz="1800" dirty="0" err="1"/>
              <a:t>Mada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memperhatikan</a:t>
            </a:r>
            <a:r>
              <a:rPr lang="en-US" sz="1800" dirty="0"/>
              <a:t>, </a:t>
            </a:r>
            <a:r>
              <a:rPr lang="en-US" sz="1800" dirty="0" err="1"/>
              <a:t>mempertimbangkan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mengakomodasi</a:t>
            </a:r>
            <a:r>
              <a:rPr lang="en-US" sz="1800" dirty="0"/>
              <a:t> </a:t>
            </a:r>
            <a:r>
              <a:rPr lang="en-US" sz="1800" dirty="0" err="1"/>
              <a:t>kepentingan</a:t>
            </a:r>
            <a:r>
              <a:rPr lang="en-US" sz="1800" dirty="0"/>
              <a:t> </a:t>
            </a:r>
            <a:r>
              <a:rPr lang="en-US" sz="1800" dirty="0" err="1"/>
              <a:t>berbagai</a:t>
            </a:r>
            <a:r>
              <a:rPr lang="en-US" sz="1800" dirty="0"/>
              <a:t> </a:t>
            </a:r>
            <a:r>
              <a:rPr lang="en-US" sz="1800" dirty="0" err="1"/>
              <a:t>pihak</a:t>
            </a:r>
            <a:r>
              <a:rPr lang="en-US" sz="1800" dirty="0"/>
              <a:t> </a:t>
            </a:r>
            <a:r>
              <a:rPr lang="en-US" sz="1800" dirty="0" err="1"/>
              <a:t>terkait</a:t>
            </a:r>
            <a:r>
              <a:rPr lang="en-US" sz="1800" dirty="0"/>
              <a:t>. Di </a:t>
            </a:r>
            <a:r>
              <a:rPr lang="en-US" sz="1800" dirty="0" err="1"/>
              <a:t>dalamnya</a:t>
            </a:r>
            <a:r>
              <a:rPr lang="en-US" sz="1800" dirty="0"/>
              <a:t> </a:t>
            </a:r>
            <a:r>
              <a:rPr lang="en-US" sz="1800" dirty="0" err="1"/>
              <a:t>termasuk</a:t>
            </a:r>
            <a:r>
              <a:rPr lang="en-US" sz="1800" dirty="0"/>
              <a:t> </a:t>
            </a:r>
            <a:r>
              <a:rPr lang="en-US" sz="1800" dirty="0" err="1"/>
              <a:t>berbagai</a:t>
            </a:r>
            <a:r>
              <a:rPr lang="en-US" sz="1800" dirty="0"/>
              <a:t> </a:t>
            </a:r>
            <a:r>
              <a:rPr lang="en-US" sz="1800" dirty="0" err="1"/>
              <a:t>kegiatan</a:t>
            </a:r>
            <a:r>
              <a:rPr lang="en-US" sz="1800" dirty="0"/>
              <a:t> yang </a:t>
            </a:r>
            <a:r>
              <a:rPr lang="en-US" sz="1800" dirty="0" err="1"/>
              <a:t>terkait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pengabdian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 yang </a:t>
            </a:r>
            <a:r>
              <a:rPr lang="en-US" sz="1800" dirty="0" err="1"/>
              <a:t>bertujuan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perbaikan</a:t>
            </a:r>
            <a:r>
              <a:rPr lang="en-US" sz="1800" dirty="0"/>
              <a:t> </a:t>
            </a:r>
            <a:r>
              <a:rPr lang="en-US" sz="1800" dirty="0" err="1"/>
              <a:t>derajat</a:t>
            </a:r>
            <a:r>
              <a:rPr lang="en-US" sz="1800" dirty="0"/>
              <a:t> </a:t>
            </a:r>
            <a:r>
              <a:rPr lang="en-US" sz="1800" dirty="0" err="1"/>
              <a:t>kesehatan</a:t>
            </a:r>
            <a:r>
              <a:rPr lang="en-US" sz="1800" dirty="0"/>
              <a:t> </a:t>
            </a:r>
            <a:r>
              <a:rPr lang="en-US" sz="1800" dirty="0" err="1"/>
              <a:t>masyarakat</a:t>
            </a:r>
            <a:r>
              <a:rPr lang="en-US" sz="1800" dirty="0"/>
              <a:t>.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8" y="-174171"/>
            <a:ext cx="10972800" cy="1143000"/>
          </a:xfrm>
        </p:spPr>
        <p:txBody>
          <a:bodyPr/>
          <a:lstStyle/>
          <a:p>
            <a:r>
              <a:rPr lang="en-US" dirty="0" err="1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798286"/>
            <a:ext cx="11234670" cy="5654029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  <a:p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dikembangkannya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pembiayaan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asuransi</a:t>
            </a:r>
            <a:r>
              <a:rPr lang="en-US" sz="2400" dirty="0"/>
              <a:t>/</a:t>
            </a:r>
            <a:r>
              <a:rPr lang="en-US" sz="2400" dirty="0" err="1"/>
              <a:t>jaminan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standar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tertinggi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diusulkan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Indonesia </a:t>
            </a:r>
          </a:p>
          <a:p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pelatihan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terapan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pembiayaan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asuransi</a:t>
            </a:r>
            <a:r>
              <a:rPr lang="en-US" sz="2400" dirty="0"/>
              <a:t>/</a:t>
            </a:r>
            <a:r>
              <a:rPr lang="en-US" sz="2400" dirty="0" err="1"/>
              <a:t>jaminan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yang </a:t>
            </a:r>
            <a:r>
              <a:rPr lang="en-US" sz="2400" dirty="0" err="1"/>
              <a:t>terbaik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tenaga-tenaga</a:t>
            </a:r>
            <a:r>
              <a:rPr lang="en-US" sz="2400" dirty="0"/>
              <a:t> </a:t>
            </a:r>
            <a:r>
              <a:rPr lang="en-US" sz="2400" dirty="0" err="1"/>
              <a:t>profesional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pembiayaan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asuransi</a:t>
            </a:r>
            <a:r>
              <a:rPr lang="en-US" sz="2400" dirty="0"/>
              <a:t>/</a:t>
            </a:r>
            <a:r>
              <a:rPr lang="en-US" sz="2400" dirty="0" err="1"/>
              <a:t>jaminan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, </a:t>
            </a:r>
            <a:r>
              <a:rPr lang="en-US" sz="2400" dirty="0" err="1"/>
              <a:t>konsultan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pendidik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pengamat</a:t>
            </a:r>
            <a:r>
              <a:rPr lang="en-US" sz="2400" dirty="0"/>
              <a:t> yang </a:t>
            </a:r>
            <a:r>
              <a:rPr lang="en-US" sz="2400" dirty="0" err="1"/>
              <a:t>berminat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pengelola</a:t>
            </a:r>
            <a:r>
              <a:rPr lang="en-US" sz="2400" dirty="0"/>
              <a:t>, </a:t>
            </a:r>
            <a:r>
              <a:rPr lang="en-US" sz="2400" dirty="0" err="1"/>
              <a:t>staf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karyawan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optimal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profesional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berkomitmen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konsultasi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pembiayaan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asuransi</a:t>
            </a:r>
            <a:r>
              <a:rPr lang="en-US" sz="2400" dirty="0"/>
              <a:t>/</a:t>
            </a:r>
            <a:r>
              <a:rPr lang="en-US" sz="2400" dirty="0" err="1"/>
              <a:t>jaminan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21914-2501-4CE1-9908-66BB8F3B2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59E4D-2B7E-4626-BFE5-01D805BD3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69686"/>
            <a:ext cx="10972800" cy="4525963"/>
          </a:xfrm>
        </p:spPr>
        <p:txBody>
          <a:bodyPr/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usulan-usulan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pembiayaan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asuransi</a:t>
            </a:r>
            <a:r>
              <a:rPr lang="en-US" sz="2800" dirty="0"/>
              <a:t>/</a:t>
            </a:r>
            <a:r>
              <a:rPr lang="en-US" sz="2800" dirty="0" err="1"/>
              <a:t>jaminan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Bekerjasama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instansi</a:t>
            </a:r>
            <a:r>
              <a:rPr lang="en-US" sz="2800" dirty="0"/>
              <a:t>, </a:t>
            </a:r>
            <a:r>
              <a:rPr lang="en-US" sz="2800" dirty="0" err="1"/>
              <a:t>lembaga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institusi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swasta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, regional </a:t>
            </a:r>
            <a:r>
              <a:rPr lang="en-US" sz="2800" dirty="0" err="1"/>
              <a:t>maupun</a:t>
            </a:r>
            <a:r>
              <a:rPr lang="en-US" sz="2800" dirty="0"/>
              <a:t> global. </a:t>
            </a:r>
          </a:p>
          <a:p>
            <a:r>
              <a:rPr lang="en-US" sz="2800" dirty="0"/>
              <a:t>Terus </a:t>
            </a:r>
            <a:r>
              <a:rPr lang="en-US" sz="2800" dirty="0" err="1"/>
              <a:t>menerus</a:t>
            </a:r>
            <a:r>
              <a:rPr lang="en-US" sz="2800" dirty="0"/>
              <a:t> </a:t>
            </a:r>
            <a:r>
              <a:rPr lang="en-US" sz="2800" dirty="0" err="1"/>
              <a:t>memperbaiki</a:t>
            </a:r>
            <a:r>
              <a:rPr lang="en-US" sz="2800" dirty="0"/>
              <a:t> </a:t>
            </a:r>
            <a:r>
              <a:rPr lang="en-US" sz="2800" dirty="0" err="1"/>
              <a:t>kemampuan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kinerja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pelatihan</a:t>
            </a:r>
            <a:r>
              <a:rPr lang="en-US" sz="2800" dirty="0"/>
              <a:t> </a:t>
            </a:r>
            <a:r>
              <a:rPr lang="en-US" sz="2800" dirty="0" err="1"/>
              <a:t>berkelanjutan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motivasi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Fakultas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Universitas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tercapainya</a:t>
            </a:r>
            <a:r>
              <a:rPr lang="en-US" sz="2800" dirty="0"/>
              <a:t> </a:t>
            </a:r>
            <a:r>
              <a:rPr lang="en-US" sz="2800" dirty="0" err="1"/>
              <a:t>visi</a:t>
            </a:r>
            <a:r>
              <a:rPr lang="en-US" sz="2800" dirty="0"/>
              <a:t> research university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menjadikan</a:t>
            </a:r>
            <a:r>
              <a:rPr lang="en-US" sz="2800" dirty="0"/>
              <a:t> FK UGM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lokomotif</a:t>
            </a:r>
            <a:r>
              <a:rPr lang="en-US" sz="2800" dirty="0"/>
              <a:t> research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pembiayaan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asuransi</a:t>
            </a:r>
            <a:r>
              <a:rPr lang="en-US" sz="2800" dirty="0"/>
              <a:t>/</a:t>
            </a:r>
            <a:r>
              <a:rPr lang="en-US" sz="2800" dirty="0" err="1"/>
              <a:t>jaminan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384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/>
              <a:t>Milestones 2018-2022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881743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/>
          </a:p>
          <a:p>
            <a:r>
              <a:rPr lang="en-US" sz="2400" dirty="0"/>
              <a:t>PENCAPAIAN 1 – 5 TAHUN : </a:t>
            </a:r>
            <a:r>
              <a:rPr lang="en-US" sz="2400" dirty="0" err="1"/>
              <a:t>Membangun</a:t>
            </a:r>
            <a:r>
              <a:rPr lang="en-US" sz="2400" dirty="0"/>
              <a:t> Pusat KPMAK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aset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isu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pembiayaan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asuransi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:</a:t>
            </a:r>
          </a:p>
          <a:p>
            <a:pPr marL="533400" lvl="1" indent="0">
              <a:buNone/>
            </a:pPr>
            <a:endParaRPr lang="en-US" sz="1900" dirty="0"/>
          </a:p>
          <a:p>
            <a:pPr lvl="1">
              <a:buFont typeface="+mj-lt"/>
              <a:buAutoNum type="arabicPeriod"/>
            </a:pPr>
            <a:r>
              <a:rPr lang="en-US" sz="2000" dirty="0" err="1"/>
              <a:t>Membangun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iklim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yang </a:t>
            </a:r>
            <a:r>
              <a:rPr lang="en-US" sz="2000" dirty="0" err="1"/>
              <a:t>bermutu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kualitas</a:t>
            </a:r>
            <a:r>
              <a:rPr lang="en-US" sz="2000" dirty="0"/>
              <a:t> </a:t>
            </a:r>
            <a:r>
              <a:rPr lang="en-US" sz="2000" dirty="0" err="1"/>
              <a:t>rekomendasi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berbasiskan</a:t>
            </a:r>
            <a:r>
              <a:rPr lang="en-US" sz="2000" dirty="0"/>
              <a:t> </a:t>
            </a:r>
            <a:r>
              <a:rPr lang="en-US" sz="2000" dirty="0" err="1"/>
              <a:t>bukti</a:t>
            </a:r>
            <a:r>
              <a:rPr lang="en-US" sz="2000" dirty="0"/>
              <a:t>. </a:t>
            </a:r>
          </a:p>
          <a:p>
            <a:pPr lvl="1">
              <a:buFont typeface="+mj-lt"/>
              <a:buAutoNum type="arabicPeriod"/>
            </a:pPr>
            <a:r>
              <a:rPr lang="en-US" sz="2000" dirty="0" err="1"/>
              <a:t>Penguatan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keilmuan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Pusat KPMAK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riset</a:t>
            </a:r>
            <a:r>
              <a:rPr lang="en-US" sz="2000" dirty="0"/>
              <a:t> </a:t>
            </a:r>
            <a:r>
              <a:rPr lang="en-US" sz="2000" dirty="0" err="1"/>
              <a:t>berbasis</a:t>
            </a:r>
            <a:r>
              <a:rPr lang="en-US" sz="2000" dirty="0"/>
              <a:t> </a:t>
            </a:r>
            <a:r>
              <a:rPr lang="en-US" sz="2000" dirty="0" err="1"/>
              <a:t>mahasiswa</a:t>
            </a:r>
            <a:r>
              <a:rPr lang="en-US" sz="2000" dirty="0"/>
              <a:t> </a:t>
            </a:r>
            <a:r>
              <a:rPr lang="en-US" sz="2000" dirty="0" err="1"/>
              <a:t>pascasarjana</a:t>
            </a:r>
            <a:r>
              <a:rPr lang="en-US" sz="2000" dirty="0"/>
              <a:t>, </a:t>
            </a:r>
            <a:r>
              <a:rPr lang="en-US" sz="2000" dirty="0" err="1"/>
              <a:t>riset</a:t>
            </a:r>
            <a:r>
              <a:rPr lang="en-US" sz="2000" dirty="0"/>
              <a:t> </a:t>
            </a:r>
            <a:r>
              <a:rPr lang="en-US" sz="2000" dirty="0" err="1"/>
              <a:t>independen</a:t>
            </a:r>
            <a:r>
              <a:rPr lang="en-US" sz="2000" dirty="0"/>
              <a:t>, </a:t>
            </a:r>
            <a:r>
              <a:rPr lang="en-US" sz="2000" dirty="0" err="1"/>
              <a:t>analisis</a:t>
            </a:r>
            <a:r>
              <a:rPr lang="en-US" sz="2000" dirty="0"/>
              <a:t> data survey </a:t>
            </a:r>
            <a:r>
              <a:rPr lang="en-US" sz="2000" dirty="0" err="1"/>
              <a:t>nasional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dampak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pembiayaan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ketidakadilan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(health inequity). </a:t>
            </a:r>
          </a:p>
          <a:p>
            <a:pPr lvl="1">
              <a:buFont typeface="+mj-lt"/>
              <a:buAutoNum type="arabicPeriod"/>
            </a:pPr>
            <a:r>
              <a:rPr lang="en-US" sz="2000" dirty="0" err="1"/>
              <a:t>Penguatan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menyebarkan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mensosialisasikan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riset</a:t>
            </a:r>
            <a:r>
              <a:rPr lang="en-US" sz="2000" dirty="0"/>
              <a:t> (research findings) </a:t>
            </a:r>
            <a:r>
              <a:rPr lang="en-US" sz="2000" dirty="0" err="1"/>
              <a:t>melalui</a:t>
            </a:r>
            <a:r>
              <a:rPr lang="en-US" sz="2000" dirty="0"/>
              <a:t> seminar </a:t>
            </a:r>
            <a:r>
              <a:rPr lang="en-US" sz="2000" dirty="0" err="1"/>
              <a:t>nasional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pembiayaan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asuransi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yang </a:t>
            </a:r>
            <a:r>
              <a:rPr lang="en-US" sz="2000" dirty="0" err="1"/>
              <a:t>diadakan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, seminar </a:t>
            </a:r>
            <a:r>
              <a:rPr lang="en-US" sz="2000" dirty="0" err="1"/>
              <a:t>internasional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periode</a:t>
            </a:r>
            <a:r>
              <a:rPr lang="en-US" sz="2000" dirty="0"/>
              <a:t> lima </a:t>
            </a:r>
            <a:r>
              <a:rPr lang="en-US" sz="2000" dirty="0" err="1"/>
              <a:t>tahun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datang</a:t>
            </a:r>
            <a:r>
              <a:rPr lang="en-US" sz="2000" dirty="0"/>
              <a:t>, </a:t>
            </a:r>
            <a:r>
              <a:rPr lang="en-US" sz="2000" dirty="0" err="1"/>
              <a:t>pertemuan</a:t>
            </a:r>
            <a:r>
              <a:rPr lang="en-US" sz="2000" dirty="0"/>
              <a:t> </a:t>
            </a:r>
            <a:r>
              <a:rPr lang="en-US" sz="2000" dirty="0" err="1"/>
              <a:t>tahunan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policy maker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peneliti</a:t>
            </a:r>
            <a:r>
              <a:rPr lang="en-US" sz="2000" dirty="0"/>
              <a:t>,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/>
              <a:t>publikasi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internasional</a:t>
            </a:r>
            <a:r>
              <a:rPr lang="en-US" sz="2000" dirty="0"/>
              <a:t>. </a:t>
            </a:r>
          </a:p>
          <a:p>
            <a:pPr lvl="1">
              <a:buFont typeface="+mj-lt"/>
              <a:buAutoNum type="arabicPeriod"/>
            </a:pPr>
            <a:r>
              <a:rPr lang="en-US" sz="2000" dirty="0" err="1"/>
              <a:t>Membangun</a:t>
            </a:r>
            <a:r>
              <a:rPr lang="en-US" sz="2000" dirty="0"/>
              <a:t> </a:t>
            </a:r>
            <a:r>
              <a:rPr lang="en-US" sz="2000" dirty="0" err="1"/>
              <a:t>kerjasama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pemerintahan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swasta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mendorong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terapan</a:t>
            </a:r>
            <a:r>
              <a:rPr lang="en-US" sz="2000" dirty="0"/>
              <a:t>. </a:t>
            </a:r>
          </a:p>
          <a:p>
            <a:endParaRPr lang="en-US" sz="2200" i="1" dirty="0"/>
          </a:p>
          <a:p>
            <a:endParaRPr lang="en-US" sz="2200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17269</TotalTime>
  <Words>880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Tujuan</vt:lpstr>
      <vt:lpstr>Milestones 2018-2022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Diah Puspandari</cp:lastModifiedBy>
  <cp:revision>150</cp:revision>
  <dcterms:created xsi:type="dcterms:W3CDTF">2016-10-06T12:46:54Z</dcterms:created>
  <dcterms:modified xsi:type="dcterms:W3CDTF">2017-11-14T16:23:47Z</dcterms:modified>
</cp:coreProperties>
</file>