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4"/>
  </p:notesMasterIdLst>
  <p:sldIdLst>
    <p:sldId id="257" r:id="rId3"/>
    <p:sldId id="398" r:id="rId4"/>
    <p:sldId id="399" r:id="rId5"/>
    <p:sldId id="400" r:id="rId6"/>
    <p:sldId id="401" r:id="rId7"/>
    <p:sldId id="402" r:id="rId8"/>
    <p:sldId id="403" r:id="rId9"/>
    <p:sldId id="405" r:id="rId10"/>
    <p:sldId id="404" r:id="rId11"/>
    <p:sldId id="407" r:id="rId12"/>
    <p:sldId id="40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14-Nov-17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/>
              <a:t>Pusat </a:t>
            </a:r>
            <a:r>
              <a:rPr lang="en-US" sz="5400" b="1" dirty="0" err="1"/>
              <a:t>Kebijakan</a:t>
            </a:r>
            <a:r>
              <a:rPr lang="en-US" sz="5400" b="1" dirty="0"/>
              <a:t> </a:t>
            </a:r>
            <a:r>
              <a:rPr lang="en-US" sz="5400" b="1" dirty="0" err="1"/>
              <a:t>Pembiayaan</a:t>
            </a:r>
            <a:r>
              <a:rPr lang="en-US" sz="5400" b="1" dirty="0"/>
              <a:t> </a:t>
            </a:r>
            <a:r>
              <a:rPr lang="en-US" sz="5400" b="1" dirty="0" err="1"/>
              <a:t>dan</a:t>
            </a:r>
            <a:r>
              <a:rPr lang="en-US" sz="5400" b="1" dirty="0"/>
              <a:t> </a:t>
            </a:r>
            <a:r>
              <a:rPr lang="en-US" sz="5400" b="1" dirty="0" err="1"/>
              <a:t>Manajemen</a:t>
            </a:r>
            <a:r>
              <a:rPr lang="en-US" sz="5400" b="1" dirty="0"/>
              <a:t> </a:t>
            </a:r>
            <a:r>
              <a:rPr lang="en-US" sz="5400" b="1" dirty="0" err="1"/>
              <a:t>asuransi</a:t>
            </a:r>
            <a:r>
              <a:rPr lang="en-US" sz="5400" b="1" dirty="0"/>
              <a:t> </a:t>
            </a:r>
            <a:r>
              <a:rPr lang="en-US" sz="5400" b="1" dirty="0" err="1"/>
              <a:t>Kesehatan</a:t>
            </a:r>
            <a:endParaRPr lang="en-US" sz="5400" b="1" i="1" dirty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>
                <a:cs typeface="Arial" pitchFamily="34" charset="0"/>
              </a:rPr>
              <a:t>Bab I. </a:t>
            </a:r>
            <a:r>
              <a:rPr lang="en-US" sz="3200" dirty="0" err="1">
                <a:cs typeface="Arial" pitchFamily="34" charset="0"/>
              </a:rPr>
              <a:t>Kebijakan</a:t>
            </a:r>
            <a:r>
              <a:rPr lang="en-US" sz="3200" dirty="0">
                <a:cs typeface="Arial" pitchFamily="34" charset="0"/>
              </a:rPr>
              <a:t> </a:t>
            </a:r>
            <a:r>
              <a:rPr lang="en-US" sz="3200" dirty="0" err="1">
                <a:cs typeface="Arial" pitchFamily="34" charset="0"/>
              </a:rPr>
              <a:t>Umum</a:t>
            </a:r>
            <a:endParaRPr lang="id-ID" sz="3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991F-F39F-4EA2-B8DA-E7B4B5271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7381A-A1DD-4FC0-AB35-37DF5800F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6" y="2002519"/>
            <a:ext cx="10972800" cy="4525963"/>
          </a:xfrm>
        </p:spPr>
        <p:txBody>
          <a:bodyPr/>
          <a:lstStyle/>
          <a:p>
            <a:pPr marL="1066800" lvl="1" indent="-457200">
              <a:buFont typeface="+mj-lt"/>
              <a:buAutoNum type="arabicPeriod" startAt="5"/>
            </a:pPr>
            <a:r>
              <a:rPr lang="en-US" sz="2000" dirty="0" err="1"/>
              <a:t>Pengembangan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yang </a:t>
            </a:r>
            <a:r>
              <a:rPr lang="en-US" sz="2000" dirty="0" err="1"/>
              <a:t>strategis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: </a:t>
            </a:r>
          </a:p>
          <a:p>
            <a:pPr lvl="2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short term </a:t>
            </a:r>
            <a:r>
              <a:rPr lang="en-US" sz="2000" dirty="0" err="1"/>
              <a:t>internasional</a:t>
            </a:r>
            <a:r>
              <a:rPr lang="en-US" sz="2000" dirty="0"/>
              <a:t> fellowship, degree program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, in-country international researchers, </a:t>
            </a:r>
            <a:r>
              <a:rPr lang="en-US" sz="2000" dirty="0" err="1"/>
              <a:t>english</a:t>
            </a:r>
            <a:r>
              <a:rPr lang="en-US" sz="2000" dirty="0"/>
              <a:t> journal writing and rewriting skills for researchers, students and lecturers. </a:t>
            </a:r>
          </a:p>
          <a:p>
            <a:pPr lvl="2"/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sarana</a:t>
            </a:r>
            <a:r>
              <a:rPr lang="en-US" sz="2000" dirty="0"/>
              <a:t> </a:t>
            </a:r>
            <a:r>
              <a:rPr lang="en-US" sz="2000" dirty="0" err="1"/>
              <a:t>pendukung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pengumpulan</a:t>
            </a:r>
            <a:r>
              <a:rPr lang="en-US" sz="2000" dirty="0"/>
              <a:t> data survey </a:t>
            </a:r>
            <a:r>
              <a:rPr lang="en-US" sz="2000" dirty="0" err="1"/>
              <a:t>nasional</a:t>
            </a:r>
            <a:r>
              <a:rPr lang="en-US" sz="2000" dirty="0"/>
              <a:t>, unit </a:t>
            </a:r>
            <a:r>
              <a:rPr lang="en-US" sz="2000" dirty="0" err="1"/>
              <a:t>analisis</a:t>
            </a:r>
            <a:r>
              <a:rPr lang="en-US" sz="2000" dirty="0"/>
              <a:t> data, recruitment and retention of manpower, internal review system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/>
              <a:t>publikasinya</a:t>
            </a:r>
            <a:r>
              <a:rPr lang="en-US" sz="2000" dirty="0"/>
              <a:t> </a:t>
            </a:r>
          </a:p>
          <a:p>
            <a:pPr lvl="2"/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bersama</a:t>
            </a:r>
            <a:r>
              <a:rPr lang="en-US" sz="2000" dirty="0"/>
              <a:t> di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 </a:t>
            </a:r>
          </a:p>
          <a:p>
            <a:pPr marL="1066800" lvl="1" indent="-457200">
              <a:buFont typeface="+mj-lt"/>
              <a:buAutoNum type="arabicPeriod" startAt="5"/>
            </a:pPr>
            <a:r>
              <a:rPr lang="en-US" sz="2000" dirty="0" err="1"/>
              <a:t>Mempengaruhi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pembiayaan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asuransi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policy brief, position paper, newsletter, public opinion di </a:t>
            </a:r>
            <a:r>
              <a:rPr lang="en-US" sz="2000" dirty="0" err="1"/>
              <a:t>koran</a:t>
            </a:r>
            <a:r>
              <a:rPr lang="en-US" sz="2000" dirty="0"/>
              <a:t>, poster, paper, website yang </a:t>
            </a:r>
            <a:r>
              <a:rPr lang="en-US" sz="2000" dirty="0" err="1"/>
              <a:t>baik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ilmiah</a:t>
            </a:r>
            <a:r>
              <a:rPr lang="en-US" sz="2000" dirty="0"/>
              <a:t> </a:t>
            </a:r>
            <a:r>
              <a:rPr lang="en-US" sz="2000" dirty="0" err="1"/>
              <a:t>terkait</a:t>
            </a:r>
            <a:r>
              <a:rPr lang="en-US" sz="2000" dirty="0"/>
              <a:t> </a:t>
            </a:r>
            <a:r>
              <a:rPr lang="en-US" sz="2000" dirty="0" err="1"/>
              <a:t>pembiayaan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jaminan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62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B66BF-B75F-49A9-A7F4-9646BDF85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572" y="947057"/>
            <a:ext cx="10972800" cy="4525963"/>
          </a:xfrm>
        </p:spPr>
        <p:txBody>
          <a:bodyPr/>
          <a:lstStyle/>
          <a:p>
            <a:r>
              <a:rPr lang="en-US" sz="2800" dirty="0"/>
              <a:t>PENCAPAIAN 6- 10 TAHUN </a:t>
            </a:r>
            <a:r>
              <a:rPr lang="en-US" sz="2800" dirty="0" err="1"/>
              <a:t>Membangun</a:t>
            </a:r>
            <a:r>
              <a:rPr lang="en-US" sz="2800" dirty="0"/>
              <a:t> Pusat KPMAK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pembiayaan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asuransi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Asia </a:t>
            </a:r>
            <a:r>
              <a:rPr lang="en-US" sz="2800" dirty="0" err="1"/>
              <a:t>Pasifik</a:t>
            </a:r>
            <a:r>
              <a:rPr lang="en-US" sz="2800" dirty="0"/>
              <a:t> :</a:t>
            </a:r>
          </a:p>
          <a:p>
            <a:pPr marL="990600" lvl="1" indent="-457200">
              <a:buAutoNum type="arabicPeriod"/>
            </a:pPr>
            <a:r>
              <a:rPr lang="en-US" sz="1900" dirty="0" err="1"/>
              <a:t>Meneruskan</a:t>
            </a:r>
            <a:r>
              <a:rPr lang="en-US" sz="1900" dirty="0"/>
              <a:t> </a:t>
            </a:r>
            <a:r>
              <a:rPr lang="en-US" sz="1900" dirty="0" err="1"/>
              <a:t>berbagai</a:t>
            </a:r>
            <a:r>
              <a:rPr lang="en-US" sz="1900" dirty="0"/>
              <a:t> </a:t>
            </a:r>
            <a:r>
              <a:rPr lang="en-US" sz="1900" dirty="0" err="1"/>
              <a:t>keberhasilan</a:t>
            </a:r>
            <a:r>
              <a:rPr lang="en-US" sz="1900" dirty="0"/>
              <a:t> </a:t>
            </a:r>
            <a:r>
              <a:rPr lang="en-US" sz="1900" dirty="0" err="1"/>
              <a:t>pada</a:t>
            </a:r>
            <a:r>
              <a:rPr lang="en-US" sz="1900" dirty="0"/>
              <a:t> </a:t>
            </a:r>
            <a:r>
              <a:rPr lang="en-US" sz="1900" dirty="0" err="1"/>
              <a:t>tahun</a:t>
            </a:r>
            <a:r>
              <a:rPr lang="en-US" sz="1900" dirty="0"/>
              <a:t> </a:t>
            </a:r>
            <a:r>
              <a:rPr lang="en-US" sz="1900" dirty="0" err="1"/>
              <a:t>sebelumnya</a:t>
            </a:r>
            <a:r>
              <a:rPr lang="en-US" sz="1900" dirty="0"/>
              <a:t> </a:t>
            </a:r>
            <a:r>
              <a:rPr lang="en-US" sz="1900" dirty="0" err="1"/>
              <a:t>sehingga</a:t>
            </a:r>
            <a:r>
              <a:rPr lang="en-US" sz="1900" dirty="0"/>
              <a:t> </a:t>
            </a:r>
            <a:r>
              <a:rPr lang="en-US" sz="1900" dirty="0" err="1"/>
              <a:t>menjaga</a:t>
            </a:r>
            <a:r>
              <a:rPr lang="en-US" sz="1900" dirty="0"/>
              <a:t> </a:t>
            </a:r>
            <a:r>
              <a:rPr lang="en-US" sz="1900" dirty="0" err="1"/>
              <a:t>reputasi</a:t>
            </a:r>
            <a:r>
              <a:rPr lang="en-US" sz="1900" dirty="0"/>
              <a:t> di </a:t>
            </a:r>
            <a:r>
              <a:rPr lang="en-US" sz="1900" dirty="0" err="1"/>
              <a:t>tingkat</a:t>
            </a:r>
            <a:r>
              <a:rPr lang="en-US" sz="1900" dirty="0"/>
              <a:t> </a:t>
            </a:r>
            <a:r>
              <a:rPr lang="en-US" sz="1900" dirty="0" err="1"/>
              <a:t>nasional</a:t>
            </a:r>
            <a:r>
              <a:rPr lang="en-US" sz="1900" dirty="0"/>
              <a:t> </a:t>
            </a:r>
          </a:p>
          <a:p>
            <a:pPr marL="990600" lvl="1" indent="-457200">
              <a:buAutoNum type="arabicPeriod"/>
            </a:pPr>
            <a:r>
              <a:rPr lang="en-US" sz="1900" dirty="0" err="1"/>
              <a:t>Memperkuat</a:t>
            </a:r>
            <a:r>
              <a:rPr lang="en-US" sz="1900" dirty="0"/>
              <a:t> </a:t>
            </a:r>
            <a:r>
              <a:rPr lang="en-US" sz="1900" dirty="0" err="1"/>
              <a:t>hasil</a:t>
            </a:r>
            <a:r>
              <a:rPr lang="en-US" sz="1900" dirty="0"/>
              <a:t> </a:t>
            </a:r>
            <a:r>
              <a:rPr lang="en-US" sz="1900" dirty="0" err="1"/>
              <a:t>berbagai</a:t>
            </a:r>
            <a:r>
              <a:rPr lang="en-US" sz="1900" dirty="0"/>
              <a:t> evidence based research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pengambilan</a:t>
            </a:r>
            <a:r>
              <a:rPr lang="en-US" sz="1900" dirty="0"/>
              <a:t> </a:t>
            </a:r>
            <a:r>
              <a:rPr lang="en-US" sz="1900" dirty="0" err="1"/>
              <a:t>kebijakan</a:t>
            </a:r>
            <a:r>
              <a:rPr lang="en-US" sz="1900" dirty="0"/>
              <a:t> </a:t>
            </a:r>
            <a:r>
              <a:rPr lang="en-US" sz="1900" dirty="0" err="1"/>
              <a:t>dan</a:t>
            </a:r>
            <a:r>
              <a:rPr lang="en-US" sz="1900" dirty="0"/>
              <a:t> </a:t>
            </a:r>
            <a:r>
              <a:rPr lang="en-US" sz="1900" dirty="0" err="1"/>
              <a:t>mempromosikannya</a:t>
            </a:r>
            <a:r>
              <a:rPr lang="en-US" sz="1900" dirty="0"/>
              <a:t> </a:t>
            </a:r>
            <a:r>
              <a:rPr lang="en-US" sz="1900" dirty="0" err="1"/>
              <a:t>ke</a:t>
            </a:r>
            <a:r>
              <a:rPr lang="en-US" sz="1900" dirty="0"/>
              <a:t> </a:t>
            </a:r>
            <a:r>
              <a:rPr lang="en-US" sz="1900" dirty="0" err="1"/>
              <a:t>tingkat</a:t>
            </a:r>
            <a:r>
              <a:rPr lang="en-US" sz="1900" dirty="0"/>
              <a:t> </a:t>
            </a:r>
            <a:r>
              <a:rPr lang="en-US" sz="1900" dirty="0" err="1"/>
              <a:t>internasional</a:t>
            </a:r>
            <a:r>
              <a:rPr lang="en-US" sz="1900" dirty="0"/>
              <a:t> </a:t>
            </a:r>
          </a:p>
          <a:p>
            <a:pPr marL="990600" lvl="1" indent="-457200">
              <a:buAutoNum type="arabicPeriod"/>
            </a:pPr>
            <a:r>
              <a:rPr lang="en-US" sz="1900" dirty="0" err="1"/>
              <a:t>Berkolaborasi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berbagai</a:t>
            </a:r>
            <a:r>
              <a:rPr lang="en-US" sz="1900" dirty="0"/>
              <a:t> </a:t>
            </a:r>
            <a:r>
              <a:rPr lang="en-US" sz="1900" dirty="0" err="1"/>
              <a:t>peneliti</a:t>
            </a:r>
            <a:r>
              <a:rPr lang="en-US" sz="1900" dirty="0"/>
              <a:t> </a:t>
            </a:r>
            <a:r>
              <a:rPr lang="en-US" sz="1900" dirty="0" err="1"/>
              <a:t>tingkat</a:t>
            </a:r>
            <a:r>
              <a:rPr lang="en-US" sz="1900" dirty="0"/>
              <a:t> </a:t>
            </a:r>
            <a:r>
              <a:rPr lang="en-US" sz="1900" dirty="0" err="1"/>
              <a:t>internasional</a:t>
            </a:r>
            <a:r>
              <a:rPr lang="en-US" sz="1900" dirty="0"/>
              <a:t> </a:t>
            </a:r>
          </a:p>
          <a:p>
            <a:pPr marL="990600" lvl="1" indent="-457200">
              <a:buAutoNum type="arabicPeriod"/>
            </a:pPr>
            <a:r>
              <a:rPr lang="en-US" sz="1900" dirty="0" err="1"/>
              <a:t>Aktif</a:t>
            </a:r>
            <a:r>
              <a:rPr lang="en-US" sz="1900" dirty="0"/>
              <a:t> </a:t>
            </a:r>
            <a:r>
              <a:rPr lang="en-US" sz="1900" dirty="0" err="1"/>
              <a:t>bekerja</a:t>
            </a:r>
            <a:r>
              <a:rPr lang="en-US" sz="1900" dirty="0"/>
              <a:t> di level </a:t>
            </a:r>
            <a:r>
              <a:rPr lang="en-US" sz="1900" dirty="0" err="1"/>
              <a:t>internasional</a:t>
            </a:r>
            <a:r>
              <a:rPr lang="en-US" sz="1900" dirty="0"/>
              <a:t> </a:t>
            </a:r>
            <a:r>
              <a:rPr lang="en-US" sz="1900" dirty="0" err="1"/>
              <a:t>dengan</a:t>
            </a:r>
            <a:r>
              <a:rPr lang="en-US" sz="1900" dirty="0"/>
              <a:t> </a:t>
            </a:r>
            <a:r>
              <a:rPr lang="en-US" sz="1900" dirty="0" err="1"/>
              <a:t>menghadiri</a:t>
            </a:r>
            <a:r>
              <a:rPr lang="en-US" sz="1900" dirty="0"/>
              <a:t> </a:t>
            </a:r>
            <a:r>
              <a:rPr lang="en-US" sz="1900" dirty="0" err="1"/>
              <a:t>berbagai</a:t>
            </a:r>
            <a:r>
              <a:rPr lang="en-US" sz="1900" dirty="0"/>
              <a:t> </a:t>
            </a:r>
            <a:r>
              <a:rPr lang="en-US" sz="1900" dirty="0" err="1"/>
              <a:t>konferensi</a:t>
            </a:r>
            <a:r>
              <a:rPr lang="en-US" sz="1900" dirty="0"/>
              <a:t>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menghadirkan</a:t>
            </a:r>
            <a:r>
              <a:rPr lang="en-US" sz="1900" dirty="0"/>
              <a:t> </a:t>
            </a:r>
            <a:r>
              <a:rPr lang="en-US" sz="1900" dirty="0" err="1"/>
              <a:t>berbagai</a:t>
            </a:r>
            <a:r>
              <a:rPr lang="en-US" sz="1900" dirty="0"/>
              <a:t> </a:t>
            </a:r>
            <a:r>
              <a:rPr lang="en-US" sz="1900" dirty="0" err="1"/>
              <a:t>bukti</a:t>
            </a:r>
            <a:r>
              <a:rPr lang="en-US" sz="1900" dirty="0"/>
              <a:t> </a:t>
            </a:r>
            <a:r>
              <a:rPr lang="en-US" sz="1900" dirty="0" err="1"/>
              <a:t>penelitian</a:t>
            </a:r>
            <a:r>
              <a:rPr lang="en-US" sz="1900" dirty="0"/>
              <a:t> di Indonesia </a:t>
            </a:r>
            <a:r>
              <a:rPr lang="en-US" sz="1900" dirty="0" err="1"/>
              <a:t>maupun</a:t>
            </a:r>
            <a:r>
              <a:rPr lang="en-US" sz="1900" dirty="0"/>
              <a:t> di </a:t>
            </a:r>
            <a:r>
              <a:rPr lang="en-US" sz="1900" dirty="0" err="1"/>
              <a:t>daerah</a:t>
            </a:r>
            <a:r>
              <a:rPr lang="en-US" sz="1900" dirty="0"/>
              <a:t> lain. </a:t>
            </a:r>
          </a:p>
          <a:p>
            <a:pPr marL="990600" lvl="1" indent="-457200">
              <a:buAutoNum type="arabicPeriod"/>
            </a:pPr>
            <a:r>
              <a:rPr lang="en-US" sz="1900" dirty="0" err="1"/>
              <a:t>Mengirimkan</a:t>
            </a:r>
            <a:r>
              <a:rPr lang="en-US" sz="1900" dirty="0"/>
              <a:t> </a:t>
            </a:r>
            <a:r>
              <a:rPr lang="en-US" sz="1900" dirty="0" err="1"/>
              <a:t>peneliti</a:t>
            </a:r>
            <a:r>
              <a:rPr lang="en-US" sz="1900" dirty="0"/>
              <a:t> </a:t>
            </a:r>
            <a:r>
              <a:rPr lang="en-US" sz="1900" dirty="0" err="1"/>
              <a:t>sebagai</a:t>
            </a:r>
            <a:r>
              <a:rPr lang="en-US" sz="1900" dirty="0"/>
              <a:t> travelling fellowship </a:t>
            </a:r>
            <a:r>
              <a:rPr lang="en-US" sz="1900" dirty="0" err="1"/>
              <a:t>untuk</a:t>
            </a:r>
            <a:r>
              <a:rPr lang="en-US" sz="1900" dirty="0"/>
              <a:t> </a:t>
            </a:r>
            <a:r>
              <a:rPr lang="en-US" sz="1900" dirty="0" err="1"/>
              <a:t>memperkuat</a:t>
            </a:r>
            <a:r>
              <a:rPr lang="en-US" sz="1900" dirty="0"/>
              <a:t> </a:t>
            </a:r>
            <a:r>
              <a:rPr lang="en-US" sz="1900" dirty="0" err="1"/>
              <a:t>keilmuan</a:t>
            </a:r>
            <a:r>
              <a:rPr lang="en-US" sz="1900" dirty="0"/>
              <a:t> juga </a:t>
            </a:r>
            <a:r>
              <a:rPr lang="en-US" sz="1900" dirty="0" err="1"/>
              <a:t>sebagai</a:t>
            </a:r>
            <a:r>
              <a:rPr lang="en-US" sz="1900" dirty="0"/>
              <a:t> distributor </a:t>
            </a:r>
            <a:r>
              <a:rPr lang="en-US" sz="1900" dirty="0" err="1"/>
              <a:t>pengetahuan</a:t>
            </a:r>
            <a:endParaRPr lang="en-US" sz="19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5497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1.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/>
              <a:t>Pendahuluan</a:t>
            </a:r>
          </a:p>
          <a:p>
            <a:r>
              <a:rPr lang="fi-FI" b="1" dirty="0"/>
              <a:t>Nilai-nilai dasar</a:t>
            </a:r>
          </a:p>
          <a:p>
            <a:r>
              <a:rPr lang="fi-FI" b="1" dirty="0"/>
              <a:t>Visi </a:t>
            </a:r>
          </a:p>
          <a:p>
            <a:r>
              <a:rPr lang="fi-FI" b="1" dirty="0"/>
              <a:t>Misi</a:t>
            </a:r>
          </a:p>
          <a:p>
            <a:r>
              <a:rPr lang="fi-FI" b="1" dirty="0"/>
              <a:t>Komitmen</a:t>
            </a:r>
          </a:p>
          <a:p>
            <a:r>
              <a:rPr lang="fi-FI" b="1" dirty="0"/>
              <a:t>Tujuan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  <a:solidFill>
            <a:schemeClr val="bg1"/>
          </a:solidFill>
        </p:spPr>
        <p:txBody>
          <a:bodyPr/>
          <a:lstStyle/>
          <a:p>
            <a:endParaRPr lang="en-US" sz="2400" dirty="0"/>
          </a:p>
          <a:p>
            <a:r>
              <a:rPr lang="en-US" sz="2400" b="1" dirty="0"/>
              <a:t>PRO-POOR ORIENTATION : </a:t>
            </a:r>
            <a:r>
              <a:rPr lang="sv-SE" sz="2400" dirty="0"/>
              <a:t>Kami berfikir dan bertindak untuk memperjuangkan keadilan kesehatan bagi masyarakat miskin </a:t>
            </a:r>
          </a:p>
          <a:p>
            <a:r>
              <a:rPr lang="en-US" sz="2400" dirty="0"/>
              <a:t> </a:t>
            </a:r>
            <a:r>
              <a:rPr lang="en-US" sz="2400" b="1" dirty="0"/>
              <a:t>SCIENTIFIC CLIMATE : </a:t>
            </a:r>
            <a:r>
              <a:rPr lang="en-US" sz="2400" dirty="0"/>
              <a:t>Kami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suasana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/>
              <a:t>sharing knowledge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</a:p>
          <a:p>
            <a:r>
              <a:rPr lang="en-US" sz="2400" b="1" dirty="0"/>
              <a:t>QUALITY : </a:t>
            </a:r>
            <a:r>
              <a:rPr lang="en-US" sz="2400" dirty="0"/>
              <a:t>Kami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produk</a:t>
            </a:r>
            <a:r>
              <a:rPr lang="en-US" sz="2400" dirty="0"/>
              <a:t> </a:t>
            </a:r>
            <a:r>
              <a:rPr lang="en-US" sz="2400" dirty="0" err="1"/>
              <a:t>pengetahuan</a:t>
            </a:r>
            <a:r>
              <a:rPr lang="en-US" sz="2400" dirty="0"/>
              <a:t> yang </a:t>
            </a:r>
            <a:r>
              <a:rPr lang="en-US" sz="2400" dirty="0" err="1"/>
              <a:t>berkualitas</a:t>
            </a:r>
            <a:r>
              <a:rPr lang="en-US" sz="2400" dirty="0"/>
              <a:t> </a:t>
            </a:r>
          </a:p>
          <a:p>
            <a:r>
              <a:rPr lang="en-US" sz="2400" b="1" dirty="0"/>
              <a:t>NON DISCRIMINATIVE : </a:t>
            </a:r>
            <a:r>
              <a:rPr lang="en-US" sz="2400" dirty="0"/>
              <a:t>Kami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kesempatan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siapapun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berkembang</a:t>
            </a:r>
            <a:r>
              <a:rPr lang="en-US" sz="2400" dirty="0"/>
              <a:t> </a:t>
            </a:r>
            <a:r>
              <a:rPr lang="en-US" sz="2400" dirty="0" err="1"/>
              <a:t>bersama</a:t>
            </a:r>
            <a:r>
              <a:rPr lang="en-US" sz="2400" dirty="0"/>
              <a:t> </a:t>
            </a:r>
          </a:p>
          <a:p>
            <a:r>
              <a:rPr lang="en-US" sz="2400" b="1" dirty="0"/>
              <a:t>INDEPENDENT : </a:t>
            </a:r>
            <a:r>
              <a:rPr lang="en-US" sz="2400" dirty="0"/>
              <a:t>Kami </a:t>
            </a:r>
            <a:r>
              <a:rPr lang="en-US" sz="2400" dirty="0" err="1"/>
              <a:t>berpihak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</a:p>
          <a:p>
            <a:r>
              <a:rPr lang="en-US" sz="2400" b="1" dirty="0"/>
              <a:t>TRANSPARENCY : </a:t>
            </a:r>
            <a:r>
              <a:rPr lang="en-US" sz="2400" dirty="0"/>
              <a:t>Kami </a:t>
            </a:r>
            <a:r>
              <a:rPr lang="en-US" sz="2400" dirty="0" err="1"/>
              <a:t>meyakini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keterbukaan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akuntabilitas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tindakan</a:t>
            </a:r>
            <a:r>
              <a:rPr lang="en-US" sz="2400" dirty="0"/>
              <a:t>, </a:t>
            </a:r>
            <a:r>
              <a:rPr lang="en-US" sz="2400" dirty="0" err="1"/>
              <a:t>perbuatan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yang kami </a:t>
            </a:r>
            <a:r>
              <a:rPr lang="en-US" sz="2400" dirty="0" err="1"/>
              <a:t>lakukan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17536"/>
            <a:ext cx="10363200" cy="1470025"/>
          </a:xfrm>
        </p:spPr>
        <p:txBody>
          <a:bodyPr/>
          <a:lstStyle/>
          <a:p>
            <a:r>
              <a:rPr lang="en-US" dirty="0" err="1"/>
              <a:t>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3792" y="1983346"/>
            <a:ext cx="11178862" cy="4095481"/>
          </a:xfrm>
          <a:solidFill>
            <a:schemeClr val="bg1"/>
          </a:solidFill>
        </p:spPr>
        <p:txBody>
          <a:bodyPr/>
          <a:lstStyle/>
          <a:p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i="1" dirty="0"/>
              <a:t>center of excellence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trend Setter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di Indonesia 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79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37232"/>
            <a:ext cx="10363200" cy="1470025"/>
          </a:xfrm>
        </p:spPr>
        <p:txBody>
          <a:bodyPr/>
          <a:lstStyle/>
          <a:p>
            <a:r>
              <a:rPr lang="en-US" dirty="0" err="1"/>
              <a:t>Misi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008" y="1228286"/>
            <a:ext cx="11165983" cy="4770816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Pusat KPMAK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asuransi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, </a:t>
            </a:r>
            <a:r>
              <a:rPr lang="en-US" dirty="0" err="1"/>
              <a:t>konsultasi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; Serta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, regional </a:t>
            </a:r>
            <a:r>
              <a:rPr lang="en-US" dirty="0" err="1"/>
              <a:t>maupun</a:t>
            </a:r>
            <a:r>
              <a:rPr lang="en-US" dirty="0"/>
              <a:t> global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pemangku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,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97831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5715" y="-203200"/>
            <a:ext cx="10972800" cy="1143000"/>
          </a:xfrm>
        </p:spPr>
        <p:txBody>
          <a:bodyPr/>
          <a:lstStyle/>
          <a:p>
            <a:r>
              <a:rPr lang="en-US" dirty="0" err="1"/>
              <a:t>Komitmen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673" y="794657"/>
            <a:ext cx="11732653" cy="4983163"/>
          </a:xfrm>
          <a:solidFill>
            <a:schemeClr val="bg1"/>
          </a:solidFill>
        </p:spPr>
        <p:txBody>
          <a:bodyPr/>
          <a:lstStyle/>
          <a:p>
            <a:endParaRPr lang="en-US" sz="1800" dirty="0"/>
          </a:p>
          <a:p>
            <a:r>
              <a:rPr lang="en-US" sz="1800" dirty="0" err="1"/>
              <a:t>Berkontribusi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proses </a:t>
            </a:r>
            <a:r>
              <a:rPr lang="en-US" sz="1800" dirty="0" err="1"/>
              <a:t>pendidikan</a:t>
            </a:r>
            <a:r>
              <a:rPr lang="en-US" sz="1800" dirty="0"/>
              <a:t> di </a:t>
            </a:r>
            <a:r>
              <a:rPr lang="en-US" sz="1800" dirty="0" err="1"/>
              <a:t>lingkungan</a:t>
            </a:r>
            <a:r>
              <a:rPr lang="en-US" sz="1800" dirty="0"/>
              <a:t> </a:t>
            </a:r>
            <a:r>
              <a:rPr lang="en-US" sz="1800" dirty="0" err="1"/>
              <a:t>Fakultas</a:t>
            </a:r>
            <a:r>
              <a:rPr lang="en-US" sz="1800" dirty="0"/>
              <a:t> </a:t>
            </a:r>
            <a:r>
              <a:rPr lang="en-US" sz="1800" dirty="0" err="1"/>
              <a:t>Kedokteran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Universitas</a:t>
            </a:r>
            <a:r>
              <a:rPr lang="en-US" sz="1800" dirty="0"/>
              <a:t> </a:t>
            </a:r>
            <a:r>
              <a:rPr lang="en-US" sz="1800" dirty="0" err="1"/>
              <a:t>Gadjah</a:t>
            </a:r>
            <a:r>
              <a:rPr lang="en-US" sz="1800" dirty="0"/>
              <a:t> </a:t>
            </a:r>
            <a:r>
              <a:rPr lang="en-US" sz="1800" dirty="0" err="1"/>
              <a:t>Mada</a:t>
            </a:r>
            <a:r>
              <a:rPr lang="en-US" sz="1800" dirty="0"/>
              <a:t> </a:t>
            </a:r>
            <a:r>
              <a:rPr lang="en-US" sz="1800" dirty="0" err="1"/>
              <a:t>baik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tahap</a:t>
            </a:r>
            <a:r>
              <a:rPr lang="en-US" sz="1800" dirty="0"/>
              <a:t> </a:t>
            </a:r>
            <a:r>
              <a:rPr lang="en-US" sz="1800" dirty="0" err="1"/>
              <a:t>pendidikan</a:t>
            </a:r>
            <a:r>
              <a:rPr lang="en-US" sz="1800" dirty="0"/>
              <a:t> S1, </a:t>
            </a:r>
            <a:r>
              <a:rPr lang="en-US" sz="1800" dirty="0" err="1"/>
              <a:t>Profesi</a:t>
            </a:r>
            <a:r>
              <a:rPr lang="en-US" sz="1800" dirty="0"/>
              <a:t>, S2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spesialis</a:t>
            </a:r>
            <a:r>
              <a:rPr lang="en-US" sz="1800" dirty="0"/>
              <a:t>, </a:t>
            </a:r>
            <a:r>
              <a:rPr lang="en-US" sz="1800" dirty="0" err="1"/>
              <a:t>serta</a:t>
            </a:r>
            <a:r>
              <a:rPr lang="en-US" sz="1800" dirty="0"/>
              <a:t> S3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Subspesialis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Menyelenggarakan</a:t>
            </a:r>
            <a:r>
              <a:rPr lang="en-US" sz="1800" dirty="0"/>
              <a:t> </a:t>
            </a:r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program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lanjutan</a:t>
            </a:r>
            <a:r>
              <a:rPr lang="en-US" sz="1800" dirty="0"/>
              <a:t> </a:t>
            </a:r>
            <a:r>
              <a:rPr lang="en-US" sz="1800" dirty="0" err="1"/>
              <a:t>terkait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pembiayaan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asuransi</a:t>
            </a:r>
            <a:r>
              <a:rPr lang="en-US" sz="1800" dirty="0"/>
              <a:t>/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misalnya</a:t>
            </a:r>
            <a:r>
              <a:rPr lang="en-US" sz="1800" dirty="0"/>
              <a:t>: </a:t>
            </a:r>
            <a:r>
              <a:rPr lang="en-US" sz="1800" dirty="0" err="1"/>
              <a:t>Konsultan</a:t>
            </a:r>
            <a:r>
              <a:rPr lang="en-US" sz="1800" dirty="0"/>
              <a:t>, </a:t>
            </a:r>
            <a:r>
              <a:rPr lang="en-US" sz="1800" dirty="0" err="1"/>
              <a:t>Peneliti</a:t>
            </a:r>
            <a:r>
              <a:rPr lang="en-US" sz="1800" dirty="0"/>
              <a:t>, Tenaga Ahli, </a:t>
            </a:r>
            <a:r>
              <a:rPr lang="en-US" sz="1800" dirty="0" err="1"/>
              <a:t>Praktisi</a:t>
            </a:r>
            <a:r>
              <a:rPr lang="en-US" sz="1800" dirty="0"/>
              <a:t>,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Pembiayaan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Asuransi</a:t>
            </a:r>
            <a:r>
              <a:rPr lang="en-US" sz="1800" dirty="0"/>
              <a:t>/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rangka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ilmu</a:t>
            </a:r>
            <a:r>
              <a:rPr lang="en-US" sz="1800" dirty="0"/>
              <a:t> </a:t>
            </a:r>
            <a:r>
              <a:rPr lang="en-US" sz="1800" dirty="0" err="1"/>
              <a:t>pengetahuan</a:t>
            </a:r>
            <a:r>
              <a:rPr lang="en-US" sz="1800" dirty="0"/>
              <a:t> di </a:t>
            </a:r>
            <a:r>
              <a:rPr lang="en-US" sz="1800" dirty="0" err="1"/>
              <a:t>bidang</a:t>
            </a:r>
            <a:r>
              <a:rPr lang="en-US" sz="1800" dirty="0"/>
              <a:t> </a:t>
            </a:r>
            <a:r>
              <a:rPr lang="en-US" sz="1800" dirty="0" err="1"/>
              <a:t>pembiayaan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asuransi</a:t>
            </a:r>
            <a:r>
              <a:rPr lang="en-US" sz="1800" dirty="0"/>
              <a:t>/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</a:t>
            </a:r>
            <a:r>
              <a:rPr lang="en-US" sz="1800" dirty="0" err="1"/>
              <a:t>dasar</a:t>
            </a:r>
            <a:r>
              <a:rPr lang="en-US" sz="1800" dirty="0"/>
              <a:t> input </a:t>
            </a:r>
            <a:r>
              <a:rPr lang="en-US" sz="1800" dirty="0" err="1"/>
              <a:t>bagi</a:t>
            </a:r>
            <a:r>
              <a:rPr lang="en-US" sz="1800" dirty="0"/>
              <a:t> para </a:t>
            </a:r>
            <a:r>
              <a:rPr lang="en-US" sz="1800" dirty="0" err="1"/>
              <a:t>pengambil</a:t>
            </a:r>
            <a:r>
              <a:rPr lang="en-US" sz="1800" dirty="0"/>
              <a:t> </a:t>
            </a:r>
            <a:r>
              <a:rPr lang="en-US" sz="1800" dirty="0" err="1"/>
              <a:t>kebijakan</a:t>
            </a:r>
            <a:r>
              <a:rPr lang="en-US" sz="1800" dirty="0"/>
              <a:t> </a:t>
            </a:r>
            <a:r>
              <a:rPr lang="en-US" sz="1800" dirty="0" err="1"/>
              <a:t>berbasis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current evidence. </a:t>
            </a:r>
          </a:p>
          <a:p>
            <a:r>
              <a:rPr lang="en-US" sz="1800" dirty="0" err="1"/>
              <a:t>Kerjasama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pusat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lembaga</a:t>
            </a:r>
            <a:r>
              <a:rPr lang="en-US" sz="1800" dirty="0"/>
              <a:t> lain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luar</a:t>
            </a:r>
            <a:r>
              <a:rPr lang="en-US" sz="1800" dirty="0"/>
              <a:t> </a:t>
            </a:r>
            <a:r>
              <a:rPr lang="en-US" sz="1800" dirty="0" err="1"/>
              <a:t>negeri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, </a:t>
            </a:r>
            <a:r>
              <a:rPr lang="en-US" sz="1800" dirty="0" err="1"/>
              <a:t>pendidikan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pelatihan</a:t>
            </a:r>
            <a:r>
              <a:rPr lang="en-US" sz="1800" dirty="0"/>
              <a:t> </a:t>
            </a:r>
            <a:r>
              <a:rPr lang="en-US" sz="1800" dirty="0" err="1"/>
              <a:t>guna</a:t>
            </a:r>
            <a:r>
              <a:rPr lang="en-US" sz="1800" dirty="0"/>
              <a:t> </a:t>
            </a:r>
            <a:r>
              <a:rPr lang="en-US" sz="1800" dirty="0" err="1"/>
              <a:t>mempercepat</a:t>
            </a:r>
            <a:r>
              <a:rPr lang="en-US" sz="1800" dirty="0"/>
              <a:t> </a:t>
            </a:r>
            <a:r>
              <a:rPr lang="en-US" sz="1800" dirty="0" err="1"/>
              <a:t>pencapaian</a:t>
            </a:r>
            <a:r>
              <a:rPr lang="en-US" sz="1800" dirty="0"/>
              <a:t> </a:t>
            </a:r>
            <a:r>
              <a:rPr lang="en-US" sz="1800" dirty="0" err="1"/>
              <a:t>visi</a:t>
            </a:r>
            <a:r>
              <a:rPr lang="en-US" sz="1800" dirty="0"/>
              <a:t> center </a:t>
            </a:r>
          </a:p>
          <a:p>
            <a:r>
              <a:rPr lang="en-US" sz="1800" dirty="0" err="1"/>
              <a:t>Melaksanakan</a:t>
            </a:r>
            <a:r>
              <a:rPr lang="en-US" sz="1800" dirty="0"/>
              <a:t> </a:t>
            </a:r>
            <a:r>
              <a:rPr lang="en-US" sz="1800" dirty="0" err="1"/>
              <a:t>pelayanan</a:t>
            </a:r>
            <a:r>
              <a:rPr lang="en-US" sz="1800" dirty="0"/>
              <a:t> </a:t>
            </a:r>
            <a:r>
              <a:rPr lang="en-US" sz="1800" dirty="0" err="1"/>
              <a:t>konsultasi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pendampingan</a:t>
            </a:r>
            <a:r>
              <a:rPr lang="en-US" sz="1800" dirty="0"/>
              <a:t> </a:t>
            </a:r>
            <a:r>
              <a:rPr lang="en-US" sz="1800" dirty="0" err="1"/>
              <a:t>institusi</a:t>
            </a:r>
            <a:r>
              <a:rPr lang="en-US" sz="1800" dirty="0"/>
              <a:t> </a:t>
            </a:r>
            <a:r>
              <a:rPr lang="en-US" sz="1800" dirty="0" err="1"/>
              <a:t>kebijakan</a:t>
            </a:r>
            <a:r>
              <a:rPr lang="en-US" sz="1800" dirty="0"/>
              <a:t> di level </a:t>
            </a:r>
            <a:r>
              <a:rPr lang="en-US" sz="1800" dirty="0" err="1"/>
              <a:t>pusat</a:t>
            </a:r>
            <a:r>
              <a:rPr lang="en-US" sz="1800" dirty="0"/>
              <a:t>, </a:t>
            </a:r>
            <a:r>
              <a:rPr lang="en-US" sz="1800" dirty="0" err="1"/>
              <a:t>provinsi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kabupaten</a:t>
            </a:r>
            <a:r>
              <a:rPr lang="en-US" sz="1800" dirty="0"/>
              <a:t>/</a:t>
            </a:r>
            <a:r>
              <a:rPr lang="en-US" sz="1800" dirty="0" err="1"/>
              <a:t>kota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kebijakan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sistem</a:t>
            </a:r>
            <a:r>
              <a:rPr lang="en-US" sz="1800" dirty="0"/>
              <a:t> </a:t>
            </a:r>
            <a:r>
              <a:rPr lang="en-US" sz="1800" dirty="0" err="1"/>
              <a:t>pembiayaan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manajemen</a:t>
            </a:r>
            <a:r>
              <a:rPr lang="en-US" sz="1800" dirty="0"/>
              <a:t> </a:t>
            </a:r>
            <a:r>
              <a:rPr lang="en-US" sz="1800" dirty="0" err="1"/>
              <a:t>asuransi</a:t>
            </a:r>
            <a:r>
              <a:rPr lang="en-US" sz="1800" dirty="0"/>
              <a:t>/</a:t>
            </a:r>
            <a:r>
              <a:rPr lang="en-US" sz="1800" dirty="0" err="1"/>
              <a:t>jaminan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Menggali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dana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mengelola</a:t>
            </a:r>
            <a:r>
              <a:rPr lang="en-US" sz="1800" dirty="0"/>
              <a:t> </a:t>
            </a:r>
            <a:r>
              <a:rPr lang="en-US" sz="1800" dirty="0" err="1"/>
              <a:t>keuangan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mengacu</a:t>
            </a:r>
            <a:r>
              <a:rPr lang="en-US" sz="1800" dirty="0"/>
              <a:t> </a:t>
            </a:r>
            <a:r>
              <a:rPr lang="en-US" sz="1800" dirty="0" err="1"/>
              <a:t>prinsip</a:t>
            </a:r>
            <a:r>
              <a:rPr lang="en-US" sz="1800" dirty="0"/>
              <a:t> </a:t>
            </a:r>
            <a:r>
              <a:rPr lang="en-US" sz="1800" i="1" dirty="0"/>
              <a:t>efficiency, effectiveness, balance and transparency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menjamin</a:t>
            </a:r>
            <a:r>
              <a:rPr lang="en-US" sz="1800" dirty="0"/>
              <a:t> </a:t>
            </a:r>
            <a:r>
              <a:rPr lang="en-US" sz="1800" i="1" dirty="0"/>
              <a:t>sustainability</a:t>
            </a:r>
            <a:r>
              <a:rPr lang="en-US" sz="1800" dirty="0"/>
              <a:t>. </a:t>
            </a:r>
          </a:p>
          <a:p>
            <a:r>
              <a:rPr lang="en-US" sz="1800" dirty="0" err="1"/>
              <a:t>Berkontribusi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pelaksanaan</a:t>
            </a:r>
            <a:r>
              <a:rPr lang="en-US" sz="1800" dirty="0"/>
              <a:t> Tri Dharma </a:t>
            </a:r>
            <a:r>
              <a:rPr lang="en-US" sz="1800" dirty="0" err="1"/>
              <a:t>Perguruan</a:t>
            </a:r>
            <a:r>
              <a:rPr lang="en-US" sz="1800" dirty="0"/>
              <a:t> Tinggi </a:t>
            </a:r>
            <a:r>
              <a:rPr lang="en-US" sz="1800" dirty="0" err="1"/>
              <a:t>Fakultas</a:t>
            </a:r>
            <a:r>
              <a:rPr lang="en-US" sz="1800" dirty="0"/>
              <a:t> </a:t>
            </a:r>
            <a:r>
              <a:rPr lang="en-US" sz="1800" dirty="0" err="1"/>
              <a:t>Kedokteran</a:t>
            </a:r>
            <a:r>
              <a:rPr lang="en-US" sz="1800" dirty="0"/>
              <a:t> </a:t>
            </a:r>
            <a:r>
              <a:rPr lang="en-US" sz="1800" dirty="0" err="1"/>
              <a:t>Universitas</a:t>
            </a:r>
            <a:r>
              <a:rPr lang="en-US" sz="1800" dirty="0"/>
              <a:t> </a:t>
            </a:r>
            <a:r>
              <a:rPr lang="en-US" sz="1800" dirty="0" err="1"/>
              <a:t>Gadjah</a:t>
            </a:r>
            <a:r>
              <a:rPr lang="en-US" sz="1800" dirty="0"/>
              <a:t> </a:t>
            </a:r>
            <a:r>
              <a:rPr lang="en-US" sz="1800" dirty="0" err="1"/>
              <a:t>Mada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memperhatikan</a:t>
            </a:r>
            <a:r>
              <a:rPr lang="en-US" sz="1800" dirty="0"/>
              <a:t>, </a:t>
            </a:r>
            <a:r>
              <a:rPr lang="en-US" sz="1800" dirty="0" err="1"/>
              <a:t>mempertimbangkan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mengakomodasi</a:t>
            </a:r>
            <a:r>
              <a:rPr lang="en-US" sz="1800" dirty="0"/>
              <a:t> </a:t>
            </a:r>
            <a:r>
              <a:rPr lang="en-US" sz="1800" dirty="0" err="1"/>
              <a:t>kepentingan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pihak</a:t>
            </a:r>
            <a:r>
              <a:rPr lang="en-US" sz="1800" dirty="0"/>
              <a:t> </a:t>
            </a:r>
            <a:r>
              <a:rPr lang="en-US" sz="1800" dirty="0" err="1"/>
              <a:t>terkait</a:t>
            </a:r>
            <a:r>
              <a:rPr lang="en-US" sz="1800" dirty="0"/>
              <a:t>. Di </a:t>
            </a:r>
            <a:r>
              <a:rPr lang="en-US" sz="1800" dirty="0" err="1"/>
              <a:t>dalamnya</a:t>
            </a:r>
            <a:r>
              <a:rPr lang="en-US" sz="1800" dirty="0"/>
              <a:t> </a:t>
            </a:r>
            <a:r>
              <a:rPr lang="en-US" sz="1800" dirty="0" err="1"/>
              <a:t>termasuk</a:t>
            </a:r>
            <a:r>
              <a:rPr lang="en-US" sz="1800" dirty="0"/>
              <a:t> </a:t>
            </a:r>
            <a:r>
              <a:rPr lang="en-US" sz="1800" dirty="0" err="1"/>
              <a:t>berbagai</a:t>
            </a:r>
            <a:r>
              <a:rPr lang="en-US" sz="1800" dirty="0"/>
              <a:t> </a:t>
            </a:r>
            <a:r>
              <a:rPr lang="en-US" sz="1800" dirty="0" err="1"/>
              <a:t>kegiatan</a:t>
            </a:r>
            <a:r>
              <a:rPr lang="en-US" sz="1800" dirty="0"/>
              <a:t> yang </a:t>
            </a:r>
            <a:r>
              <a:rPr lang="en-US" sz="1800" dirty="0" err="1"/>
              <a:t>terkait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pengabdian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 yang </a:t>
            </a:r>
            <a:r>
              <a:rPr lang="en-US" sz="1800" dirty="0" err="1"/>
              <a:t>bertujuan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perbaikan</a:t>
            </a:r>
            <a:r>
              <a:rPr lang="en-US" sz="1800" dirty="0"/>
              <a:t> </a:t>
            </a:r>
            <a:r>
              <a:rPr lang="en-US" sz="1800" dirty="0" err="1"/>
              <a:t>derajat</a:t>
            </a:r>
            <a:r>
              <a:rPr lang="en-US" sz="1800" dirty="0"/>
              <a:t> </a:t>
            </a:r>
            <a:r>
              <a:rPr lang="en-US" sz="1800" dirty="0" err="1"/>
              <a:t>kesehatan</a:t>
            </a:r>
            <a:r>
              <a:rPr lang="en-US" sz="1800" dirty="0"/>
              <a:t> </a:t>
            </a:r>
            <a:r>
              <a:rPr lang="en-US" sz="1800" dirty="0" err="1"/>
              <a:t>masyarakat</a:t>
            </a:r>
            <a:r>
              <a:rPr lang="en-US" sz="1800" dirty="0"/>
              <a:t>. 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8" y="-174171"/>
            <a:ext cx="10972800" cy="1143000"/>
          </a:xfrm>
        </p:spPr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798286"/>
            <a:ext cx="11234670" cy="5654029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  <a:p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dikembangkannya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r>
              <a:rPr lang="en-US" sz="2400" dirty="0"/>
              <a:t>/</a:t>
            </a: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standar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tertinggi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diusulkan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Indonesia </a:t>
            </a:r>
          </a:p>
          <a:p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pelatihan</a:t>
            </a:r>
            <a:r>
              <a:rPr lang="en-US" sz="2400" dirty="0"/>
              <a:t>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terapan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r>
              <a:rPr lang="en-US" sz="2400" dirty="0"/>
              <a:t>/</a:t>
            </a: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yang </a:t>
            </a:r>
            <a:r>
              <a:rPr lang="en-US" sz="2400" dirty="0" err="1"/>
              <a:t>terbaik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tenaga-tenaga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di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r>
              <a:rPr lang="en-US" sz="2400" dirty="0"/>
              <a:t>/</a:t>
            </a: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, </a:t>
            </a:r>
            <a:r>
              <a:rPr lang="en-US" sz="2400" dirty="0" err="1"/>
              <a:t>konsultan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pendidik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pengamat</a:t>
            </a:r>
            <a:r>
              <a:rPr lang="en-US" sz="2400" dirty="0"/>
              <a:t> yang </a:t>
            </a:r>
            <a:r>
              <a:rPr lang="en-US" sz="2400" dirty="0" err="1"/>
              <a:t>berminat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pengelola</a:t>
            </a:r>
            <a:r>
              <a:rPr lang="en-US" sz="2400" dirty="0"/>
              <a:t>, </a:t>
            </a:r>
            <a:r>
              <a:rPr lang="en-US" sz="2400" dirty="0" err="1"/>
              <a:t>staf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optimal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profesional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berkomitmen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riset</a:t>
            </a:r>
            <a:r>
              <a:rPr lang="en-US" sz="2400" dirty="0"/>
              <a:t> </a:t>
            </a:r>
            <a:r>
              <a:rPr lang="en-US" sz="2400" dirty="0" err="1"/>
              <a:t>ilmiah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konsultasi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manajemen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r>
              <a:rPr lang="en-US" sz="2400" dirty="0"/>
              <a:t>/</a:t>
            </a:r>
            <a:r>
              <a:rPr lang="en-US" sz="2400" dirty="0" err="1"/>
              <a:t>jaminan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1914-2501-4CE1-9908-66BB8F3B2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259E4D-2B7E-4626-BFE5-01D805BD3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569686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en-US" sz="2800" dirty="0"/>
          </a:p>
          <a:p>
            <a:r>
              <a:rPr lang="en-US" sz="2800" dirty="0" err="1"/>
              <a:t>Memberikan</a:t>
            </a:r>
            <a:r>
              <a:rPr lang="en-US" sz="2800" dirty="0"/>
              <a:t> </a:t>
            </a:r>
            <a:r>
              <a:rPr lang="en-US" sz="2800" dirty="0" err="1"/>
              <a:t>usulan-usulan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pembiayaan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asuransi</a:t>
            </a:r>
            <a:r>
              <a:rPr lang="en-US" sz="2800" dirty="0"/>
              <a:t>/</a:t>
            </a:r>
            <a:r>
              <a:rPr lang="en-US" sz="2800" dirty="0" err="1"/>
              <a:t>jaminan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Bekerjasama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, </a:t>
            </a:r>
            <a:r>
              <a:rPr lang="en-US" sz="2800" dirty="0" err="1"/>
              <a:t>lembaga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institusi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swasta</a:t>
            </a:r>
            <a:r>
              <a:rPr lang="en-US" sz="2800" dirty="0"/>
              <a:t> di </a:t>
            </a:r>
            <a:r>
              <a:rPr lang="en-US" sz="2800" dirty="0" err="1"/>
              <a:t>tingkat</a:t>
            </a:r>
            <a:r>
              <a:rPr lang="en-US" sz="2800" dirty="0"/>
              <a:t> </a:t>
            </a:r>
            <a:r>
              <a:rPr lang="en-US" sz="2800" dirty="0" err="1"/>
              <a:t>lokal</a:t>
            </a:r>
            <a:r>
              <a:rPr lang="en-US" sz="2800" dirty="0"/>
              <a:t>, regional </a:t>
            </a:r>
            <a:r>
              <a:rPr lang="en-US" sz="2800" dirty="0" err="1"/>
              <a:t>maupun</a:t>
            </a:r>
            <a:r>
              <a:rPr lang="en-US" sz="2800" dirty="0"/>
              <a:t> global. </a:t>
            </a:r>
          </a:p>
          <a:p>
            <a:r>
              <a:rPr lang="en-US" sz="2800" dirty="0"/>
              <a:t>Terus </a:t>
            </a:r>
            <a:r>
              <a:rPr lang="en-US" sz="2800" dirty="0" err="1"/>
              <a:t>menerus</a:t>
            </a:r>
            <a:r>
              <a:rPr lang="en-US" sz="2800" dirty="0"/>
              <a:t> </a:t>
            </a:r>
            <a:r>
              <a:rPr lang="en-US" sz="2800" dirty="0" err="1"/>
              <a:t>memperbaiki</a:t>
            </a:r>
            <a:r>
              <a:rPr lang="en-US" sz="2800" dirty="0"/>
              <a:t> </a:t>
            </a:r>
            <a:r>
              <a:rPr lang="en-US" sz="2800" dirty="0" err="1"/>
              <a:t>kemampuan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kinerja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</a:t>
            </a:r>
            <a:r>
              <a:rPr lang="en-US" sz="2800" dirty="0" err="1"/>
              <a:t>daya</a:t>
            </a:r>
            <a:r>
              <a:rPr lang="en-US" sz="2800" dirty="0"/>
              <a:t> </a:t>
            </a:r>
            <a:r>
              <a:rPr lang="en-US" sz="2800" dirty="0" err="1"/>
              <a:t>manusia</a:t>
            </a:r>
            <a:r>
              <a:rPr lang="en-US" sz="2800" dirty="0"/>
              <a:t> </a:t>
            </a:r>
            <a:r>
              <a:rPr lang="en-US" sz="2800" dirty="0" err="1"/>
              <a:t>melalui</a:t>
            </a:r>
            <a:r>
              <a:rPr lang="en-US" sz="2800" dirty="0"/>
              <a:t> </a:t>
            </a:r>
            <a:r>
              <a:rPr lang="en-US" sz="2800" dirty="0" err="1"/>
              <a:t>pendidikan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pelatihan</a:t>
            </a:r>
            <a:r>
              <a:rPr lang="en-US" sz="2800" dirty="0"/>
              <a:t> </a:t>
            </a:r>
            <a:r>
              <a:rPr lang="en-US" sz="2800" dirty="0" err="1"/>
              <a:t>berkelanjutan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motivasi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Mendukung</a:t>
            </a:r>
            <a:r>
              <a:rPr lang="en-US" sz="2800" dirty="0"/>
              <a:t>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Universitas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tercapainya</a:t>
            </a:r>
            <a:r>
              <a:rPr lang="en-US" sz="2800" dirty="0"/>
              <a:t> </a:t>
            </a:r>
            <a:r>
              <a:rPr lang="en-US" sz="2800" dirty="0" err="1"/>
              <a:t>visi</a:t>
            </a:r>
            <a:r>
              <a:rPr lang="en-US" sz="2800" dirty="0"/>
              <a:t> research university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menjadikan</a:t>
            </a:r>
            <a:r>
              <a:rPr lang="en-US" sz="2800" dirty="0"/>
              <a:t> FK UGM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lokomotif</a:t>
            </a:r>
            <a:r>
              <a:rPr lang="en-US" sz="2800" dirty="0"/>
              <a:t> research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pembiayaan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manajemen</a:t>
            </a:r>
            <a:r>
              <a:rPr lang="en-US" sz="2800" dirty="0"/>
              <a:t> </a:t>
            </a:r>
            <a:r>
              <a:rPr lang="en-US" sz="2800" dirty="0" err="1"/>
              <a:t>asuransi</a:t>
            </a:r>
            <a:r>
              <a:rPr lang="en-US" sz="2800" dirty="0"/>
              <a:t>/</a:t>
            </a:r>
            <a:r>
              <a:rPr lang="en-US" sz="2800" dirty="0" err="1"/>
              <a:t>jaminan</a:t>
            </a:r>
            <a:r>
              <a:rPr lang="en-US" sz="2800" dirty="0"/>
              <a:t> </a:t>
            </a:r>
            <a:r>
              <a:rPr lang="en-US" sz="2800" dirty="0" err="1"/>
              <a:t>kesehatan</a:t>
            </a: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3846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/>
              <a:t>Milestones 2018-2022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881743"/>
            <a:ext cx="11221792" cy="5309315"/>
          </a:xfrm>
          <a:solidFill>
            <a:schemeClr val="bg1"/>
          </a:solidFill>
        </p:spPr>
        <p:txBody>
          <a:bodyPr/>
          <a:lstStyle/>
          <a:p>
            <a:endParaRPr lang="en-US" sz="2100" dirty="0"/>
          </a:p>
          <a:p>
            <a:r>
              <a:rPr lang="en-US" sz="2400" dirty="0"/>
              <a:t>PENCAPAIAN 1 – 5 TAHUN : </a:t>
            </a:r>
            <a:r>
              <a:rPr lang="en-US" sz="2400" dirty="0" err="1"/>
              <a:t>Membangun</a:t>
            </a:r>
            <a:r>
              <a:rPr lang="en-US" sz="2400" dirty="0"/>
              <a:t> Pusat KPMAK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aset</a:t>
            </a:r>
            <a:r>
              <a:rPr lang="en-US" sz="2400" dirty="0"/>
              <a:t> </a:t>
            </a:r>
            <a:r>
              <a:rPr lang="en-US" sz="2400" dirty="0" err="1"/>
              <a:t>nasional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isu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pembiayaan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asuransi</a:t>
            </a:r>
            <a:r>
              <a:rPr lang="en-US" sz="2400" dirty="0"/>
              <a:t> </a:t>
            </a:r>
            <a:r>
              <a:rPr lang="en-US" sz="2400" dirty="0" err="1"/>
              <a:t>kesehatan</a:t>
            </a:r>
            <a:r>
              <a:rPr lang="en-US" sz="2400" dirty="0"/>
              <a:t> :</a:t>
            </a:r>
          </a:p>
          <a:p>
            <a:pPr marL="533400" lvl="1" indent="0">
              <a:buNone/>
            </a:pPr>
            <a:endParaRPr lang="en-US" sz="1900" dirty="0"/>
          </a:p>
          <a:p>
            <a:pPr lvl="1">
              <a:buFont typeface="+mj-lt"/>
              <a:buAutoNum type="arabicPeriod"/>
            </a:pP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meningkatkan</a:t>
            </a:r>
            <a:r>
              <a:rPr lang="en-US" sz="2000" dirty="0"/>
              <a:t> </a:t>
            </a:r>
            <a:r>
              <a:rPr lang="en-US" sz="2000" dirty="0" err="1"/>
              <a:t>iklim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yang </a:t>
            </a:r>
            <a:r>
              <a:rPr lang="en-US" sz="2000" dirty="0" err="1"/>
              <a:t>bermutu</a:t>
            </a:r>
            <a:r>
              <a:rPr lang="en-US" sz="2000" dirty="0"/>
              <a:t> </a:t>
            </a:r>
            <a:r>
              <a:rPr lang="en-US" sz="2000" dirty="0" err="1"/>
              <a:t>sehingga</a:t>
            </a:r>
            <a:r>
              <a:rPr lang="en-US" sz="2000" dirty="0"/>
              <a:t> </a:t>
            </a:r>
            <a:r>
              <a:rPr lang="en-US" sz="2000" dirty="0" err="1"/>
              <a:t>menghasilkan</a:t>
            </a:r>
            <a:r>
              <a:rPr lang="en-US" sz="2000" dirty="0"/>
              <a:t> </a:t>
            </a:r>
            <a:r>
              <a:rPr lang="en-US" sz="2000" dirty="0" err="1"/>
              <a:t>kualitas</a:t>
            </a:r>
            <a:r>
              <a:rPr lang="en-US" sz="2000" dirty="0"/>
              <a:t> </a:t>
            </a:r>
            <a:r>
              <a:rPr lang="en-US" sz="2000" dirty="0" err="1"/>
              <a:t>rekomendasi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berbasiskan</a:t>
            </a:r>
            <a:r>
              <a:rPr lang="en-US" sz="2000" dirty="0"/>
              <a:t> </a:t>
            </a:r>
            <a:r>
              <a:rPr lang="en-US" sz="2000" dirty="0" err="1"/>
              <a:t>bukti</a:t>
            </a:r>
            <a:r>
              <a:rPr lang="en-US" sz="2000" dirty="0"/>
              <a:t>. </a:t>
            </a:r>
          </a:p>
          <a:p>
            <a:pPr lvl="1">
              <a:buFont typeface="+mj-lt"/>
              <a:buAutoNum type="arabicPeriod"/>
            </a:pPr>
            <a:r>
              <a:rPr lang="en-US" sz="2000" dirty="0" err="1"/>
              <a:t>Penguatan</a:t>
            </a:r>
            <a:r>
              <a:rPr lang="en-US" sz="2000" dirty="0"/>
              <a:t> </a:t>
            </a:r>
            <a:r>
              <a:rPr lang="en-US" sz="2000" dirty="0" err="1"/>
              <a:t>produk</a:t>
            </a:r>
            <a:r>
              <a:rPr lang="en-US" sz="2000" dirty="0"/>
              <a:t> </a:t>
            </a:r>
            <a:r>
              <a:rPr lang="en-US" sz="2000" dirty="0" err="1"/>
              <a:t>keilmuan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Pusat KPMAK </a:t>
            </a:r>
            <a:r>
              <a:rPr lang="en-US" sz="2000" dirty="0" err="1"/>
              <a:t>melalui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</a:t>
            </a:r>
            <a:r>
              <a:rPr lang="en-US" sz="2000" dirty="0" err="1"/>
              <a:t>mahasiswa</a:t>
            </a:r>
            <a:r>
              <a:rPr lang="en-US" sz="2000" dirty="0"/>
              <a:t> </a:t>
            </a:r>
            <a:r>
              <a:rPr lang="en-US" sz="2000" dirty="0" err="1"/>
              <a:t>pascasarjana</a:t>
            </a:r>
            <a:r>
              <a:rPr lang="en-US" sz="2000" dirty="0"/>
              <a:t>, </a:t>
            </a:r>
            <a:r>
              <a:rPr lang="en-US" sz="2000" dirty="0" err="1"/>
              <a:t>riset</a:t>
            </a:r>
            <a:r>
              <a:rPr lang="en-US" sz="2000" dirty="0"/>
              <a:t> </a:t>
            </a:r>
            <a:r>
              <a:rPr lang="en-US" sz="2000" dirty="0" err="1"/>
              <a:t>independen</a:t>
            </a:r>
            <a:r>
              <a:rPr lang="en-US" sz="2000" dirty="0"/>
              <a:t>, </a:t>
            </a:r>
            <a:r>
              <a:rPr lang="en-US" sz="2000" dirty="0" err="1"/>
              <a:t>analisis</a:t>
            </a:r>
            <a:r>
              <a:rPr lang="en-US" sz="2000" dirty="0"/>
              <a:t> data survey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dampak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pembiayaan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ketidakadilan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(health inequity). </a:t>
            </a:r>
          </a:p>
          <a:p>
            <a:pPr lvl="1">
              <a:buFont typeface="+mj-lt"/>
              <a:buAutoNum type="arabicPeriod"/>
            </a:pPr>
            <a:r>
              <a:rPr lang="en-US" sz="2000" dirty="0" err="1"/>
              <a:t>Penguatan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menyebarkan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mensosialisasikan</a:t>
            </a:r>
            <a:r>
              <a:rPr lang="en-US" sz="2000" dirty="0"/>
              <a:t> </a:t>
            </a:r>
            <a:r>
              <a:rPr lang="en-US" sz="2000" dirty="0" err="1"/>
              <a:t>hasil</a:t>
            </a:r>
            <a:r>
              <a:rPr lang="en-US" sz="2000" dirty="0"/>
              <a:t> </a:t>
            </a:r>
            <a:r>
              <a:rPr lang="en-US" sz="2000" dirty="0" err="1"/>
              <a:t>riset</a:t>
            </a:r>
            <a:r>
              <a:rPr lang="en-US" sz="2000" dirty="0"/>
              <a:t> (research findings) </a:t>
            </a:r>
            <a:r>
              <a:rPr lang="en-US" sz="2000" dirty="0" err="1"/>
              <a:t>melalui</a:t>
            </a:r>
            <a:r>
              <a:rPr lang="en-US" sz="2000" dirty="0"/>
              <a:t> seminar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pembiayaan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asuransi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yang </a:t>
            </a:r>
            <a:r>
              <a:rPr lang="en-US" sz="2000" dirty="0" err="1"/>
              <a:t>diadakan</a:t>
            </a:r>
            <a:r>
              <a:rPr lang="en-US" sz="2000" dirty="0"/>
              <a:t> </a:t>
            </a:r>
            <a:r>
              <a:rPr lang="en-US" sz="2000" dirty="0" err="1"/>
              <a:t>setiap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, seminar </a:t>
            </a:r>
            <a:r>
              <a:rPr lang="en-US" sz="2000" dirty="0" err="1"/>
              <a:t>internasional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lima </a:t>
            </a:r>
            <a:r>
              <a:rPr lang="en-US" sz="2000" dirty="0" err="1"/>
              <a:t>tahun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datang</a:t>
            </a:r>
            <a:r>
              <a:rPr lang="en-US" sz="2000" dirty="0"/>
              <a:t>, </a:t>
            </a:r>
            <a:r>
              <a:rPr lang="en-US" sz="2000" dirty="0" err="1"/>
              <a:t>pertemuan</a:t>
            </a:r>
            <a:r>
              <a:rPr lang="en-US" sz="2000" dirty="0"/>
              <a:t> </a:t>
            </a:r>
            <a:r>
              <a:rPr lang="en-US" sz="2000" dirty="0" err="1"/>
              <a:t>tahunan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policy maker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peneliti</a:t>
            </a:r>
            <a:r>
              <a:rPr lang="en-US" sz="2000" dirty="0"/>
              <a:t>, </a:t>
            </a:r>
            <a:r>
              <a:rPr lang="en-US" sz="2000" dirty="0" err="1"/>
              <a:t>maupun</a:t>
            </a:r>
            <a:r>
              <a:rPr lang="en-US" sz="2000" dirty="0"/>
              <a:t> </a:t>
            </a:r>
            <a:r>
              <a:rPr lang="en-US" sz="2000" dirty="0" err="1"/>
              <a:t>publikasi</a:t>
            </a:r>
            <a:r>
              <a:rPr lang="en-US" sz="2000" dirty="0"/>
              <a:t> </a:t>
            </a:r>
            <a:r>
              <a:rPr lang="en-US" sz="2000" dirty="0" err="1"/>
              <a:t>jurnal</a:t>
            </a:r>
            <a:r>
              <a:rPr lang="en-US" sz="2000" dirty="0"/>
              <a:t> </a:t>
            </a:r>
            <a:r>
              <a:rPr lang="en-US" sz="2000" dirty="0" err="1"/>
              <a:t>nasional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internasional</a:t>
            </a:r>
            <a:r>
              <a:rPr lang="en-US" sz="2000" dirty="0"/>
              <a:t>. </a:t>
            </a:r>
          </a:p>
          <a:p>
            <a:pPr lvl="1">
              <a:buFont typeface="+mj-lt"/>
              <a:buAutoNum type="arabicPeriod"/>
            </a:pPr>
            <a:r>
              <a:rPr lang="en-US" sz="2000" dirty="0" err="1"/>
              <a:t>Membangun</a:t>
            </a:r>
            <a:r>
              <a:rPr lang="en-US" sz="2000" dirty="0"/>
              <a:t> </a:t>
            </a:r>
            <a:r>
              <a:rPr lang="en-US" sz="2000" dirty="0" err="1"/>
              <a:t>kerjasama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Sektor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swasta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mendorong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terapan</a:t>
            </a:r>
            <a:r>
              <a:rPr lang="en-US" sz="2000" dirty="0"/>
              <a:t>. </a:t>
            </a:r>
          </a:p>
          <a:p>
            <a:endParaRPr lang="en-US" sz="2200" i="1" dirty="0"/>
          </a:p>
          <a:p>
            <a:endParaRPr lang="en-US" sz="2200" dirty="0"/>
          </a:p>
          <a:p>
            <a:endParaRPr lang="en-US" sz="2200" i="1" dirty="0"/>
          </a:p>
          <a:p>
            <a:endParaRPr lang="en-US" sz="2200" i="1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701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17269</TotalTime>
  <Words>880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2_Office Theme</vt:lpstr>
      <vt:lpstr>PowerPoint Presentation</vt:lpstr>
      <vt:lpstr>Bab 1. Kebijakan Umum</vt:lpstr>
      <vt:lpstr>Nilai-nilai dasar</vt:lpstr>
      <vt:lpstr>Visi</vt:lpstr>
      <vt:lpstr>Misi</vt:lpstr>
      <vt:lpstr>Komitmen</vt:lpstr>
      <vt:lpstr>Tujuan</vt:lpstr>
      <vt:lpstr>Tujuan</vt:lpstr>
      <vt:lpstr>Milestones 2018-2022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Diah Puspandari</cp:lastModifiedBy>
  <cp:revision>150</cp:revision>
  <dcterms:created xsi:type="dcterms:W3CDTF">2016-10-06T12:46:54Z</dcterms:created>
  <dcterms:modified xsi:type="dcterms:W3CDTF">2017-11-14T16:23:47Z</dcterms:modified>
</cp:coreProperties>
</file>