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dirty="0" smtClean="0"/>
              <a:t>Departemen Dasar dan </a:t>
            </a:r>
            <a:r>
              <a:rPr lang="id-ID" dirty="0" err="1" smtClean="0"/>
              <a:t>Emergensi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144" y="301625"/>
            <a:ext cx="10515600" cy="647749"/>
          </a:xfrm>
        </p:spPr>
        <p:txBody>
          <a:bodyPr>
            <a:noAutofit/>
          </a:bodyPr>
          <a:lstStyle/>
          <a:p>
            <a:r>
              <a:rPr lang="en-US" sz="1800" b="1" dirty="0" err="1"/>
              <a:t>Tujuan</a:t>
            </a:r>
            <a:r>
              <a:rPr lang="en-US" sz="1800" b="1" dirty="0"/>
              <a:t> 1:  </a:t>
            </a:r>
            <a:r>
              <a:rPr lang="en-US" sz="1800" dirty="0" err="1"/>
              <a:t>Pendidikan</a:t>
            </a:r>
            <a:r>
              <a:rPr lang="en-US" sz="1800" dirty="0"/>
              <a:t> yang </a:t>
            </a:r>
            <a:r>
              <a:rPr lang="en-US" sz="1800" dirty="0" err="1"/>
              <a:t>berkualitas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lulusan</a:t>
            </a:r>
            <a:r>
              <a:rPr lang="en-US" sz="1800" dirty="0"/>
              <a:t> yang </a:t>
            </a:r>
            <a:r>
              <a:rPr lang="en-US" sz="1800" dirty="0" err="1"/>
              <a:t>berbudi</a:t>
            </a:r>
            <a:r>
              <a:rPr lang="en-US" sz="1800" dirty="0"/>
              <a:t>, </a:t>
            </a:r>
            <a:r>
              <a:rPr lang="en-US" sz="1800" dirty="0" err="1"/>
              <a:t>unggul</a:t>
            </a:r>
            <a:r>
              <a:rPr lang="en-US" sz="1800" dirty="0"/>
              <a:t>, </a:t>
            </a:r>
            <a:r>
              <a:rPr lang="en-US" sz="1800" dirty="0" err="1"/>
              <a:t>cerdas</a:t>
            </a:r>
            <a:r>
              <a:rPr lang="en-US" sz="1800" dirty="0"/>
              <a:t>, </a:t>
            </a:r>
            <a:r>
              <a:rPr lang="en-US" sz="1800" dirty="0" err="1"/>
              <a:t>kreatif</a:t>
            </a:r>
            <a:r>
              <a:rPr lang="en-US" sz="1800" dirty="0"/>
              <a:t>, </a:t>
            </a:r>
            <a:r>
              <a:rPr lang="en-US" sz="1800" dirty="0" err="1"/>
              <a:t>terampil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sadar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tanggungjawabnya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nusa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bangsa</a:t>
            </a:r>
            <a:r>
              <a:rPr lang="en-US" sz="1800" dirty="0" smtClean="0"/>
              <a:t>.</a:t>
            </a:r>
            <a:endParaRPr lang="id-ID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18858"/>
              </p:ext>
            </p:extLst>
          </p:nvPr>
        </p:nvGraphicFramePr>
        <p:xfrm>
          <a:off x="520144" y="1127125"/>
          <a:ext cx="11341658" cy="4432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7101"/>
                <a:gridCol w="2507101"/>
                <a:gridCol w="477545"/>
                <a:gridCol w="477545"/>
                <a:gridCol w="477545"/>
                <a:gridCol w="477545"/>
                <a:gridCol w="518374"/>
                <a:gridCol w="3898902"/>
              </a:tblGrid>
              <a:tr h="13870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Sasaran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Indikator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Target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Program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277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b="1" dirty="0">
                          <a:effectLst/>
                        </a:rPr>
                        <a:t>2018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</a:rPr>
                        <a:t>2019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</a:rPr>
                        <a:t>2020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</a:rPr>
                        <a:t>2021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</a:rPr>
                        <a:t>2022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351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pendidikan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lintas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disiplin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mahasiswa meraih prestasi di tingkat nasional dan internasional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Mengikutsertakan tim mahasiswa lintas disiplin pada berbagai lomba tingkat nasional dan internasional.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8322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program kerjasama pertukaran mahasiswa, joint program, dan dual degree program lintas disiplin ilmu.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Meningkatkan dan mengembangkan kerjasama pertukaran mahasiswa, joint program, dan dual degree program lintas disiplin ilmu.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5548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Menjadikan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pendidikan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pascasarjana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sebagai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tulang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punggung</a:t>
                      </a:r>
                      <a:r>
                        <a:rPr lang="en-US" sz="1200" dirty="0">
                          <a:effectLst/>
                        </a:rPr>
                        <a:t> Tri Dharma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publikasi bersama antara mahasiswa pascasarjana dan dosen pembimbing.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Menjadikan pendidikan pascasarjana sebagai tulang punggung penelitian dan publikasi.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328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Meningkatkan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jiwa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inovasi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kewirausahaan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sosial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mahasiswa yang ikut PKM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Membantu mahasiswa yang berwirausaha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41611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system </a:t>
                      </a:r>
                      <a:r>
                        <a:rPr lang="en-US" sz="1200" dirty="0" err="1">
                          <a:effectLst/>
                        </a:rPr>
                        <a:t>penerimaan</a:t>
                      </a:r>
                      <a:r>
                        <a:rPr lang="en-US" sz="1200" dirty="0">
                          <a:effectLst/>
                        </a:rPr>
                        <a:t> SDM </a:t>
                      </a:r>
                      <a:r>
                        <a:rPr lang="en-US" sz="1200" dirty="0" err="1">
                          <a:effectLst/>
                        </a:rPr>
                        <a:t>yg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profesional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dosen yang mengikuti pelatihan TIK untuk pembelajaran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Memetakan kebutuhan SDM dosen berdasar bidang ilmu dan lintas bidang ilmu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  <a:tr h="416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dosen yang mengikuti pelatihan metode pembelajaran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3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sistem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penerimaan</a:t>
                      </a:r>
                      <a:r>
                        <a:rPr lang="en-US" sz="1200" dirty="0">
                          <a:effectLst/>
                        </a:rPr>
                        <a:t> SDM yang </a:t>
                      </a:r>
                      <a:r>
                        <a:rPr lang="en-US" sz="1200" dirty="0" err="1">
                          <a:effectLst/>
                        </a:rPr>
                        <a:t>profesional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dosen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Diseminasi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Pengetahuan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melalui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Kanal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Pengetahuan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Memetakan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kebutuhan</a:t>
                      </a:r>
                      <a:r>
                        <a:rPr lang="en-US" sz="1200" dirty="0">
                          <a:effectLst/>
                        </a:rPr>
                        <a:t> SDM </a:t>
                      </a:r>
                      <a:r>
                        <a:rPr lang="en-US" sz="1200" dirty="0" err="1">
                          <a:effectLst/>
                        </a:rPr>
                        <a:t>dosen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berdasarkan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bidang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ilmu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lintas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bidang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ilmu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52014" marR="520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250825"/>
            <a:ext cx="10515600" cy="647749"/>
          </a:xfrm>
        </p:spPr>
        <p:txBody>
          <a:bodyPr>
            <a:noAutofit/>
          </a:bodyPr>
          <a:lstStyle/>
          <a:p>
            <a:r>
              <a:rPr lang="en-US" sz="1600" b="1" dirty="0" err="1"/>
              <a:t>Tujuan</a:t>
            </a:r>
            <a:r>
              <a:rPr lang="en-US" sz="1600" b="1" dirty="0"/>
              <a:t> 2: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: </a:t>
            </a:r>
            <a:r>
              <a:rPr lang="en-US" sz="1600" dirty="0" err="1"/>
              <a:t>Produk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rujukan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/>
              <a:t> yang </a:t>
            </a:r>
            <a:r>
              <a:rPr lang="en-US" sz="1600" dirty="0" err="1"/>
              <a:t>berwawasan</a:t>
            </a:r>
            <a:r>
              <a:rPr lang="en-US" sz="1600" dirty="0"/>
              <a:t> </a:t>
            </a:r>
            <a:r>
              <a:rPr lang="en-US" sz="1600" dirty="0" err="1"/>
              <a:t>lingkungan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memberi</a:t>
            </a:r>
            <a:r>
              <a:rPr lang="en-US" sz="1600" dirty="0"/>
              <a:t> </a:t>
            </a:r>
            <a:r>
              <a:rPr lang="en-US" sz="1600" dirty="0" err="1"/>
              <a:t>solusi</a:t>
            </a:r>
            <a:r>
              <a:rPr lang="en-US" sz="1600" dirty="0"/>
              <a:t> </a:t>
            </a:r>
            <a:r>
              <a:rPr lang="en-US" sz="1600" dirty="0" err="1"/>
              <a:t>permasalahan</a:t>
            </a:r>
            <a:r>
              <a:rPr lang="en-US" sz="1600" dirty="0"/>
              <a:t> </a:t>
            </a:r>
            <a:r>
              <a:rPr lang="en-US" sz="1600" dirty="0" err="1"/>
              <a:t>masyarakat</a:t>
            </a:r>
            <a:r>
              <a:rPr lang="en-US" sz="1600" dirty="0"/>
              <a:t>, </a:t>
            </a:r>
            <a:r>
              <a:rPr lang="en-US" sz="1600" dirty="0" err="1"/>
              <a:t>bangsa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Negara yang </a:t>
            </a:r>
            <a:r>
              <a:rPr lang="en-US" sz="1600" dirty="0" err="1"/>
              <a:t>berbasis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nilai-nilai</a:t>
            </a:r>
            <a:r>
              <a:rPr lang="en-US" sz="1600" dirty="0"/>
              <a:t> </a:t>
            </a:r>
            <a:r>
              <a:rPr lang="en-US" sz="1600" dirty="0" err="1"/>
              <a:t>keunggulan</a:t>
            </a:r>
            <a:r>
              <a:rPr lang="en-US" sz="1600" dirty="0"/>
              <a:t> </a:t>
            </a:r>
            <a:r>
              <a:rPr lang="en-US" sz="1600" dirty="0" err="1"/>
              <a:t>lokal</a:t>
            </a:r>
            <a:r>
              <a:rPr lang="en-US" sz="1600" dirty="0"/>
              <a:t>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374827"/>
              </p:ext>
            </p:extLst>
          </p:nvPr>
        </p:nvGraphicFramePr>
        <p:xfrm>
          <a:off x="482601" y="1012874"/>
          <a:ext cx="11226798" cy="5102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4999"/>
                <a:gridCol w="3240613"/>
                <a:gridCol w="467784"/>
                <a:gridCol w="467784"/>
                <a:gridCol w="467784"/>
                <a:gridCol w="467784"/>
                <a:gridCol w="603251"/>
                <a:gridCol w="3606799"/>
              </a:tblGrid>
              <a:tr h="12041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Sasaran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Indikator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Target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Program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2018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 dirty="0">
                          <a:effectLst/>
                        </a:rPr>
                        <a:t>2019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2020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2021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</a:rPr>
                        <a:t>2022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235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pendidikan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lintas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disiplin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makalah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proceeding </a:t>
                      </a:r>
                      <a:r>
                        <a:rPr lang="en-US" sz="1200" dirty="0" err="1">
                          <a:effectLst/>
                        </a:rPr>
                        <a:t>konferensi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terindeks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Menghasilkan produk penelitian sebagai rujukan nasional yang berwawasan lingkungan dan memberi solusi permasalahan masyarakat, bangsa, dan negara yang berbasis pada nilai-nilai keunggulan lokal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Publikasi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pada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jurnal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Internasional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terindeks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publikasi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pada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jurnal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nasional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terakreditasi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bookchapter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diterbitkan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oleh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penerbit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internasional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Cipta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dihasilkan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82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Memacu inovasi ilmu pengetahuan dan teknologi yang bermanfaat bagi kepentingan bangsa, negara, dan kemanusiaan berbasis kearifan budaya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kekayaan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intelektual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dihasilkan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Memacu inovasi ilmu pengetahuan dan teknologi yang bermanfaat bagi kepentingan bangsa, negara, dan kemanusiaan berbasis kearifan budaya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3612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Jumlah penelitian terkait isu-isu strategis nasional dan internasional.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publikasi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terkait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strategis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nasional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internasional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pada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jurnal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internasional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terindeks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47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Mengarahkan kerja sama untuk mengakselerasi pengembangan dan inovasi ilmu pengetahuan, teknologi, dan kebudayaan.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kerjasama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terealisasi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baik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negeri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maupun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luar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negeri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rangka</a:t>
                      </a:r>
                      <a:r>
                        <a:rPr lang="en-US" sz="1200" dirty="0">
                          <a:effectLst/>
                        </a:rPr>
                        <a:t> joint-research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Penguatan kapasitas inovasi melalui kerjasama bisnis, penelitian kolaboratif dan pemanfaatan hasil penelitian. 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722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visiting scholars </a:t>
                      </a:r>
                      <a:r>
                        <a:rPr lang="en-US" sz="1200" dirty="0" err="1">
                          <a:effectLst/>
                        </a:rPr>
                        <a:t>asing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terlibat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aktif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kegiatan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akademik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baik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pendidikan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pengajaran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pembimbingan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aktivitas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terkait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lainnya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  <a:tr h="4816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dosen</a:t>
                      </a:r>
                      <a:r>
                        <a:rPr lang="en-US" sz="1200" dirty="0">
                          <a:effectLst/>
                        </a:rPr>
                        <a:t> UGM yang </a:t>
                      </a:r>
                      <a:r>
                        <a:rPr lang="en-US" sz="1200" dirty="0" err="1">
                          <a:effectLst/>
                        </a:rPr>
                        <a:t>menjadi</a:t>
                      </a:r>
                      <a:r>
                        <a:rPr lang="en-US" sz="1200" dirty="0">
                          <a:effectLst/>
                        </a:rPr>
                        <a:t> visiting scholars di </a:t>
                      </a:r>
                      <a:r>
                        <a:rPr lang="en-US" sz="1200" dirty="0" err="1">
                          <a:effectLst/>
                        </a:rPr>
                        <a:t>perguruan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tinggi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mitra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luar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negri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40794" marR="407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76225"/>
            <a:ext cx="10134600" cy="647749"/>
          </a:xfrm>
        </p:spPr>
        <p:txBody>
          <a:bodyPr>
            <a:noAutofit/>
          </a:bodyPr>
          <a:lstStyle/>
          <a:p>
            <a:r>
              <a:rPr lang="en-US" sz="1800" b="1" dirty="0" err="1"/>
              <a:t>Tujuan</a:t>
            </a:r>
            <a:r>
              <a:rPr lang="en-US" sz="1800" b="1" dirty="0"/>
              <a:t> 3:  </a:t>
            </a:r>
            <a:r>
              <a:rPr lang="en-US" sz="1800" dirty="0" err="1"/>
              <a:t>Bidang</a:t>
            </a:r>
            <a:r>
              <a:rPr lang="en-US" sz="1800" dirty="0"/>
              <a:t> </a:t>
            </a:r>
            <a:r>
              <a:rPr lang="en-US" sz="1800" dirty="0" err="1"/>
              <a:t>Pengabdian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: </a:t>
            </a:r>
            <a:r>
              <a:rPr lang="en-US" sz="1800" dirty="0" err="1"/>
              <a:t>Pengabdian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berbasis</a:t>
            </a:r>
            <a:r>
              <a:rPr lang="en-US" sz="1800" dirty="0"/>
              <a:t> </a:t>
            </a:r>
            <a:r>
              <a:rPr lang="en-US" sz="1800" dirty="0" err="1"/>
              <a:t>keilmuan</a:t>
            </a:r>
            <a:r>
              <a:rPr lang="en-US" sz="1800" dirty="0"/>
              <a:t> yang </a:t>
            </a:r>
            <a:r>
              <a:rPr lang="en-US" sz="1800" dirty="0" err="1"/>
              <a:t>mampu</a:t>
            </a:r>
            <a:r>
              <a:rPr lang="en-US" sz="1800" dirty="0"/>
              <a:t> </a:t>
            </a:r>
            <a:r>
              <a:rPr lang="en-US" sz="1800" dirty="0" err="1"/>
              <a:t>mendorong</a:t>
            </a:r>
            <a:r>
              <a:rPr lang="en-US" sz="1800" dirty="0"/>
              <a:t> </a:t>
            </a:r>
            <a:r>
              <a:rPr lang="en-US" sz="1800" dirty="0" err="1"/>
              <a:t>kemandirian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kesejahteraan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berkelanjutan</a:t>
            </a:r>
            <a:r>
              <a:rPr lang="en-US" sz="1800" dirty="0"/>
              <a:t>.</a:t>
            </a:r>
            <a:r>
              <a:rPr lang="en-US" sz="1800" dirty="0"/>
              <a:t> </a:t>
            </a:r>
            <a:endParaRPr lang="id-ID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140066"/>
              </p:ext>
            </p:extLst>
          </p:nvPr>
        </p:nvGraphicFramePr>
        <p:xfrm>
          <a:off x="635000" y="1143000"/>
          <a:ext cx="11226799" cy="5029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917"/>
                <a:gridCol w="3378791"/>
                <a:gridCol w="614325"/>
                <a:gridCol w="614325"/>
                <a:gridCol w="614325"/>
                <a:gridCol w="614325"/>
                <a:gridCol w="614325"/>
                <a:gridCol w="2764466"/>
              </a:tblGrid>
              <a:tr h="3868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Sasaran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Indikator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Target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Program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3868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2018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2019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4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Mendorong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pengabdian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melalui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aplikasi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kewirausahaan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sosial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mitra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terlibat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kegiatan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pendampingan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wilayah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rentan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pangan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bencana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sosial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ekonomi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dll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Mendorong pengabdian melalui aplikasi kewirausahaansosial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547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Mengembangkan kemitraan strategis dengan alumni untuk meningkatkan produktivitas Tri Darma.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Pelibatan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asosiasi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profesi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alumni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kegiatan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pengabdian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 alumni </a:t>
                      </a:r>
                      <a:r>
                        <a:rPr lang="en-US" sz="1400" dirty="0" err="1">
                          <a:effectLst/>
                        </a:rPr>
                        <a:t>muda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Membangun sinergi dengan jejaring alumni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11605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Jumlah alumni terlibat dalam kegiatan pengabdian kepada masyarakat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276225"/>
            <a:ext cx="10325099" cy="828675"/>
          </a:xfrm>
        </p:spPr>
        <p:txBody>
          <a:bodyPr>
            <a:noAutofit/>
          </a:bodyPr>
          <a:lstStyle/>
          <a:p>
            <a:r>
              <a:rPr lang="en-US" sz="1400" b="1" dirty="0" err="1"/>
              <a:t>Tujuan</a:t>
            </a:r>
            <a:r>
              <a:rPr lang="en-US" sz="1400" b="1" dirty="0"/>
              <a:t> 4: </a:t>
            </a:r>
            <a:r>
              <a:rPr lang="en-US" sz="1400" dirty="0" err="1"/>
              <a:t>Bidang</a:t>
            </a:r>
            <a:r>
              <a:rPr lang="en-US" sz="1400" dirty="0"/>
              <a:t> </a:t>
            </a:r>
            <a:r>
              <a:rPr lang="en-US" sz="1400" dirty="0" err="1"/>
              <a:t>Pendukung</a:t>
            </a:r>
            <a:r>
              <a:rPr lang="en-US" sz="1400" dirty="0"/>
              <a:t> yang </a:t>
            </a:r>
            <a:r>
              <a:rPr lang="en-US" sz="1400" dirty="0" err="1"/>
              <a:t>terdiri</a:t>
            </a:r>
            <a:r>
              <a:rPr lang="en-US" sz="1400" dirty="0"/>
              <a:t> </a:t>
            </a:r>
            <a:r>
              <a:rPr lang="en-US" sz="1400" dirty="0" err="1"/>
              <a:t>atas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 </a:t>
            </a:r>
            <a:r>
              <a:rPr lang="en-US" sz="1400" dirty="0" err="1"/>
              <a:t>Manusia</a:t>
            </a:r>
            <a:r>
              <a:rPr lang="en-US" sz="1400" dirty="0"/>
              <a:t>, </a:t>
            </a:r>
            <a:r>
              <a:rPr lang="en-US" sz="1400" dirty="0" err="1"/>
              <a:t>Infrastruktur</a:t>
            </a:r>
            <a:r>
              <a:rPr lang="en-US" sz="1400" dirty="0"/>
              <a:t> </a:t>
            </a:r>
            <a:r>
              <a:rPr lang="en-US" sz="1400" dirty="0" err="1"/>
              <a:t>Fisik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, </a:t>
            </a:r>
            <a:r>
              <a:rPr lang="en-US" sz="1400" dirty="0" err="1"/>
              <a:t>Organisasi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TataKelola</a:t>
            </a:r>
            <a:r>
              <a:rPr lang="en-US" sz="1400" dirty="0"/>
              <a:t>, </a:t>
            </a:r>
            <a:r>
              <a:rPr lang="en-US" sz="1400" dirty="0" err="1"/>
              <a:t>Keuangan</a:t>
            </a:r>
            <a:r>
              <a:rPr lang="en-US" sz="1400" dirty="0"/>
              <a:t>,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Informasi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r>
              <a:rPr lang="en-US" sz="1400" dirty="0"/>
              <a:t> </a:t>
            </a:r>
            <a:r>
              <a:rPr lang="en-US" sz="1400" dirty="0" err="1"/>
              <a:t>sama</a:t>
            </a:r>
            <a:r>
              <a:rPr lang="en-US" sz="1400" dirty="0"/>
              <a:t>: </a:t>
            </a:r>
            <a:r>
              <a:rPr lang="en-US" sz="1400" dirty="0" err="1"/>
              <a:t>Tatakelola</a:t>
            </a:r>
            <a:r>
              <a:rPr lang="en-US" sz="1400" dirty="0"/>
              <a:t> yang </a:t>
            </a:r>
            <a:r>
              <a:rPr lang="en-US" sz="1400" dirty="0" err="1"/>
              <a:t>berkeadilan</a:t>
            </a:r>
            <a:r>
              <a:rPr lang="en-US" sz="1400" dirty="0"/>
              <a:t>, </a:t>
            </a:r>
            <a:r>
              <a:rPr lang="en-US" sz="1400" dirty="0" err="1"/>
              <a:t>transparan</a:t>
            </a:r>
            <a:r>
              <a:rPr lang="en-US" sz="1400" dirty="0"/>
              <a:t>, </a:t>
            </a:r>
            <a:r>
              <a:rPr lang="en-US" sz="1400" dirty="0" err="1"/>
              <a:t>partisipatif</a:t>
            </a:r>
            <a:r>
              <a:rPr lang="en-US" sz="1400" dirty="0"/>
              <a:t>, </a:t>
            </a:r>
            <a:r>
              <a:rPr lang="en-US" sz="1400" dirty="0" err="1"/>
              <a:t>akuntabel</a:t>
            </a:r>
            <a:r>
              <a:rPr lang="en-US" sz="1400" dirty="0"/>
              <a:t>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terintegrasi</a:t>
            </a:r>
            <a:r>
              <a:rPr lang="en-US" sz="1400" dirty="0"/>
              <a:t> </a:t>
            </a:r>
            <a:r>
              <a:rPr lang="en-US" sz="1400" dirty="0" err="1"/>
              <a:t>antar</a:t>
            </a:r>
            <a:r>
              <a:rPr lang="en-US" sz="1400" dirty="0"/>
              <a:t> </a:t>
            </a:r>
            <a:r>
              <a:rPr lang="en-US" sz="1400" dirty="0" err="1"/>
              <a:t>bidang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menunjang</a:t>
            </a:r>
            <a:r>
              <a:rPr lang="en-US" sz="1400" dirty="0"/>
              <a:t> </a:t>
            </a:r>
            <a:r>
              <a:rPr lang="en-US" sz="1400" dirty="0" err="1"/>
              <a:t>efektivitas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efisiensi</a:t>
            </a:r>
            <a:r>
              <a:rPr lang="en-US" sz="1400" dirty="0"/>
              <a:t> </a:t>
            </a:r>
            <a:r>
              <a:rPr lang="en-US" sz="1400" dirty="0" err="1"/>
              <a:t>pemanfaatan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daya</a:t>
            </a:r>
            <a:r>
              <a:rPr lang="en-US" sz="1400" dirty="0"/>
              <a:t>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625980"/>
              </p:ext>
            </p:extLst>
          </p:nvPr>
        </p:nvGraphicFramePr>
        <p:xfrm>
          <a:off x="482601" y="1295401"/>
          <a:ext cx="11366498" cy="4864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5821"/>
                <a:gridCol w="2925278"/>
                <a:gridCol w="584200"/>
                <a:gridCol w="584200"/>
                <a:gridCol w="533400"/>
                <a:gridCol w="533400"/>
                <a:gridCol w="646318"/>
                <a:gridCol w="2223881"/>
              </a:tblGrid>
              <a:tr h="4053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Sasaran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Indikator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Target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Program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053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2018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2019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2022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6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Mengembangkan Sistem Penerimaan SDM yang Profesional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Tersedia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dokumen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pemetaan</a:t>
                      </a:r>
                      <a:r>
                        <a:rPr lang="en-US" sz="1400" dirty="0">
                          <a:effectLst/>
                        </a:rPr>
                        <a:t> SDM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komprehensif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berdasarkan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arsitektur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pengembangan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keilmuan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Mengembangkan sistem pengelolaan SDM yang menekankan pada sistem penerimaan SDM yang profesional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05342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Memperkuat budaya melayani dan kinerja unggul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Jumlah dosen berkualifikasi S3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Memperkuat budaya melayani dan kinerja unggul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810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Meningkatnya dosen dengan jabatan fungsional Lektor Kepala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0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Jumlah dosen yang mengikuti pelatihan /meningkat karir dan kompetensinya 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14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821</Words>
  <Application>Microsoft Macintosh PowerPoint</Application>
  <PresentationFormat>Widescreen</PresentationFormat>
  <Paragraphs>235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Cambria</vt:lpstr>
      <vt:lpstr>ＭＳ 明朝</vt:lpstr>
      <vt:lpstr>Times New Roman</vt:lpstr>
      <vt:lpstr>Arial</vt:lpstr>
      <vt:lpstr>Office Theme</vt:lpstr>
      <vt:lpstr>Departemen Dasar dan Emergensi</vt:lpstr>
      <vt:lpstr>Tujuan 1:  Pendidikan yang berkualitas untuk menghasilkan lulusan yang berbudi, unggul, cerdas, kreatif, terampil, dan sadar akan tanggungjawabnya terhadap nusa dan bangsa.</vt:lpstr>
      <vt:lpstr>Tujuan 2: Bidang Penelitian: Produk penelitian sebagai rujukan nasional yang berwawasan lingkungan dan memberi solusi permasalahan masyarakat, bangsa, dan Negara yang berbasis pada nilai-nilai keunggulan lokal.</vt:lpstr>
      <vt:lpstr>Tujuan 3:  Bidang Pengabdian kepada Masyarakat: Pengabdian kepada masyarakat berbasis keilmuan yang mampu mendorong kemandirian dan kesejahteraan masyarakat secara berkelanjutan. 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Eri Yanuar</cp:lastModifiedBy>
  <cp:revision>10</cp:revision>
  <dcterms:created xsi:type="dcterms:W3CDTF">2017-12-27T08:02:10Z</dcterms:created>
  <dcterms:modified xsi:type="dcterms:W3CDTF">2018-01-17T05:52:31Z</dcterms:modified>
</cp:coreProperties>
</file>