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5" r:id="rId4"/>
    <p:sldId id="271" r:id="rId5"/>
    <p:sldId id="258" r:id="rId6"/>
    <p:sldId id="273" r:id="rId7"/>
    <p:sldId id="259" r:id="rId8"/>
    <p:sldId id="260" r:id="rId9"/>
    <p:sldId id="269" r:id="rId10"/>
    <p:sldId id="262" r:id="rId11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80284" autoAdjust="0"/>
  </p:normalViewPr>
  <p:slideViewPr>
    <p:cSldViewPr snapToGrid="0">
      <p:cViewPr varScale="1">
        <p:scale>
          <a:sx n="100" d="100"/>
          <a:sy n="100" d="100"/>
        </p:scale>
        <p:origin x="-85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9B415-9196-4452-B413-62651BCE3202}" type="datetimeFigureOut">
              <a:rPr lang="id-ID" smtClean="0"/>
              <a:t>22/01/18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2A3B4-77B3-4D4F-8552-BD189E43D77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49434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id-ID" baseline="0" dirty="0" smtClean="0">
              <a:sym typeface="Wingdings" panose="05000000000000000000" pitchFamily="2" charset="2"/>
            </a:endParaRPr>
          </a:p>
          <a:p>
            <a:pPr marL="228600" indent="-228600">
              <a:buAutoNum type="arabicPeriod"/>
            </a:pPr>
            <a:endParaRPr lang="id-ID" baseline="0" dirty="0" smtClean="0">
              <a:sym typeface="Wingdings" panose="05000000000000000000" pitchFamily="2" charset="2"/>
            </a:endParaRPr>
          </a:p>
          <a:p>
            <a:pPr marL="228600" indent="-228600">
              <a:buAutoNum type="arabicPeriod"/>
            </a:pPr>
            <a:endParaRPr lang="id-ID" baseline="0" dirty="0" smtClean="0">
              <a:sym typeface="Wingdings" panose="05000000000000000000" pitchFamily="2" charset="2"/>
            </a:endParaRPr>
          </a:p>
          <a:p>
            <a:pPr marL="228600" indent="-228600">
              <a:buAutoNum type="arabicPeriod"/>
            </a:pPr>
            <a:endParaRPr lang="id-ID" baseline="0" dirty="0" smtClean="0">
              <a:sym typeface="Wingdings" panose="05000000000000000000" pitchFamily="2" charset="2"/>
            </a:endParaRPr>
          </a:p>
          <a:p>
            <a:pPr marL="228600" indent="-228600">
              <a:buAutoNum type="arabicPeriod"/>
            </a:pPr>
            <a:endParaRPr lang="id-ID" dirty="0">
              <a:solidFill>
                <a:srgbClr val="00009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2A3B4-77B3-4D4F-8552-BD189E43D770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77676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2A3B4-77B3-4D4F-8552-BD189E43D770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63254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2A3B4-77B3-4D4F-8552-BD189E43D770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63254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2A3B4-77B3-4D4F-8552-BD189E43D770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40836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2A3B4-77B3-4D4F-8552-BD189E43D770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408361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2A3B4-77B3-4D4F-8552-BD189E43D770}" type="slidenum">
              <a:rPr lang="id-ID" smtClean="0"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0679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2A3B4-77B3-4D4F-8552-BD189E43D770}" type="slidenum">
              <a:rPr lang="id-ID" smtClean="0"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277830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2A3B4-77B3-4D4F-8552-BD189E43D770}" type="slidenum">
              <a:rPr lang="id-ID" smtClean="0"/>
              <a:t>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618790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 smtClean="0">
              <a:sym typeface="Wingdings" panose="05000000000000000000" pitchFamily="2" charset="2"/>
            </a:endParaRPr>
          </a:p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2A3B4-77B3-4D4F-8552-BD189E43D770}" type="slidenum">
              <a:rPr lang="id-ID" smtClean="0"/>
              <a:t>10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3690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433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340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449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172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6859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141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146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049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7949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80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7388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FDFE-B53C-4D6A-AA31-2E818ED3BFF2}" type="datetimeFigureOut">
              <a:rPr lang="id-ID" smtClean="0"/>
              <a:pPr/>
              <a:t>22/01/18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4076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/>
          <a:lstStyle/>
          <a:p>
            <a:r>
              <a:rPr lang="en-US" altLang="zh-CN" b="1" dirty="0" smtClean="0">
                <a:latin typeface="Calibri" panose="020F0502020204030204" pitchFamily="34" charset="0"/>
              </a:rPr>
              <a:t>Dept. </a:t>
            </a:r>
            <a:r>
              <a:rPr lang="en-US" altLang="zh-CN" b="1" dirty="0" err="1" smtClean="0">
                <a:latin typeface="Calibri" panose="020F0502020204030204" pitchFamily="34" charset="0"/>
              </a:rPr>
              <a:t>Patologi</a:t>
            </a:r>
            <a:r>
              <a:rPr lang="en-US" altLang="zh-CN" b="1" dirty="0" smtClean="0">
                <a:latin typeface="Calibri" panose="020F0502020204030204" pitchFamily="34" charset="0"/>
              </a:rPr>
              <a:t> </a:t>
            </a:r>
            <a:r>
              <a:rPr lang="en-US" altLang="zh-CN" b="1" dirty="0" err="1" smtClean="0">
                <a:latin typeface="Calibri" panose="020F0502020204030204" pitchFamily="34" charset="0"/>
              </a:rPr>
              <a:t>Klinik</a:t>
            </a:r>
            <a:r>
              <a:rPr lang="en-US" altLang="zh-CN" b="1" dirty="0" smtClean="0">
                <a:latin typeface="Calibri" panose="020F0502020204030204" pitchFamily="34" charset="0"/>
              </a:rPr>
              <a:t> &amp; </a:t>
            </a:r>
            <a:r>
              <a:rPr lang="en-US" altLang="zh-CN" b="1" dirty="0" err="1" smtClean="0">
                <a:latin typeface="Calibri" panose="020F0502020204030204" pitchFamily="34" charset="0"/>
              </a:rPr>
              <a:t>Kedokteran</a:t>
            </a:r>
            <a:r>
              <a:rPr lang="en-US" altLang="zh-CN" b="1" dirty="0" smtClean="0">
                <a:latin typeface="Calibri" panose="020F0502020204030204" pitchFamily="34" charset="0"/>
              </a:rPr>
              <a:t> </a:t>
            </a:r>
            <a:r>
              <a:rPr lang="en-US" altLang="zh-CN" b="1" dirty="0" err="1" smtClean="0">
                <a:latin typeface="Calibri" panose="020F0502020204030204" pitchFamily="34" charset="0"/>
              </a:rPr>
              <a:t>Laboratorium</a:t>
            </a:r>
            <a:endParaRPr lang="en-US" altLang="zh-CN" b="1" i="1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b="1" dirty="0" smtClean="0"/>
              <a:t>Bab IV. Sasaran, Indikator, dan Program</a:t>
            </a:r>
            <a:endParaRPr lang="id-ID" sz="3200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6392441"/>
            <a:ext cx="12192000" cy="476232"/>
            <a:chOff x="0" y="6392441"/>
            <a:chExt cx="12192000" cy="476232"/>
          </a:xfrm>
        </p:grpSpPr>
        <p:sp>
          <p:nvSpPr>
            <p:cNvPr id="5" name="Rectangle 4"/>
            <p:cNvSpPr/>
            <p:nvPr/>
          </p:nvSpPr>
          <p:spPr>
            <a:xfrm>
              <a:off x="8783470" y="6392441"/>
              <a:ext cx="3408530" cy="465560"/>
            </a:xfrm>
            <a:prstGeom prst="rect">
              <a:avLst/>
            </a:prstGeom>
            <a:solidFill>
              <a:srgbClr val="FEA62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130C47"/>
                  </a:solidFill>
                </a:rPr>
                <a:t>fk.ugm.ac.id/2017/12/</a:t>
              </a:r>
              <a:r>
                <a:rPr lang="en-US" sz="1600" dirty="0" err="1" smtClean="0">
                  <a:solidFill>
                    <a:srgbClr val="130C47"/>
                  </a:solidFill>
                </a:rPr>
                <a:t>patologi-klinik</a:t>
              </a:r>
              <a:r>
                <a:rPr lang="en-US" sz="1600" dirty="0">
                  <a:solidFill>
                    <a:srgbClr val="130C47"/>
                  </a:solidFill>
                </a:rPr>
                <a:t>/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403113"/>
              <a:ext cx="8794142" cy="465560"/>
            </a:xfrm>
            <a:prstGeom prst="rect">
              <a:avLst/>
            </a:prstGeom>
            <a:solidFill>
              <a:srgbClr val="130C4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FEA62E"/>
                  </a:solidFill>
                </a:rPr>
                <a:t>PATOLOGI KLINIK DAN KEDOKTERAN LABORATORIUM</a:t>
              </a:r>
              <a:endParaRPr lang="en-US" sz="2000" dirty="0">
                <a:solidFill>
                  <a:srgbClr val="FEA62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6884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8120"/>
            <a:ext cx="10515600" cy="647749"/>
          </a:xfrm>
        </p:spPr>
        <p:txBody>
          <a:bodyPr>
            <a:noAutofit/>
          </a:bodyPr>
          <a:lstStyle/>
          <a:p>
            <a:r>
              <a:rPr lang="id-ID" sz="2400" dirty="0" smtClean="0"/>
              <a:t>Tujuan </a:t>
            </a:r>
            <a:r>
              <a:rPr lang="en-ID" sz="2400" dirty="0" smtClean="0"/>
              <a:t>5</a:t>
            </a:r>
            <a:r>
              <a:rPr lang="id-ID" sz="2400" dirty="0" smtClean="0"/>
              <a:t>:</a:t>
            </a:r>
            <a:r>
              <a:rPr lang="en-ID" sz="2400" dirty="0" smtClean="0"/>
              <a:t> </a:t>
            </a:r>
            <a:r>
              <a:rPr lang="id-ID" sz="2400" dirty="0">
                <a:solidFill>
                  <a:schemeClr val="dk1"/>
                </a:solidFill>
              </a:rPr>
              <a:t>Kerjasama yang strategis, sinergis, dan berkelanjutan dengan pihak lain dengan semangat saling mendukung dan </a:t>
            </a:r>
            <a:r>
              <a:rPr lang="id-ID" sz="2400" dirty="0" smtClean="0">
                <a:solidFill>
                  <a:schemeClr val="dk1"/>
                </a:solidFill>
              </a:rPr>
              <a:t>menghargai</a:t>
            </a:r>
            <a:endParaRPr lang="id-ID" sz="2400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9208093"/>
              </p:ext>
            </p:extLst>
          </p:nvPr>
        </p:nvGraphicFramePr>
        <p:xfrm>
          <a:off x="668866" y="1417647"/>
          <a:ext cx="11006666" cy="487937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67266"/>
                <a:gridCol w="1854200"/>
                <a:gridCol w="2827867"/>
                <a:gridCol w="567267"/>
                <a:gridCol w="524933"/>
                <a:gridCol w="491067"/>
                <a:gridCol w="516466"/>
                <a:gridCol w="643467"/>
                <a:gridCol w="3014133"/>
              </a:tblGrid>
              <a:tr h="3206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D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06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238065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dirty="0" smtClean="0"/>
                        <a:t>1</a:t>
                      </a:r>
                      <a:endParaRPr lang="en-US" sz="1400" dirty="0" smtClean="0"/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Membangun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kerjasama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tingkat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nasional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internasional</a:t>
                      </a:r>
                      <a:endParaRPr lang="en-US" sz="14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ID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kolaborasi</a:t>
                      </a:r>
                      <a:r>
                        <a:rPr lang="en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ID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dengan</a:t>
                      </a:r>
                      <a:r>
                        <a:rPr lang="en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ID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institusi</a:t>
                      </a:r>
                      <a:r>
                        <a:rPr lang="en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lain di </a:t>
                      </a:r>
                      <a:r>
                        <a:rPr lang="en-ID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tingkat</a:t>
                      </a:r>
                      <a:r>
                        <a:rPr lang="en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ID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nasional</a:t>
                      </a:r>
                      <a:r>
                        <a:rPr lang="en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ID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atau</a:t>
                      </a:r>
                      <a:r>
                        <a:rPr lang="en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ID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internasional</a:t>
                      </a:r>
                      <a:r>
                        <a:rPr lang="en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per </a:t>
                      </a:r>
                      <a:r>
                        <a:rPr lang="en-ID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tahun</a:t>
                      </a:r>
                      <a:r>
                        <a:rPr lang="en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en-ID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kolaborasi</a:t>
                      </a:r>
                      <a:r>
                        <a:rPr lang="en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ID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penelitian</a:t>
                      </a:r>
                      <a:r>
                        <a:rPr lang="en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ID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atau</a:t>
                      </a:r>
                      <a:r>
                        <a:rPr lang="en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industri</a:t>
                      </a:r>
                      <a:r>
                        <a:rPr lang="en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55600" marR="0" indent="-2619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Fakultas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departemen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proaktif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menjalin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kerjasama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menindaklanjuti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kerjasama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mitra-mitra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potensial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(industri teknologi laboratorium)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riset</a:t>
                      </a:r>
                      <a:endParaRPr lang="en-US" sz="140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55600" marR="0" indent="-2619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Mengusahakan</a:t>
                      </a:r>
                      <a:r>
                        <a:rPr lang="en-US" sz="14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RS</a:t>
                      </a:r>
                      <a:r>
                        <a:rPr lang="id-ID" sz="14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 Dr.</a:t>
                      </a:r>
                      <a:r>
                        <a:rPr lang="en-US" sz="14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Sard</a:t>
                      </a:r>
                      <a:r>
                        <a:rPr lang="id-ID" sz="14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r>
                        <a:rPr lang="en-US" sz="1400" u="non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ito</a:t>
                      </a:r>
                      <a:r>
                        <a:rPr lang="en-US" sz="14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menjadi</a:t>
                      </a:r>
                      <a:r>
                        <a:rPr lang="en-US" sz="14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salah</a:t>
                      </a:r>
                      <a:r>
                        <a:rPr lang="en-US" sz="14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satu</a:t>
                      </a:r>
                      <a:r>
                        <a:rPr lang="en-US" sz="14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rujukan</a:t>
                      </a:r>
                      <a:r>
                        <a:rPr lang="en-US" sz="14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nasional</a:t>
                      </a:r>
                      <a:r>
                        <a:rPr lang="en-US" sz="14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Skrining</a:t>
                      </a:r>
                      <a:r>
                        <a:rPr lang="en-US" sz="14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Hipotiroid</a:t>
                      </a:r>
                      <a:r>
                        <a:rPr lang="en-US" sz="14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Kongenital</a:t>
                      </a:r>
                      <a:r>
                        <a:rPr lang="en-US" sz="14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(SHK) </a:t>
                      </a:r>
                      <a:endParaRPr lang="en-ID" sz="140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55600" marR="0" indent="-2619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en-ID" sz="14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</a:t>
                      </a:r>
                      <a:r>
                        <a:rPr lang="id-ID" sz="14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mperkuat</a:t>
                      </a:r>
                      <a:r>
                        <a:rPr lang="en-ID" sz="14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RS</a:t>
                      </a:r>
                      <a:r>
                        <a:rPr lang="id-ID" sz="14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 Dr. </a:t>
                      </a:r>
                      <a:r>
                        <a:rPr lang="en-US" sz="1400" u="non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Sard</a:t>
                      </a:r>
                      <a:r>
                        <a:rPr lang="id-ID" sz="14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r>
                        <a:rPr lang="en-US" sz="1400" u="non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ito</a:t>
                      </a:r>
                      <a:r>
                        <a:rPr lang="en-US" sz="14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menjadi</a:t>
                      </a:r>
                      <a:r>
                        <a:rPr lang="en-US" sz="14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RS AHS </a:t>
                      </a:r>
                      <a:r>
                        <a:rPr lang="en-ID" sz="1400" u="non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bertaraf</a:t>
                      </a:r>
                      <a:r>
                        <a:rPr lang="en-ID" sz="14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u="non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internasional</a:t>
                      </a:r>
                      <a:endParaRPr lang="id-ID" sz="140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55600" marR="0" indent="-2619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id-ID" sz="14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Melibatkan rumah sakit afiliasi dalam payung AHS</a:t>
                      </a:r>
                    </a:p>
                    <a:p>
                      <a:pPr marL="355600" marR="0" indent="-2619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id-ID" sz="14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Membangun kerjasama dengan laboratorium luar yang terakreditasi</a:t>
                      </a:r>
                    </a:p>
                    <a:p>
                      <a:pPr marL="355600" marR="0" indent="-2619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id-ID" sz="14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Pendekatan/ penjajakan proses akreditasi program studi bertaraf internasional</a:t>
                      </a:r>
                      <a:endParaRPr lang="en-US" sz="140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0" y="6392441"/>
            <a:ext cx="12192000" cy="476232"/>
            <a:chOff x="0" y="6392441"/>
            <a:chExt cx="12192000" cy="476232"/>
          </a:xfrm>
        </p:grpSpPr>
        <p:sp>
          <p:nvSpPr>
            <p:cNvPr id="6" name="Rectangle 5"/>
            <p:cNvSpPr/>
            <p:nvPr/>
          </p:nvSpPr>
          <p:spPr>
            <a:xfrm>
              <a:off x="8783470" y="6392441"/>
              <a:ext cx="3408530" cy="465560"/>
            </a:xfrm>
            <a:prstGeom prst="rect">
              <a:avLst/>
            </a:prstGeom>
            <a:solidFill>
              <a:srgbClr val="FEA62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130C47"/>
                  </a:solidFill>
                </a:rPr>
                <a:t>fk.ugm.ac.id/2017/12/</a:t>
              </a:r>
              <a:r>
                <a:rPr lang="en-US" sz="1600" dirty="0" err="1" smtClean="0">
                  <a:solidFill>
                    <a:srgbClr val="130C47"/>
                  </a:solidFill>
                </a:rPr>
                <a:t>patologi-klinik</a:t>
              </a:r>
              <a:r>
                <a:rPr lang="en-US" sz="1600" dirty="0">
                  <a:solidFill>
                    <a:srgbClr val="130C47"/>
                  </a:solidFill>
                </a:rPr>
                <a:t>/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6403113"/>
              <a:ext cx="8794142" cy="465560"/>
            </a:xfrm>
            <a:prstGeom prst="rect">
              <a:avLst/>
            </a:prstGeom>
            <a:solidFill>
              <a:srgbClr val="130C4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FEA62E"/>
                  </a:solidFill>
                </a:rPr>
                <a:t>PATOLOGI KLINIK DAN KEDOKTERAN LABORATORIUM</a:t>
              </a:r>
              <a:endParaRPr lang="en-US" sz="2000" dirty="0">
                <a:solidFill>
                  <a:srgbClr val="FEA62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4843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150" y="224362"/>
            <a:ext cx="10515600" cy="647749"/>
          </a:xfrm>
        </p:spPr>
        <p:txBody>
          <a:bodyPr>
            <a:noAutofit/>
          </a:bodyPr>
          <a:lstStyle/>
          <a:p>
            <a:pPr lvl="0"/>
            <a:r>
              <a:rPr lang="id-ID" sz="2400" dirty="0" smtClean="0"/>
              <a:t>Tujuan 1:Pendidikan yang berkualitas dalam rangka turut serta menghasilkan lulusan yang kompeten dan mampu bersaing di tingkat nasional/internasional </a:t>
            </a:r>
            <a:endParaRPr lang="id-ID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1956293"/>
              </p:ext>
            </p:extLst>
          </p:nvPr>
        </p:nvGraphicFramePr>
        <p:xfrm>
          <a:off x="414865" y="979624"/>
          <a:ext cx="11006666" cy="523637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67266"/>
                <a:gridCol w="1571064"/>
                <a:gridCol w="2826327"/>
                <a:gridCol w="522514"/>
                <a:gridCol w="510639"/>
                <a:gridCol w="513058"/>
                <a:gridCol w="584200"/>
                <a:gridCol w="482600"/>
                <a:gridCol w="3428998"/>
              </a:tblGrid>
              <a:tr h="3201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D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01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577245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dirty="0" smtClean="0"/>
                        <a:t>1</a:t>
                      </a:r>
                      <a:endParaRPr lang="en-US" sz="1400" dirty="0" smtClean="0"/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dirty="0" err="1" smtClean="0"/>
                        <a:t>Kelulusan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tepat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waktu</a:t>
                      </a:r>
                      <a:endParaRPr lang="en-US" sz="1400" dirty="0" smtClean="0"/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 smtClean="0">
                          <a:effectLst/>
                        </a:rPr>
                        <a:t>lulus tepat waktu </a:t>
                      </a:r>
                      <a:endParaRPr lang="en-ID" sz="1400" u="none" strike="noStrike" dirty="0" smtClean="0">
                        <a:effectLst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 smtClean="0">
                          <a:effectLst/>
                        </a:rPr>
                        <a:t>(peserta didik PPDS-1)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40%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40%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50%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50%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60%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55600" indent="-279400">
                        <a:buFont typeface="+mj-lt"/>
                        <a:buAutoNum type="alphaLcPeriod"/>
                      </a:pPr>
                      <a:r>
                        <a:rPr lang="en-US" sz="14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Pembenahan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sarana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kelengkapan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pembelajaran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pengadaan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mini-lab, </a:t>
                      </a:r>
                      <a:r>
                        <a:rPr lang="en-US" sz="14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pembenahan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ruang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residen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355600" indent="-279400">
                        <a:buFont typeface="+mj-lt"/>
                        <a:buAutoNum type="alphaLcPeriod"/>
                      </a:pPr>
                      <a:r>
                        <a:rPr lang="en-US" sz="14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Pengaktifan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DPA</a:t>
                      </a:r>
                      <a:endParaRPr lang="en-US" sz="14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55600" indent="-279400">
                        <a:buFont typeface="+mj-lt"/>
                        <a:buAutoNum type="alphaLcPeriod"/>
                      </a:pPr>
                      <a:r>
                        <a:rPr lang="en-US" sz="14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Pembimbingan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tepat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waktu</a:t>
                      </a:r>
                      <a:endParaRPr lang="en-US" sz="1400" b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55600" indent="-279400">
                        <a:buFont typeface="+mj-lt"/>
                        <a:buAutoNum type="alphaLcPeriod"/>
                      </a:pPr>
                      <a:r>
                        <a:rPr lang="en-US" sz="14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Pembenahan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fasilitas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endParaRPr lang="id-ID" sz="1400" b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55600" indent="-279400">
                        <a:buFont typeface="+mj-lt"/>
                        <a:buAutoNum type="alphaLcPeriod"/>
                      </a:pPr>
                      <a:r>
                        <a:rPr lang="id-ID" sz="1400" dirty="0" smtClean="0"/>
                        <a:t>Evaluasi</a:t>
                      </a:r>
                      <a:r>
                        <a:rPr lang="en-ID" sz="1400" dirty="0" smtClean="0"/>
                        <a:t> </a:t>
                      </a:r>
                      <a:r>
                        <a:rPr lang="en-ID" sz="1400" dirty="0" err="1" smtClean="0"/>
                        <a:t>kemajuan</a:t>
                      </a:r>
                      <a:r>
                        <a:rPr lang="en-ID" sz="1400" dirty="0" smtClean="0"/>
                        <a:t> </a:t>
                      </a:r>
                      <a:r>
                        <a:rPr lang="en-ID" sz="1400" dirty="0" err="1" smtClean="0"/>
                        <a:t>studi</a:t>
                      </a:r>
                      <a:r>
                        <a:rPr lang="id-ID" sz="1400" dirty="0" smtClean="0"/>
                        <a:t> masing masing residen secara rutin/ semester</a:t>
                      </a:r>
                    </a:p>
                    <a:p>
                      <a:pPr marL="355600" indent="-279400">
                        <a:buFont typeface="+mj-lt"/>
                        <a:buAutoNum type="alphaLcPeriod"/>
                      </a:pPr>
                      <a:r>
                        <a:rPr lang="id-ID" sz="1400" dirty="0" smtClean="0"/>
                        <a:t>Workshop tahunan melibatkan peserta didik dan tenaga kependidikan</a:t>
                      </a:r>
                      <a:endParaRPr lang="id-ID" sz="1400" dirty="0"/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727021"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2</a:t>
                      </a:r>
                      <a:endParaRPr lang="en-US" sz="1400" dirty="0" smtClean="0"/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Pencapaian kompetensi standar</a:t>
                      </a:r>
                      <a:endParaRPr lang="en-US" sz="1400" dirty="0" smtClean="0"/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Mempertahankan first taker dalam </a:t>
                      </a:r>
                      <a:r>
                        <a:rPr lang="id-ID" sz="1400" baseline="0" dirty="0" smtClean="0"/>
                        <a:t>OSCE nasional dan </a:t>
                      </a:r>
                      <a:r>
                        <a:rPr lang="id-ID" sz="1400" dirty="0" smtClean="0"/>
                        <a:t>ujian nasional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55600" indent="-279400">
                        <a:buFont typeface="+mj-lt"/>
                        <a:buAutoNum type="alphaLcPeriod"/>
                      </a:pPr>
                      <a:r>
                        <a:rPr lang="id-ID" sz="1400" baseline="0" dirty="0" smtClean="0"/>
                        <a:t>Memperbanyak diskusi kasus</a:t>
                      </a:r>
                    </a:p>
                    <a:p>
                      <a:pPr marL="355600" indent="-279400">
                        <a:buFont typeface="+mj-lt"/>
                        <a:buAutoNum type="alphaLcPeriod"/>
                      </a:pPr>
                      <a:r>
                        <a:rPr lang="id-ID" sz="1400" dirty="0" smtClean="0"/>
                        <a:t>Self Assesment</a:t>
                      </a:r>
                    </a:p>
                    <a:p>
                      <a:pPr marL="355600" indent="-279400">
                        <a:buFont typeface="+mj-lt"/>
                        <a:buAutoNum type="alphaLcPeriod"/>
                      </a:pPr>
                      <a:r>
                        <a:rPr lang="id-ID" sz="1400" baseline="0" dirty="0" smtClean="0"/>
                        <a:t>Pembahasan kasus terpadu </a:t>
                      </a:r>
                      <a:r>
                        <a:rPr lang="en-ID" sz="1400" baseline="0" dirty="0" err="1" smtClean="0"/>
                        <a:t>secara</a:t>
                      </a:r>
                      <a:r>
                        <a:rPr lang="en-ID" sz="1400" baseline="0" dirty="0" smtClean="0"/>
                        <a:t> </a:t>
                      </a:r>
                      <a:r>
                        <a:rPr lang="en-ID" sz="1400" baseline="0" dirty="0" err="1" smtClean="0"/>
                        <a:t>mendalam</a:t>
                      </a:r>
                      <a:r>
                        <a:rPr lang="en-ID" sz="1400" baseline="0" dirty="0" smtClean="0"/>
                        <a:t> </a:t>
                      </a:r>
                      <a:r>
                        <a:rPr lang="en-ID" sz="1400" baseline="0" dirty="0" err="1" smtClean="0"/>
                        <a:t>oleh</a:t>
                      </a:r>
                      <a:r>
                        <a:rPr lang="en-ID" sz="1400" baseline="0" dirty="0" smtClean="0"/>
                        <a:t> </a:t>
                      </a:r>
                      <a:r>
                        <a:rPr lang="en-ID" sz="1400" baseline="0" dirty="0" err="1" smtClean="0"/>
                        <a:t>setiap</a:t>
                      </a:r>
                      <a:r>
                        <a:rPr lang="en-ID" sz="1400" baseline="0" dirty="0" smtClean="0"/>
                        <a:t> </a:t>
                      </a:r>
                      <a:r>
                        <a:rPr lang="en-ID" sz="1400" baseline="0" dirty="0" err="1" smtClean="0"/>
                        <a:t>stase</a:t>
                      </a:r>
                      <a:r>
                        <a:rPr lang="en-ID" sz="1400" baseline="0" dirty="0" smtClean="0"/>
                        <a:t> sub-lab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727021">
                <a:tc v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Perolehan penghargaan ilmiah nasional  (award)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0">
                        <a:buFont typeface="+mj-lt"/>
                        <a:buNone/>
                      </a:pPr>
                      <a:r>
                        <a:rPr lang="en-ID" sz="1400" baseline="0" dirty="0" err="1" smtClean="0"/>
                        <a:t>Aktif</a:t>
                      </a:r>
                      <a:r>
                        <a:rPr lang="en-ID" sz="1400" baseline="0" dirty="0" smtClean="0"/>
                        <a:t> </a:t>
                      </a:r>
                      <a:r>
                        <a:rPr lang="en-ID" sz="1400" baseline="0" dirty="0" err="1" smtClean="0"/>
                        <a:t>mengikuti</a:t>
                      </a:r>
                      <a:r>
                        <a:rPr lang="en-ID" sz="1400" baseline="0" dirty="0" smtClean="0"/>
                        <a:t> </a:t>
                      </a:r>
                      <a:r>
                        <a:rPr lang="en-ID" sz="1400" baseline="0" dirty="0" err="1" smtClean="0"/>
                        <a:t>seleksi</a:t>
                      </a:r>
                      <a:r>
                        <a:rPr lang="en-ID" sz="1400" baseline="0" dirty="0" smtClean="0"/>
                        <a:t> </a:t>
                      </a:r>
                      <a:r>
                        <a:rPr lang="en-ID" sz="1400" baseline="0" dirty="0" err="1" smtClean="0"/>
                        <a:t>penghargaan</a:t>
                      </a:r>
                      <a:r>
                        <a:rPr lang="en-ID" sz="1400" baseline="0" dirty="0" smtClean="0"/>
                        <a:t> </a:t>
                      </a:r>
                      <a:r>
                        <a:rPr lang="en-ID" sz="1400" baseline="0" dirty="0" err="1" smtClean="0"/>
                        <a:t>riset</a:t>
                      </a:r>
                      <a:r>
                        <a:rPr lang="en-ID" sz="1400" baseline="0" dirty="0" smtClean="0"/>
                        <a:t> </a:t>
                      </a:r>
                      <a:r>
                        <a:rPr lang="en-ID" sz="1400" baseline="0" dirty="0" err="1" smtClean="0"/>
                        <a:t>dan</a:t>
                      </a:r>
                      <a:r>
                        <a:rPr lang="en-ID" sz="1400" baseline="0" dirty="0" smtClean="0"/>
                        <a:t> </a:t>
                      </a:r>
                      <a:r>
                        <a:rPr lang="en-ID" sz="1400" baseline="0" dirty="0" err="1" smtClean="0"/>
                        <a:t>inovasi</a:t>
                      </a:r>
                      <a:r>
                        <a:rPr lang="en-ID" sz="1400" baseline="0" dirty="0" smtClean="0"/>
                        <a:t> </a:t>
                      </a:r>
                      <a:r>
                        <a:rPr lang="en-ID" sz="1400" baseline="0" dirty="0" err="1" smtClean="0"/>
                        <a:t>peserta</a:t>
                      </a:r>
                      <a:r>
                        <a:rPr lang="en-ID" sz="1400" baseline="0" dirty="0" smtClean="0"/>
                        <a:t> </a:t>
                      </a:r>
                      <a:r>
                        <a:rPr lang="en-ID" sz="1400" baseline="0" dirty="0" err="1" smtClean="0"/>
                        <a:t>didik</a:t>
                      </a:r>
                      <a:endParaRPr lang="id-ID" sz="1400" baseline="0" dirty="0" smtClean="0"/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56429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aseline="0" dirty="0" smtClean="0"/>
                        <a:t>3</a:t>
                      </a:r>
                      <a:endParaRPr lang="en-US" sz="1400" baseline="0" dirty="0" smtClean="0"/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dirty="0" err="1" smtClean="0"/>
                        <a:t>Presentasi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peserta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didik</a:t>
                      </a:r>
                      <a:r>
                        <a:rPr lang="en-US" sz="1400" baseline="0" dirty="0" smtClean="0"/>
                        <a:t> di forum </a:t>
                      </a:r>
                      <a:r>
                        <a:rPr lang="en-US" sz="1400" baseline="0" dirty="0" err="1" smtClean="0"/>
                        <a:t>ilmiah</a:t>
                      </a:r>
                      <a:r>
                        <a:rPr lang="id-ID" sz="1400" baseline="0" dirty="0" smtClean="0"/>
                        <a:t> internasional</a:t>
                      </a:r>
                      <a:endParaRPr lang="en-US" sz="1400" baseline="0" dirty="0" smtClean="0"/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GB" sz="1400" b="0" dirty="0" err="1" smtClean="0"/>
                        <a:t>Jumlah</a:t>
                      </a:r>
                      <a:r>
                        <a:rPr lang="en-GB" sz="1400" b="0" dirty="0" smtClean="0"/>
                        <a:t> </a:t>
                      </a:r>
                      <a:r>
                        <a:rPr lang="en-GB" sz="1400" b="0" dirty="0" err="1" smtClean="0"/>
                        <a:t>presentasi</a:t>
                      </a:r>
                      <a:r>
                        <a:rPr lang="en-GB" sz="1400" b="0" dirty="0" smtClean="0"/>
                        <a:t> di forum </a:t>
                      </a:r>
                      <a:r>
                        <a:rPr lang="en-GB" sz="1400" b="0" dirty="0" err="1" smtClean="0"/>
                        <a:t>internasional</a:t>
                      </a:r>
                      <a:r>
                        <a:rPr lang="en-GB" sz="1400" b="0" dirty="0" smtClean="0"/>
                        <a:t> per </a:t>
                      </a:r>
                      <a:r>
                        <a:rPr lang="en-GB" sz="1400" b="0" dirty="0" err="1" smtClean="0"/>
                        <a:t>tahun</a:t>
                      </a:r>
                      <a:endParaRPr lang="id-ID" sz="1400" b="0" dirty="0" smtClean="0"/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55600" indent="-261938">
                        <a:buFont typeface="+mj-lt"/>
                        <a:buAutoNum type="alphaLcPeriod"/>
                      </a:pPr>
                      <a:r>
                        <a:rPr lang="en-US" sz="14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Dukungan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finansial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RKAT </a:t>
                      </a:r>
                      <a:r>
                        <a:rPr lang="en-US" sz="14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presentasi</a:t>
                      </a:r>
                      <a:endParaRPr lang="en-US" sz="1400" b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55600" indent="-261938">
                        <a:buFont typeface="+mj-lt"/>
                        <a:buAutoNum type="alphaLcPeriod"/>
                      </a:pPr>
                      <a:r>
                        <a:rPr lang="en-US" sz="14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Keterlibatan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peserta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didik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baseline="0" dirty="0" err="1" smtClean="0"/>
                        <a:t>penelitian</a:t>
                      </a:r>
                      <a:r>
                        <a:rPr lang="en-US" sz="1400" b="0" baseline="0" dirty="0" smtClean="0"/>
                        <a:t> </a:t>
                      </a:r>
                      <a:r>
                        <a:rPr lang="en-US" sz="1400" b="0" baseline="0" dirty="0" err="1" smtClean="0"/>
                        <a:t>dosen</a:t>
                      </a:r>
                      <a:endParaRPr lang="id-ID" sz="1400" b="0" baseline="0" dirty="0" smtClean="0"/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0" y="6392441"/>
            <a:ext cx="12192000" cy="476232"/>
            <a:chOff x="0" y="6392441"/>
            <a:chExt cx="12192000" cy="476232"/>
          </a:xfrm>
        </p:grpSpPr>
        <p:sp>
          <p:nvSpPr>
            <p:cNvPr id="6" name="Rectangle 5"/>
            <p:cNvSpPr/>
            <p:nvPr/>
          </p:nvSpPr>
          <p:spPr>
            <a:xfrm>
              <a:off x="8783470" y="6392441"/>
              <a:ext cx="3408530" cy="465560"/>
            </a:xfrm>
            <a:prstGeom prst="rect">
              <a:avLst/>
            </a:prstGeom>
            <a:solidFill>
              <a:srgbClr val="FEA62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130C47"/>
                  </a:solidFill>
                </a:rPr>
                <a:t>fk.ugm.ac.id/2017/12/</a:t>
              </a:r>
              <a:r>
                <a:rPr lang="en-US" sz="1600" dirty="0" err="1" smtClean="0">
                  <a:solidFill>
                    <a:srgbClr val="130C47"/>
                  </a:solidFill>
                </a:rPr>
                <a:t>patologi-klinik</a:t>
              </a:r>
              <a:r>
                <a:rPr lang="en-US" sz="1600" dirty="0">
                  <a:solidFill>
                    <a:srgbClr val="130C47"/>
                  </a:solidFill>
                </a:rPr>
                <a:t>/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6403113"/>
              <a:ext cx="8794142" cy="465560"/>
            </a:xfrm>
            <a:prstGeom prst="rect">
              <a:avLst/>
            </a:prstGeom>
            <a:solidFill>
              <a:srgbClr val="130C4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FEA62E"/>
                  </a:solidFill>
                </a:rPr>
                <a:t>PATOLOGI KLINIK DAN KEDOKTERAN LABORATORIUM</a:t>
              </a:r>
              <a:endParaRPr lang="en-US" sz="2000" dirty="0">
                <a:solidFill>
                  <a:srgbClr val="FEA62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99884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150" y="224362"/>
            <a:ext cx="10515600" cy="647749"/>
          </a:xfrm>
        </p:spPr>
        <p:txBody>
          <a:bodyPr>
            <a:noAutofit/>
          </a:bodyPr>
          <a:lstStyle/>
          <a:p>
            <a:pPr lvl="0"/>
            <a:r>
              <a:rPr lang="id-ID" sz="2400" dirty="0" smtClean="0"/>
              <a:t>Tujuan 1:Pendidikan yang berkualitas dalam rangka turut serta menghasilkan lulusan yang kompeten dan mampu bersaing di tingkat nasional/internasional </a:t>
            </a:r>
            <a:endParaRPr lang="id-ID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0569813"/>
              </p:ext>
            </p:extLst>
          </p:nvPr>
        </p:nvGraphicFramePr>
        <p:xfrm>
          <a:off x="414865" y="1657326"/>
          <a:ext cx="11006666" cy="426822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67266"/>
                <a:gridCol w="1571064"/>
                <a:gridCol w="2826327"/>
                <a:gridCol w="522514"/>
                <a:gridCol w="510639"/>
                <a:gridCol w="513058"/>
                <a:gridCol w="584200"/>
                <a:gridCol w="482600"/>
                <a:gridCol w="3428998"/>
              </a:tblGrid>
              <a:tr h="3201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D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01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4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aseline="0" dirty="0" smtClean="0">
                          <a:solidFill>
                            <a:schemeClr val="tx1"/>
                          </a:solidFill>
                        </a:rPr>
                        <a:t>Menghasilkan lulusan yang berkompeten sesuai dengan kebutuhan masyarakat</a:t>
                      </a:r>
                      <a:endParaRPr lang="en-US" sz="14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dirty="0" smtClean="0">
                          <a:solidFill>
                            <a:schemeClr val="tx1"/>
                          </a:solidFill>
                        </a:rPr>
                        <a:t>Jumlah</a:t>
                      </a:r>
                      <a:r>
                        <a:rPr lang="id-ID" sz="1400" b="0" baseline="0" dirty="0" smtClean="0">
                          <a:solidFill>
                            <a:schemeClr val="tx1"/>
                          </a:solidFill>
                        </a:rPr>
                        <a:t> alumni yang menjadi narasumber kegiatan ilmiah lokal/regional/ nasional/ internasional</a:t>
                      </a:r>
                      <a:endParaRPr lang="id-ID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id-ID" sz="16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id-ID" sz="16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id-ID" sz="16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id-ID" sz="16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id-ID" sz="16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55600" indent="-261938">
                        <a:buFont typeface="+mj-lt"/>
                        <a:buAutoNum type="alphaLcPeriod"/>
                      </a:pPr>
                      <a:r>
                        <a:rPr lang="id-ID" sz="1400" b="0" baseline="0" dirty="0" smtClean="0">
                          <a:solidFill>
                            <a:schemeClr val="tx1"/>
                          </a:solidFill>
                        </a:rPr>
                        <a:t>Program pembekalan kewirausahaan </a:t>
                      </a:r>
                    </a:p>
                    <a:p>
                      <a:pPr marL="355600" indent="-261938">
                        <a:buFont typeface="+mj-lt"/>
                        <a:buAutoNum type="alphaLcPeriod"/>
                      </a:pPr>
                      <a:r>
                        <a:rPr lang="id-ID" sz="1400" b="0" baseline="0" dirty="0" smtClean="0">
                          <a:solidFill>
                            <a:schemeClr val="tx1"/>
                          </a:solidFill>
                        </a:rPr>
                        <a:t>Program pengembangan karir</a:t>
                      </a:r>
                      <a:endParaRPr lang="en-ID" sz="14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55600" indent="-261938">
                        <a:buFont typeface="+mj-lt"/>
                        <a:buAutoNum type="alphaLcPeriod"/>
                      </a:pPr>
                      <a:r>
                        <a:rPr lang="en-ID" sz="1400" b="0" baseline="0" dirty="0" err="1" smtClean="0">
                          <a:solidFill>
                            <a:schemeClr val="tx1"/>
                          </a:solidFill>
                        </a:rPr>
                        <a:t>Rutin</a:t>
                      </a:r>
                      <a:r>
                        <a:rPr lang="en-ID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ID" sz="1400" b="0" baseline="0" dirty="0" err="1" smtClean="0">
                          <a:solidFill>
                            <a:schemeClr val="tx1"/>
                          </a:solidFill>
                        </a:rPr>
                        <a:t>melakukan</a:t>
                      </a:r>
                      <a:r>
                        <a:rPr lang="en-ID" sz="1400" b="0" baseline="0" dirty="0" smtClean="0">
                          <a:solidFill>
                            <a:schemeClr val="tx1"/>
                          </a:solidFill>
                        </a:rPr>
                        <a:t> tracer study</a:t>
                      </a:r>
                      <a:endParaRPr lang="id-ID" sz="14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538163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dirty="0" smtClean="0">
                          <a:solidFill>
                            <a:schemeClr val="tx1"/>
                          </a:solidFill>
                        </a:rPr>
                        <a:t>Masa</a:t>
                      </a:r>
                      <a:r>
                        <a:rPr lang="id-ID" sz="1400" b="0" baseline="0" dirty="0" smtClean="0">
                          <a:solidFill>
                            <a:schemeClr val="tx1"/>
                          </a:solidFill>
                        </a:rPr>
                        <a:t> tunggu bekerja &lt; 6 bulan</a:t>
                      </a:r>
                      <a:endParaRPr lang="id-ID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fontAlgn="b"/>
                      <a:endParaRPr lang="id-ID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544040">
                <a:tc rowSpan="3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Memiliki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Sistem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informasi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akademik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yang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terintegrasi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ID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Berjalannya</a:t>
                      </a:r>
                      <a:r>
                        <a:rPr lang="en-ID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aplikasi</a:t>
                      </a:r>
                      <a:r>
                        <a:rPr lang="en-ID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 </a:t>
                      </a:r>
                      <a:r>
                        <a:rPr lang="en-ID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ID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informasi</a:t>
                      </a:r>
                      <a:r>
                        <a:rPr lang="en-ID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ID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PPDS</a:t>
                      </a:r>
                      <a:endParaRPr lang="en-US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55600" indent="-279400">
                        <a:buFont typeface="+mj-lt"/>
                        <a:buAutoNum type="alphaLcPeriod"/>
                      </a:pP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informasi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akademik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PPDS</a:t>
                      </a:r>
                    </a:p>
                    <a:p>
                      <a:pPr marL="355600" indent="-279400">
                        <a:buFont typeface="+mj-lt"/>
                        <a:buAutoNum type="alphaLcPeriod"/>
                      </a:pP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Pelatihan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tenaga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pengelola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informasi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akademik</a:t>
                      </a:r>
                      <a:endParaRPr lang="en-US" sz="1400" b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714228">
                <a:tc v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Persentase terintegrasinya</a:t>
                      </a:r>
                      <a:r>
                        <a:rPr lang="en-ID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informasi kegiatan PPDS, tracer study dan kegiatan departemen ke dalam website Departemen</a:t>
                      </a:r>
                      <a:endParaRPr lang="en-US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D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Pembenahan</a:t>
                      </a:r>
                      <a:r>
                        <a:rPr lang="en-ID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website </a:t>
                      </a:r>
                      <a:r>
                        <a:rPr lang="en-ID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Departemen</a:t>
                      </a:r>
                      <a:r>
                        <a:rPr lang="id-ID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terintegrasi dengan website fakultas</a:t>
                      </a:r>
                      <a:endParaRPr lang="en-US" sz="1400" b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714228">
                <a:tc v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Persentase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cakupan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tracer study per </a:t>
                      </a:r>
                      <a:r>
                        <a:rPr lang="en-US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periode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kelulusan</a:t>
                      </a:r>
                      <a:endParaRPr lang="en-US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35%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Rutin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melakukan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tracer study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0" y="6392441"/>
            <a:ext cx="12192000" cy="476232"/>
            <a:chOff x="0" y="6392441"/>
            <a:chExt cx="12192000" cy="476232"/>
          </a:xfrm>
        </p:grpSpPr>
        <p:sp>
          <p:nvSpPr>
            <p:cNvPr id="6" name="Rectangle 5"/>
            <p:cNvSpPr/>
            <p:nvPr/>
          </p:nvSpPr>
          <p:spPr>
            <a:xfrm>
              <a:off x="8783470" y="6392441"/>
              <a:ext cx="3408530" cy="465560"/>
            </a:xfrm>
            <a:prstGeom prst="rect">
              <a:avLst/>
            </a:prstGeom>
            <a:solidFill>
              <a:srgbClr val="FEA62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130C47"/>
                  </a:solidFill>
                </a:rPr>
                <a:t>fk.ugm.ac.id/2017/12/</a:t>
              </a:r>
              <a:r>
                <a:rPr lang="en-US" sz="1600" dirty="0" err="1" smtClean="0">
                  <a:solidFill>
                    <a:srgbClr val="130C47"/>
                  </a:solidFill>
                </a:rPr>
                <a:t>patologi-klinik</a:t>
              </a:r>
              <a:r>
                <a:rPr lang="en-US" sz="1600" dirty="0">
                  <a:solidFill>
                    <a:srgbClr val="130C47"/>
                  </a:solidFill>
                </a:rPr>
                <a:t>/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6403113"/>
              <a:ext cx="8794142" cy="465560"/>
            </a:xfrm>
            <a:prstGeom prst="rect">
              <a:avLst/>
            </a:prstGeom>
            <a:solidFill>
              <a:srgbClr val="130C4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FEA62E"/>
                  </a:solidFill>
                </a:rPr>
                <a:t>PATOLOGI KLINIK DAN KEDOKTERAN LABORATORIUM</a:t>
              </a:r>
              <a:endParaRPr lang="en-US" sz="2000" dirty="0">
                <a:solidFill>
                  <a:srgbClr val="FEA62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3574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150" y="224362"/>
            <a:ext cx="10515600" cy="647749"/>
          </a:xfrm>
        </p:spPr>
        <p:txBody>
          <a:bodyPr>
            <a:noAutofit/>
          </a:bodyPr>
          <a:lstStyle/>
          <a:p>
            <a:pPr lvl="0"/>
            <a:r>
              <a:rPr lang="id-ID" sz="2400" dirty="0" smtClean="0"/>
              <a:t>Tujuan 1:Pendidikan yang berkualitas dalam rangka turut serta menghasilkan lulusan yang kompeten dan mampu bersaing di tingkat nasional/internasional </a:t>
            </a:r>
            <a:endParaRPr lang="id-ID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499446"/>
              </p:ext>
            </p:extLst>
          </p:nvPr>
        </p:nvGraphicFramePr>
        <p:xfrm>
          <a:off x="414865" y="1657326"/>
          <a:ext cx="11006666" cy="221748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67266"/>
                <a:gridCol w="1571064"/>
                <a:gridCol w="2826327"/>
                <a:gridCol w="522514"/>
                <a:gridCol w="510639"/>
                <a:gridCol w="513058"/>
                <a:gridCol w="584200"/>
                <a:gridCol w="482600"/>
                <a:gridCol w="3428998"/>
              </a:tblGrid>
              <a:tr h="3201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D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01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714228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0000"/>
                          </a:solidFill>
                        </a:rPr>
                        <a:t>Memajukan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000000"/>
                          </a:solidFill>
                        </a:rPr>
                        <a:t>pendidikan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000000"/>
                          </a:solidFill>
                        </a:rPr>
                        <a:t>berkompetensi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</a:rPr>
                        <a:t> di </a:t>
                      </a:r>
                      <a:r>
                        <a:rPr lang="en-US" sz="1400" baseline="0" dirty="0" err="1" smtClean="0">
                          <a:solidFill>
                            <a:srgbClr val="000000"/>
                          </a:solidFill>
                        </a:rPr>
                        <a:t>daerah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000000"/>
                          </a:solidFill>
                        </a:rPr>
                        <a:t>perifer</a:t>
                      </a:r>
                      <a:endParaRPr lang="en-US" sz="1400" dirty="0" smtClean="0">
                        <a:solidFill>
                          <a:srgbClr val="000000"/>
                        </a:solidFill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b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penerimaan</a:t>
                      </a:r>
                      <a:r>
                        <a:rPr lang="en-US" sz="1400" b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peserta</a:t>
                      </a:r>
                      <a:r>
                        <a:rPr lang="en-US" sz="1400" b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didik</a:t>
                      </a:r>
                      <a:r>
                        <a:rPr lang="en-US" sz="1400" b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US" sz="1400" b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daerah</a:t>
                      </a:r>
                      <a:r>
                        <a:rPr lang="en-US" sz="1400" b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3T (</a:t>
                      </a:r>
                      <a:r>
                        <a:rPr lang="en-US" sz="1400" b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tertinggal</a:t>
                      </a:r>
                      <a:r>
                        <a:rPr lang="en-US" sz="1400" b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terdepan</a:t>
                      </a:r>
                      <a:r>
                        <a:rPr lang="en-US" sz="1400" b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terluar</a:t>
                      </a:r>
                      <a:r>
                        <a:rPr lang="en-US" sz="1400" b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US" sz="1400" b="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per </a:t>
                      </a:r>
                      <a:r>
                        <a:rPr lang="mr-IN" sz="1400" b="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periode penerimaan</a:t>
                      </a:r>
                      <a:endParaRPr lang="en-US" sz="1400" b="0" kern="12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556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Prioritas</a:t>
                      </a:r>
                      <a:r>
                        <a:rPr lang="en-US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penerimaan</a:t>
                      </a:r>
                      <a:r>
                        <a:rPr lang="en-US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peserta</a:t>
                      </a:r>
                      <a:r>
                        <a:rPr lang="en-US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didik</a:t>
                      </a:r>
                      <a:r>
                        <a:rPr lang="en-US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US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daerah</a:t>
                      </a:r>
                      <a:r>
                        <a:rPr lang="en-US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3T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714228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err="1" smtClean="0">
                          <a:solidFill>
                            <a:srgbClr val="000000"/>
                          </a:solidFill>
                        </a:rPr>
                        <a:t>Membuat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000000"/>
                          </a:solidFill>
                        </a:rPr>
                        <a:t>buku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</a:rPr>
                        <a:t> ajar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b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ID" sz="1400" b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buku</a:t>
                      </a:r>
                      <a:r>
                        <a:rPr lang="en-ID" sz="1400" b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ajar</a:t>
                      </a:r>
                      <a:r>
                        <a:rPr lang="id-ID" sz="1400" b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</a:t>
                      </a:r>
                      <a:r>
                        <a:rPr lang="id-ID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ber ISBN </a:t>
                      </a:r>
                      <a:r>
                        <a:rPr lang="en-ID" sz="1400" b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</a:t>
                      </a:r>
                      <a:r>
                        <a:rPr lang="en-ID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tahun</a:t>
                      </a:r>
                      <a:endParaRPr lang="en-US" sz="1400" b="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55600" marR="0" indent="-241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en-ID" sz="1400" b="0" baseline="0" dirty="0" smtClean="0">
                          <a:solidFill>
                            <a:srgbClr val="000000"/>
                          </a:solidFill>
                        </a:rPr>
                        <a:t>Workshop pembuatan buku ajar</a:t>
                      </a:r>
                      <a:endParaRPr lang="en-US" sz="1400" b="0" baseline="0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355600" marR="0" indent="-241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en-US" sz="1400" b="0" dirty="0" err="1" smtClean="0">
                          <a:solidFill>
                            <a:srgbClr val="000000"/>
                          </a:solidFill>
                        </a:rPr>
                        <a:t>Dukungan</a:t>
                      </a:r>
                      <a:r>
                        <a:rPr lang="en-US" sz="1400" b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400" b="0" dirty="0" err="1" smtClean="0">
                          <a:solidFill>
                            <a:srgbClr val="000000"/>
                          </a:solidFill>
                        </a:rPr>
                        <a:t>finansial</a:t>
                      </a:r>
                      <a:r>
                        <a:rPr lang="en-US" sz="1400" b="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rgbClr val="000000"/>
                          </a:solidFill>
                        </a:rPr>
                        <a:t>dari</a:t>
                      </a:r>
                      <a:r>
                        <a:rPr lang="en-US" sz="1400" b="0" baseline="0" dirty="0" smtClean="0">
                          <a:solidFill>
                            <a:srgbClr val="000000"/>
                          </a:solidFill>
                        </a:rPr>
                        <a:t> RKAT </a:t>
                      </a:r>
                      <a:r>
                        <a:rPr lang="en-US" sz="1400" b="0" baseline="0" dirty="0" err="1" smtClean="0">
                          <a:solidFill>
                            <a:srgbClr val="000000"/>
                          </a:solidFill>
                        </a:rPr>
                        <a:t>untuk</a:t>
                      </a:r>
                      <a:r>
                        <a:rPr lang="en-US" sz="1400" b="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rgbClr val="000000"/>
                          </a:solidFill>
                        </a:rPr>
                        <a:t>penerbitan</a:t>
                      </a:r>
                      <a:r>
                        <a:rPr lang="en-US" sz="1400" b="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rgbClr val="000000"/>
                          </a:solidFill>
                        </a:rPr>
                        <a:t>buku</a:t>
                      </a:r>
                      <a:r>
                        <a:rPr lang="en-US" sz="1400" b="0" baseline="0" dirty="0" smtClean="0">
                          <a:solidFill>
                            <a:srgbClr val="000000"/>
                          </a:solidFill>
                        </a:rPr>
                        <a:t> ajar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0" y="6392441"/>
            <a:ext cx="12192000" cy="476232"/>
            <a:chOff x="0" y="6392441"/>
            <a:chExt cx="12192000" cy="476232"/>
          </a:xfrm>
        </p:grpSpPr>
        <p:sp>
          <p:nvSpPr>
            <p:cNvPr id="6" name="Rectangle 5"/>
            <p:cNvSpPr/>
            <p:nvPr/>
          </p:nvSpPr>
          <p:spPr>
            <a:xfrm>
              <a:off x="8783470" y="6392441"/>
              <a:ext cx="3408530" cy="465560"/>
            </a:xfrm>
            <a:prstGeom prst="rect">
              <a:avLst/>
            </a:prstGeom>
            <a:solidFill>
              <a:srgbClr val="FEA62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130C47"/>
                  </a:solidFill>
                </a:rPr>
                <a:t>fk.ugm.ac.id/2017/12/</a:t>
              </a:r>
              <a:r>
                <a:rPr lang="en-US" sz="1600" dirty="0" err="1" smtClean="0">
                  <a:solidFill>
                    <a:srgbClr val="130C47"/>
                  </a:solidFill>
                </a:rPr>
                <a:t>patologi-klinik</a:t>
              </a:r>
              <a:r>
                <a:rPr lang="en-US" sz="1600" dirty="0">
                  <a:solidFill>
                    <a:srgbClr val="130C47"/>
                  </a:solidFill>
                </a:rPr>
                <a:t>/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6403113"/>
              <a:ext cx="8794142" cy="465560"/>
            </a:xfrm>
            <a:prstGeom prst="rect">
              <a:avLst/>
            </a:prstGeom>
            <a:solidFill>
              <a:srgbClr val="130C4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FEA62E"/>
                  </a:solidFill>
                </a:rPr>
                <a:t>PATOLOGI KLINIK DAN KEDOKTERAN LABORATORIUM</a:t>
              </a:r>
              <a:endParaRPr lang="en-US" sz="2000" dirty="0">
                <a:solidFill>
                  <a:srgbClr val="FEA62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83288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4255"/>
            <a:ext cx="10515600" cy="647749"/>
          </a:xfrm>
        </p:spPr>
        <p:txBody>
          <a:bodyPr>
            <a:noAutofit/>
          </a:bodyPr>
          <a:lstStyle/>
          <a:p>
            <a:r>
              <a:rPr lang="id-ID" sz="2400" dirty="0" smtClean="0"/>
              <a:t>Tujuan 2:</a:t>
            </a:r>
            <a:r>
              <a:rPr lang="en-ID" sz="2400" dirty="0" smtClean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yang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rujukan</a:t>
            </a:r>
            <a:r>
              <a:rPr lang="en-US" sz="2400" dirty="0"/>
              <a:t> </a:t>
            </a:r>
            <a:r>
              <a:rPr lang="en-US" sz="2400" dirty="0" err="1"/>
              <a:t>nasional</a:t>
            </a:r>
            <a:r>
              <a:rPr lang="en-US" sz="2400" dirty="0"/>
              <a:t> yang </a:t>
            </a:r>
            <a:r>
              <a:rPr lang="en-US" sz="2400" dirty="0" err="1"/>
              <a:t>berwawasan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berbasis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permasalahan</a:t>
            </a:r>
            <a:r>
              <a:rPr lang="en-US" sz="2400" dirty="0"/>
              <a:t> </a:t>
            </a:r>
            <a:r>
              <a:rPr lang="en-US" sz="2400" dirty="0" err="1" smtClean="0"/>
              <a:t>masyarakat</a:t>
            </a:r>
            <a:endParaRPr lang="id-ID" sz="2400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1740043"/>
              </p:ext>
            </p:extLst>
          </p:nvPr>
        </p:nvGraphicFramePr>
        <p:xfrm>
          <a:off x="677333" y="1257738"/>
          <a:ext cx="11052809" cy="503851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67266"/>
                <a:gridCol w="1854200"/>
                <a:gridCol w="2827867"/>
                <a:gridCol w="583565"/>
                <a:gridCol w="524933"/>
                <a:gridCol w="520912"/>
                <a:gridCol w="516466"/>
                <a:gridCol w="643467"/>
                <a:gridCol w="3014133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D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Program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171905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dirty="0" smtClean="0"/>
                        <a:t>1</a:t>
                      </a:r>
                      <a:endParaRPr lang="en-US" sz="1400" dirty="0" smtClean="0"/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ID" sz="1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Meningkatkan</a:t>
                      </a:r>
                      <a:r>
                        <a:rPr lang="en-ID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ID" sz="1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jumlah</a:t>
                      </a:r>
                      <a:r>
                        <a:rPr lang="en-ID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proposal yang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layak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mendapatkan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hibah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/grant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ID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proposal per </a:t>
                      </a:r>
                      <a:r>
                        <a:rPr lang="en-ID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tahun</a:t>
                      </a:r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yang </a:t>
                      </a:r>
                      <a:r>
                        <a:rPr lang="en-ID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mendapatkan</a:t>
                      </a:r>
                      <a:r>
                        <a:rPr lang="en-ID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ID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pendanaan</a:t>
                      </a:r>
                      <a:r>
                        <a:rPr lang="en-ID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ID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dari</a:t>
                      </a:r>
                      <a:r>
                        <a:rPr lang="en-ID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ID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luar</a:t>
                      </a:r>
                      <a:r>
                        <a:rPr lang="en-ID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ID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departemen</a:t>
                      </a:r>
                      <a:endParaRPr lang="en-ID" sz="1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55600" marR="0" indent="-2619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Membuat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bank proposal</a:t>
                      </a:r>
                      <a:endParaRPr lang="id-ID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55600" marR="0" indent="-2619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Penyusunan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proposal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tingkat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Departemen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layak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diusulkan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mendapatkan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nasional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internasional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541867"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baseline="0" dirty="0" err="1" smtClean="0">
                          <a:solidFill>
                            <a:schemeClr val="tx1"/>
                          </a:solidFill>
                        </a:rPr>
                        <a:t>Pengembangan</a:t>
                      </a:r>
                      <a:r>
                        <a:rPr lang="en-ID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ID" sz="1400" baseline="0" dirty="0" err="1" smtClean="0">
                          <a:solidFill>
                            <a:schemeClr val="tx1"/>
                          </a:solidFill>
                        </a:rPr>
                        <a:t>kolaborasi</a:t>
                      </a:r>
                      <a:r>
                        <a:rPr lang="en-ID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ID" sz="1400" baseline="0" dirty="0" err="1" smtClean="0">
                          <a:solidFill>
                            <a:schemeClr val="tx1"/>
                          </a:solidFill>
                        </a:rPr>
                        <a:t>penelitian</a:t>
                      </a:r>
                      <a:r>
                        <a:rPr lang="en-ID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ID" sz="1400" baseline="0" dirty="0" err="1" smtClean="0">
                          <a:solidFill>
                            <a:schemeClr val="tx1"/>
                          </a:solidFill>
                        </a:rPr>
                        <a:t>multidisiplin</a:t>
                      </a:r>
                      <a:endParaRPr lang="en-US" sz="14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ID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proposal </a:t>
                      </a:r>
                      <a:r>
                        <a:rPr lang="en-ID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multidisiplin</a:t>
                      </a:r>
                      <a:r>
                        <a:rPr lang="en-ID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per </a:t>
                      </a:r>
                      <a:r>
                        <a:rPr lang="en-ID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tahun</a:t>
                      </a:r>
                      <a:r>
                        <a:rPr lang="en-ID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73050" indent="-190500">
                        <a:buFont typeface="+mj-lt"/>
                        <a:buNone/>
                      </a:pPr>
                      <a:r>
                        <a:rPr lang="id-ID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 </a:t>
                      </a:r>
                      <a:r>
                        <a:rPr lang="en-ID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Aktif</a:t>
                      </a:r>
                      <a:r>
                        <a:rPr lang="en-ID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menginisiasi</a:t>
                      </a:r>
                      <a:r>
                        <a:rPr lang="en-ID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kolaborasi</a:t>
                      </a:r>
                      <a:r>
                        <a:rPr lang="en-ID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ID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antar</a:t>
                      </a:r>
                      <a:r>
                        <a:rPr lang="en-ID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departemen</a:t>
                      </a:r>
                      <a:endParaRPr lang="id-ID" sz="1400" b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73050" indent="-190500">
                        <a:buFont typeface="+mj-lt"/>
                        <a:buNone/>
                      </a:pPr>
                      <a:r>
                        <a:rPr lang="id-ID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 Produk penelitian/ karya cipta unggul didaftarkan hak cipta</a:t>
                      </a:r>
                    </a:p>
                    <a:p>
                      <a:pPr marL="273050" indent="-190500">
                        <a:buFont typeface="+mj-lt"/>
                        <a:buNone/>
                      </a:pPr>
                      <a:r>
                        <a:rPr lang="id-ID" sz="1400" b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c.  </a:t>
                      </a:r>
                      <a:r>
                        <a:rPr lang="id-ID" sz="14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Melibatkan rumah sakit afiliasi dalam penelitian dan publilkasi dalam lingkup AHS</a:t>
                      </a:r>
                      <a:endParaRPr lang="id-ID" sz="1400" b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73050" indent="-190500">
                        <a:buFont typeface="+mj-lt"/>
                        <a:buNone/>
                      </a:pPr>
                      <a:r>
                        <a:rPr lang="id-ID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d.  Dukungan finansial dari RKAT</a:t>
                      </a:r>
                      <a:endParaRPr lang="en-US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54186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ID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ID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hilirisasi</a:t>
                      </a:r>
                      <a:r>
                        <a:rPr lang="en-ID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ID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produk</a:t>
                      </a:r>
                      <a:r>
                        <a:rPr lang="en-ID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ID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penelitian</a:t>
                      </a:r>
                      <a:r>
                        <a:rPr lang="en-ID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per 5 </a:t>
                      </a:r>
                      <a:r>
                        <a:rPr lang="en-ID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tahun</a:t>
                      </a:r>
                      <a:endParaRPr lang="en-ID" sz="1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355600" indent="0">
                        <a:buFont typeface="+mj-lt"/>
                        <a:buNone/>
                      </a:pPr>
                      <a:endParaRPr lang="en-US" sz="1400" b="0" kern="1200" dirty="0" smtClean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96520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baseline="0" dirty="0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sz="1400" baseline="0" dirty="0" smtClean="0">
                        <a:solidFill>
                          <a:srgbClr val="000000"/>
                        </a:solidFill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err="1" smtClean="0">
                          <a:solidFill>
                            <a:srgbClr val="000000"/>
                          </a:solidFill>
                        </a:rPr>
                        <a:t>Meningkatkan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000000"/>
                          </a:solidFill>
                        </a:rPr>
                        <a:t>kuantitas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000000"/>
                          </a:solidFill>
                        </a:rPr>
                        <a:t>dan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000000"/>
                          </a:solidFill>
                        </a:rPr>
                        <a:t>kualitas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000000"/>
                          </a:solidFill>
                        </a:rPr>
                        <a:t>publikasi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000000"/>
                          </a:solidFill>
                        </a:rPr>
                        <a:t>nasional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000000"/>
                          </a:solidFill>
                        </a:rPr>
                        <a:t>dan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000000"/>
                          </a:solidFill>
                        </a:rPr>
                        <a:t>internasional</a:t>
                      </a:r>
                      <a:endParaRPr lang="en-US" sz="1400" baseline="0" dirty="0" smtClean="0">
                        <a:solidFill>
                          <a:srgbClr val="000000"/>
                        </a:solidFill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dirty="0" err="1" smtClean="0">
                          <a:solidFill>
                            <a:srgbClr val="000000"/>
                          </a:solidFill>
                          <a:effectLst/>
                        </a:rPr>
                        <a:t>Jumlah</a:t>
                      </a:r>
                      <a:r>
                        <a:rPr lang="en-ID" sz="1400" u="none" strike="noStrike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ID" sz="1400" u="none" strike="noStrike" dirty="0" err="1" smtClean="0">
                          <a:solidFill>
                            <a:srgbClr val="000000"/>
                          </a:solidFill>
                          <a:effectLst/>
                        </a:rPr>
                        <a:t>publikasi</a:t>
                      </a:r>
                      <a:r>
                        <a:rPr lang="en-ID" sz="1400" u="none" strike="noStrike" dirty="0" smtClean="0">
                          <a:solidFill>
                            <a:srgbClr val="000000"/>
                          </a:solidFill>
                          <a:effectLst/>
                        </a:rPr>
                        <a:t> per </a:t>
                      </a:r>
                      <a:r>
                        <a:rPr lang="en-ID" sz="1400" u="none" strike="noStrike" dirty="0" err="1" smtClean="0">
                          <a:solidFill>
                            <a:srgbClr val="000000"/>
                          </a:solidFill>
                          <a:effectLst/>
                        </a:rPr>
                        <a:t>tahun</a:t>
                      </a:r>
                      <a:r>
                        <a:rPr lang="en-ID" sz="1400" u="none" strike="noStrike" dirty="0" smtClean="0">
                          <a:solidFill>
                            <a:srgbClr val="000000"/>
                          </a:solidFill>
                          <a:effectLst/>
                        </a:rPr>
                        <a:t> di </a:t>
                      </a:r>
                      <a:r>
                        <a:rPr lang="en-ID" sz="1400" u="none" strike="noStrike" dirty="0" err="1" smtClean="0">
                          <a:solidFill>
                            <a:srgbClr val="000000"/>
                          </a:solidFill>
                          <a:effectLst/>
                        </a:rPr>
                        <a:t>tingkat</a:t>
                      </a:r>
                      <a:r>
                        <a:rPr lang="en-ID" sz="1400" u="none" strike="noStrike" baseline="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ID" sz="1400" u="none" strike="noStrike" baseline="0" dirty="0" err="1" smtClean="0">
                          <a:solidFill>
                            <a:srgbClr val="000000"/>
                          </a:solidFill>
                          <a:effectLst/>
                        </a:rPr>
                        <a:t>internasional</a:t>
                      </a:r>
                      <a:r>
                        <a:rPr lang="en-ID" sz="1400" u="none" strike="noStrike" baseline="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ID" sz="1400" u="none" strike="noStrike" baseline="0" dirty="0" err="1" smtClean="0">
                          <a:solidFill>
                            <a:srgbClr val="000000"/>
                          </a:solidFill>
                          <a:effectLst/>
                        </a:rPr>
                        <a:t>dan</a:t>
                      </a:r>
                      <a:r>
                        <a:rPr lang="en-ID" sz="1400" u="none" strike="noStrike" baseline="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ID" sz="1400" u="none" strike="noStrike" baseline="0" dirty="0" err="1" smtClean="0">
                          <a:solidFill>
                            <a:srgbClr val="000000"/>
                          </a:solidFill>
                          <a:effectLst/>
                        </a:rPr>
                        <a:t>nasional</a:t>
                      </a:r>
                      <a:endParaRPr lang="id-ID" sz="1400" u="none" strike="noStrik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55600" indent="-279400">
                        <a:buFont typeface="+mj-lt"/>
                        <a:buAutoNum type="alphaLcPeriod"/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Workshop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manuskrip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publikasi</a:t>
                      </a:r>
                      <a:endParaRPr lang="en-US" sz="140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55600" indent="-279400">
                        <a:buFont typeface="+mj-lt"/>
                        <a:buAutoNum type="alphaLcPeriod"/>
                      </a:pP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Dukungan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finansial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RKAT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penerjemah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submit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jurnal</a:t>
                      </a:r>
                      <a:r>
                        <a:rPr lang="id-ID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355600" indent="-279400">
                        <a:buFont typeface="+mj-lt"/>
                        <a:buAutoNum type="alphaLcPeriod"/>
                      </a:pPr>
                      <a:r>
                        <a:rPr lang="id-ID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Melibatkan</a:t>
                      </a:r>
                      <a:r>
                        <a:rPr lang="id-ID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peserta didik dalam penelitian</a:t>
                      </a:r>
                    </a:p>
                    <a:p>
                      <a:pPr marL="355600" indent="-279400">
                        <a:buFont typeface="+mj-lt"/>
                        <a:buAutoNum type="alphaLcPeriod"/>
                      </a:pPr>
                      <a:r>
                        <a:rPr lang="id-ID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Hilirisasi thesis/disertasi peserta didik menjadi publikasi</a:t>
                      </a:r>
                      <a:endParaRPr lang="en-US" sz="140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0" y="6392441"/>
            <a:ext cx="12192000" cy="476232"/>
            <a:chOff x="0" y="6392441"/>
            <a:chExt cx="12192000" cy="476232"/>
          </a:xfrm>
        </p:grpSpPr>
        <p:sp>
          <p:nvSpPr>
            <p:cNvPr id="6" name="Rectangle 5"/>
            <p:cNvSpPr/>
            <p:nvPr/>
          </p:nvSpPr>
          <p:spPr>
            <a:xfrm>
              <a:off x="8783470" y="6392441"/>
              <a:ext cx="3408530" cy="465560"/>
            </a:xfrm>
            <a:prstGeom prst="rect">
              <a:avLst/>
            </a:prstGeom>
            <a:solidFill>
              <a:srgbClr val="FEA62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130C47"/>
                  </a:solidFill>
                </a:rPr>
                <a:t>fk.ugm.ac.id/2017/12/</a:t>
              </a:r>
              <a:r>
                <a:rPr lang="en-US" sz="1600" dirty="0" err="1" smtClean="0">
                  <a:solidFill>
                    <a:srgbClr val="130C47"/>
                  </a:solidFill>
                </a:rPr>
                <a:t>patologi-klinik</a:t>
              </a:r>
              <a:r>
                <a:rPr lang="en-US" sz="1600" dirty="0">
                  <a:solidFill>
                    <a:srgbClr val="130C47"/>
                  </a:solidFill>
                </a:rPr>
                <a:t>/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6403113"/>
              <a:ext cx="8794142" cy="465560"/>
            </a:xfrm>
            <a:prstGeom prst="rect">
              <a:avLst/>
            </a:prstGeom>
            <a:solidFill>
              <a:srgbClr val="130C4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FEA62E"/>
                  </a:solidFill>
                </a:rPr>
                <a:t>PATOLOGI KLINIK DAN KEDOKTERAN LABORATORIUM</a:t>
              </a:r>
              <a:endParaRPr lang="en-US" sz="2000" dirty="0">
                <a:solidFill>
                  <a:srgbClr val="FEA62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9259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4255"/>
            <a:ext cx="10515600" cy="647749"/>
          </a:xfrm>
        </p:spPr>
        <p:txBody>
          <a:bodyPr>
            <a:noAutofit/>
          </a:bodyPr>
          <a:lstStyle/>
          <a:p>
            <a:r>
              <a:rPr lang="id-ID" sz="2400" dirty="0" smtClean="0"/>
              <a:t>Tujuan 2:</a:t>
            </a:r>
            <a:r>
              <a:rPr lang="en-ID" sz="2400" dirty="0" smtClean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yang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rujukan</a:t>
            </a:r>
            <a:r>
              <a:rPr lang="en-US" sz="2400" dirty="0"/>
              <a:t> </a:t>
            </a:r>
            <a:r>
              <a:rPr lang="en-US" sz="2400" dirty="0" err="1"/>
              <a:t>nasional</a:t>
            </a:r>
            <a:r>
              <a:rPr lang="en-US" sz="2400" dirty="0"/>
              <a:t> yang </a:t>
            </a:r>
            <a:r>
              <a:rPr lang="en-US" sz="2400" dirty="0" err="1"/>
              <a:t>berwawasan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berbasis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permasalahan</a:t>
            </a:r>
            <a:r>
              <a:rPr lang="en-US" sz="2400" dirty="0"/>
              <a:t> </a:t>
            </a:r>
            <a:r>
              <a:rPr lang="en-US" sz="2400" dirty="0" err="1" smtClean="0"/>
              <a:t>masyarakat</a:t>
            </a:r>
            <a:endParaRPr lang="id-ID" sz="2400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9819809"/>
              </p:ext>
            </p:extLst>
          </p:nvPr>
        </p:nvGraphicFramePr>
        <p:xfrm>
          <a:off x="677333" y="1257738"/>
          <a:ext cx="11052809" cy="299097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67266"/>
                <a:gridCol w="1854200"/>
                <a:gridCol w="2827867"/>
                <a:gridCol w="583565"/>
                <a:gridCol w="524933"/>
                <a:gridCol w="520912"/>
                <a:gridCol w="516466"/>
                <a:gridCol w="643467"/>
                <a:gridCol w="3014133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D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Program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171905"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Mempertahankan</a:t>
                      </a:r>
                      <a:r>
                        <a:rPr lang="en-US" sz="1400" u="non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akreditasi</a:t>
                      </a:r>
                      <a:r>
                        <a:rPr lang="en-US" sz="1400" u="non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departemen</a:t>
                      </a:r>
                      <a:r>
                        <a:rPr lang="en-US" sz="1400" u="non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400" u="non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laboratorium</a:t>
                      </a:r>
                      <a:r>
                        <a:rPr lang="en-US" sz="1400" u="non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departemen</a:t>
                      </a:r>
                      <a:endParaRPr lang="en-US" sz="1400" u="non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Persentase</a:t>
                      </a:r>
                      <a:r>
                        <a:rPr lang="en-US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staf</a:t>
                      </a:r>
                      <a:r>
                        <a:rPr lang="en-US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analis</a:t>
                      </a:r>
                      <a:r>
                        <a:rPr lang="en-US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b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sudah</a:t>
                      </a:r>
                      <a:r>
                        <a:rPr lang="en-US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mengikuti</a:t>
                      </a:r>
                      <a:r>
                        <a:rPr lang="en-US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GCLP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4138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d-ID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Bantuan finansial dari RKAT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1171905">
                <a:tc v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Mendapat sertifikat untuk parameter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55600" marR="0" indent="-2619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Aktif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mengikuti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akreditasi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ISO</a:t>
                      </a:r>
                    </a:p>
                    <a:p>
                      <a:pPr marL="355600" marR="0" indent="-2619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Aktif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memelihara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informasi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website SILAB</a:t>
                      </a:r>
                    </a:p>
                    <a:p>
                      <a:pPr marL="355600" marR="0" indent="-2619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Menjalankan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GCLP di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laboratorium</a:t>
                      </a:r>
                      <a:endParaRPr lang="en-US" sz="140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0" y="6392441"/>
            <a:ext cx="12192000" cy="476232"/>
            <a:chOff x="0" y="6392441"/>
            <a:chExt cx="12192000" cy="476232"/>
          </a:xfrm>
        </p:grpSpPr>
        <p:sp>
          <p:nvSpPr>
            <p:cNvPr id="6" name="Rectangle 5"/>
            <p:cNvSpPr/>
            <p:nvPr/>
          </p:nvSpPr>
          <p:spPr>
            <a:xfrm>
              <a:off x="8783470" y="6392441"/>
              <a:ext cx="3408530" cy="465560"/>
            </a:xfrm>
            <a:prstGeom prst="rect">
              <a:avLst/>
            </a:prstGeom>
            <a:solidFill>
              <a:srgbClr val="FEA62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130C47"/>
                  </a:solidFill>
                </a:rPr>
                <a:t>fk.ugm.ac.id/2017/12/</a:t>
              </a:r>
              <a:r>
                <a:rPr lang="en-US" sz="1600" dirty="0" err="1" smtClean="0">
                  <a:solidFill>
                    <a:srgbClr val="130C47"/>
                  </a:solidFill>
                </a:rPr>
                <a:t>patologi-klinik</a:t>
              </a:r>
              <a:r>
                <a:rPr lang="en-US" sz="1600" dirty="0">
                  <a:solidFill>
                    <a:srgbClr val="130C47"/>
                  </a:solidFill>
                </a:rPr>
                <a:t>/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6403113"/>
              <a:ext cx="8794142" cy="465560"/>
            </a:xfrm>
            <a:prstGeom prst="rect">
              <a:avLst/>
            </a:prstGeom>
            <a:solidFill>
              <a:srgbClr val="130C4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FEA62E"/>
                  </a:solidFill>
                </a:rPr>
                <a:t>PATOLOGI KLINIK DAN KEDOKTERAN LABORATORIUM</a:t>
              </a:r>
              <a:endParaRPr lang="en-US" sz="2000" dirty="0">
                <a:solidFill>
                  <a:srgbClr val="FEA62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1864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574" y="249995"/>
            <a:ext cx="10515600" cy="647749"/>
          </a:xfrm>
        </p:spPr>
        <p:txBody>
          <a:bodyPr>
            <a:noAutofit/>
          </a:bodyPr>
          <a:lstStyle/>
          <a:p>
            <a:r>
              <a:rPr lang="id-ID" sz="2400" dirty="0" smtClean="0"/>
              <a:t>Tujuan 3:</a:t>
            </a:r>
            <a:r>
              <a:rPr lang="en-ID" sz="2400" dirty="0" smtClean="0"/>
              <a:t> </a:t>
            </a:r>
            <a:r>
              <a:rPr lang="en-US" sz="2400" dirty="0">
                <a:solidFill>
                  <a:schemeClr val="dk1"/>
                </a:solidFill>
              </a:rPr>
              <a:t>P</a:t>
            </a:r>
            <a:r>
              <a:rPr lang="id-ID" sz="2400" dirty="0">
                <a:solidFill>
                  <a:schemeClr val="dk1"/>
                </a:solidFill>
              </a:rPr>
              <a:t>engabdian masyarakat yang mendorong kemandirian masyarakat dalam upaya hidup sehat </a:t>
            </a:r>
            <a:endParaRPr lang="id-ID" sz="2400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7088323"/>
              </p:ext>
            </p:extLst>
          </p:nvPr>
        </p:nvGraphicFramePr>
        <p:xfrm>
          <a:off x="736599" y="1652266"/>
          <a:ext cx="11006666" cy="347281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67266"/>
                <a:gridCol w="1854200"/>
                <a:gridCol w="2827867"/>
                <a:gridCol w="567267"/>
                <a:gridCol w="524933"/>
                <a:gridCol w="491067"/>
                <a:gridCol w="516466"/>
                <a:gridCol w="643467"/>
                <a:gridCol w="3014133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D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53597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dirty="0" smtClean="0"/>
                        <a:t>1</a:t>
                      </a:r>
                      <a:endParaRPr lang="en-US" sz="1400" dirty="0" smtClean="0"/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D" sz="1400" u="none" strike="noStrike" dirty="0" smtClean="0">
                        <a:effectLst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pengabdian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berbasis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id-ID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(EBM)</a:t>
                      </a:r>
                      <a:endParaRPr lang="en-US" sz="14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aseline="0" dirty="0" smtClean="0"/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pelatihan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/symposium/seminar/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pengabdian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 </a:t>
                      </a:r>
                      <a:r>
                        <a:rPr lang="en-US" sz="14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tahun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Mengkomunikasikan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memberikan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memuaskan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laboratorium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pelatihan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konsultasi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bentuk-bentuk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lainnya</a:t>
                      </a:r>
                      <a:endParaRPr lang="en-US" sz="140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baseline="0" dirty="0" err="1" smtClean="0">
                          <a:solidFill>
                            <a:schemeClr val="tx1"/>
                          </a:solidFill>
                        </a:rPr>
                        <a:t>Pengembangan</a:t>
                      </a:r>
                      <a:r>
                        <a:rPr lang="en-ID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ID" sz="1400" baseline="0" dirty="0" err="1" smtClean="0">
                          <a:solidFill>
                            <a:schemeClr val="tx1"/>
                          </a:solidFill>
                        </a:rPr>
                        <a:t>kolaborasi</a:t>
                      </a:r>
                      <a:r>
                        <a:rPr lang="en-ID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ID" sz="1400" baseline="0" dirty="0" err="1" smtClean="0">
                          <a:solidFill>
                            <a:schemeClr val="tx1"/>
                          </a:solidFill>
                        </a:rPr>
                        <a:t>pengabdian</a:t>
                      </a:r>
                      <a:r>
                        <a:rPr lang="en-ID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ID" sz="1400" baseline="0" dirty="0" err="1" smtClean="0">
                          <a:solidFill>
                            <a:schemeClr val="tx1"/>
                          </a:solidFill>
                        </a:rPr>
                        <a:t>masyarakat</a:t>
                      </a:r>
                      <a:r>
                        <a:rPr lang="en-ID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ID" sz="1400" baseline="0" dirty="0" err="1" smtClean="0">
                          <a:solidFill>
                            <a:schemeClr val="tx1"/>
                          </a:solidFill>
                        </a:rPr>
                        <a:t>multidisiplin</a:t>
                      </a:r>
                      <a:endParaRPr lang="en-US" sz="14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ID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kegiatan</a:t>
                      </a:r>
                      <a:r>
                        <a:rPr lang="en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ID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bakti</a:t>
                      </a:r>
                      <a:r>
                        <a:rPr lang="en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ID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sosial</a:t>
                      </a:r>
                      <a:r>
                        <a:rPr lang="en-ID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ID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multidisiplin</a:t>
                      </a:r>
                      <a:r>
                        <a:rPr lang="en-ID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per </a:t>
                      </a:r>
                      <a:r>
                        <a:rPr lang="en-ID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tahun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36563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>
                          <a:tab pos="271463" algn="l"/>
                        </a:tabLst>
                        <a:defRPr/>
                      </a:pPr>
                      <a:r>
                        <a:rPr lang="en-ID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Aktif</a:t>
                      </a:r>
                      <a:r>
                        <a:rPr lang="en-ID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menginisiasi</a:t>
                      </a:r>
                      <a:r>
                        <a:rPr lang="en-ID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kolaborasi</a:t>
                      </a:r>
                      <a:r>
                        <a:rPr lang="en-ID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ID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pengabdian</a:t>
                      </a:r>
                      <a:r>
                        <a:rPr lang="en-ID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ID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antar</a:t>
                      </a:r>
                      <a:r>
                        <a:rPr lang="en-ID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departemen</a:t>
                      </a:r>
                      <a:r>
                        <a:rPr lang="en-ID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436563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>
                          <a:tab pos="271463" algn="l"/>
                        </a:tabLst>
                        <a:defRPr/>
                      </a:pPr>
                      <a:r>
                        <a:rPr lang="en-ID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Pembinaan</a:t>
                      </a:r>
                      <a:r>
                        <a:rPr lang="en-ID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layanan</a:t>
                      </a:r>
                      <a:r>
                        <a:rPr lang="en-ID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laboratorium</a:t>
                      </a:r>
                      <a:r>
                        <a:rPr lang="en-ID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ID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fasilitas</a:t>
                      </a:r>
                      <a:r>
                        <a:rPr lang="en-ID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kesehatan</a:t>
                      </a:r>
                      <a:r>
                        <a:rPr lang="en-ID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primer (</a:t>
                      </a:r>
                      <a:r>
                        <a:rPr lang="en-ID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Faskes</a:t>
                      </a:r>
                      <a:r>
                        <a:rPr lang="en-ID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I)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0" y="6392441"/>
            <a:ext cx="12192000" cy="476232"/>
            <a:chOff x="0" y="6392441"/>
            <a:chExt cx="12192000" cy="476232"/>
          </a:xfrm>
        </p:grpSpPr>
        <p:sp>
          <p:nvSpPr>
            <p:cNvPr id="7" name="Rectangle 6"/>
            <p:cNvSpPr/>
            <p:nvPr/>
          </p:nvSpPr>
          <p:spPr>
            <a:xfrm>
              <a:off x="8783470" y="6392441"/>
              <a:ext cx="3408530" cy="465560"/>
            </a:xfrm>
            <a:prstGeom prst="rect">
              <a:avLst/>
            </a:prstGeom>
            <a:solidFill>
              <a:srgbClr val="FEA62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130C47"/>
                  </a:solidFill>
                </a:rPr>
                <a:t>fk.ugm.ac.id/2017/12/</a:t>
              </a:r>
              <a:r>
                <a:rPr lang="en-US" sz="1600" dirty="0" err="1" smtClean="0">
                  <a:solidFill>
                    <a:srgbClr val="130C47"/>
                  </a:solidFill>
                </a:rPr>
                <a:t>patologi-klinik</a:t>
              </a:r>
              <a:r>
                <a:rPr lang="en-US" sz="1600" dirty="0">
                  <a:solidFill>
                    <a:srgbClr val="130C47"/>
                  </a:solidFill>
                </a:rPr>
                <a:t>/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6403113"/>
              <a:ext cx="8794142" cy="465560"/>
            </a:xfrm>
            <a:prstGeom prst="rect">
              <a:avLst/>
            </a:prstGeom>
            <a:solidFill>
              <a:srgbClr val="130C4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FEA62E"/>
                  </a:solidFill>
                </a:rPr>
                <a:t>PATOLOGI KLINIK DAN KEDOKTERAN LABORATORIUM</a:t>
              </a:r>
              <a:endParaRPr lang="en-US" sz="2000" dirty="0">
                <a:solidFill>
                  <a:srgbClr val="FEA62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2777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3285"/>
            <a:ext cx="10515600" cy="789590"/>
          </a:xfrm>
        </p:spPr>
        <p:txBody>
          <a:bodyPr>
            <a:noAutofit/>
          </a:bodyPr>
          <a:lstStyle/>
          <a:p>
            <a:r>
              <a:rPr lang="id-ID" sz="2400" dirty="0" smtClean="0"/>
              <a:t>Tujuan 4:</a:t>
            </a:r>
            <a:r>
              <a:rPr lang="en-ID" sz="2400" dirty="0" smtClean="0"/>
              <a:t> </a:t>
            </a:r>
            <a:r>
              <a:rPr lang="en-US" sz="2400" dirty="0">
                <a:solidFill>
                  <a:schemeClr val="dk1"/>
                </a:solidFill>
              </a:rPr>
              <a:t>Tata </a:t>
            </a:r>
            <a:r>
              <a:rPr lang="en-US" sz="2400" dirty="0" err="1">
                <a:solidFill>
                  <a:schemeClr val="dk1"/>
                </a:solidFill>
              </a:rPr>
              <a:t>kelola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departemen</a:t>
            </a:r>
            <a:r>
              <a:rPr lang="en-US" sz="2400" dirty="0">
                <a:solidFill>
                  <a:schemeClr val="dk1"/>
                </a:solidFill>
              </a:rPr>
              <a:t> yang </a:t>
            </a:r>
            <a:r>
              <a:rPr lang="en-US" sz="2400" dirty="0" err="1">
                <a:solidFill>
                  <a:schemeClr val="dk1"/>
                </a:solidFill>
              </a:rPr>
              <a:t>akuntabel</a:t>
            </a:r>
            <a:r>
              <a:rPr lang="en-US" sz="2400" dirty="0">
                <a:solidFill>
                  <a:schemeClr val="dk1"/>
                </a:solidFill>
              </a:rPr>
              <a:t>, </a:t>
            </a:r>
            <a:r>
              <a:rPr lang="en-US" sz="2400" dirty="0" err="1">
                <a:solidFill>
                  <a:schemeClr val="dk1"/>
                </a:solidFill>
              </a:rPr>
              <a:t>transparan</a:t>
            </a:r>
            <a:r>
              <a:rPr lang="en-US" sz="2400" dirty="0">
                <a:solidFill>
                  <a:schemeClr val="dk1"/>
                </a:solidFill>
              </a:rPr>
              <a:t>, </a:t>
            </a:r>
            <a:r>
              <a:rPr lang="en-US" sz="2400" dirty="0" err="1">
                <a:solidFill>
                  <a:schemeClr val="dk1"/>
                </a:solidFill>
              </a:rPr>
              <a:t>berespon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cepat</a:t>
            </a:r>
            <a:r>
              <a:rPr lang="en-US" sz="2400" dirty="0">
                <a:solidFill>
                  <a:schemeClr val="dk1"/>
                </a:solidFill>
              </a:rPr>
              <a:t>, </a:t>
            </a:r>
            <a:r>
              <a:rPr lang="en-US" sz="2400" dirty="0" err="1">
                <a:solidFill>
                  <a:schemeClr val="dk1"/>
                </a:solidFill>
              </a:rPr>
              <a:t>efektif</a:t>
            </a:r>
            <a:r>
              <a:rPr lang="en-US" sz="2400" dirty="0">
                <a:solidFill>
                  <a:schemeClr val="dk1"/>
                </a:solidFill>
              </a:rPr>
              <a:t>, </a:t>
            </a:r>
            <a:r>
              <a:rPr lang="en-US" sz="2400" dirty="0" err="1">
                <a:solidFill>
                  <a:schemeClr val="dk1"/>
                </a:solidFill>
              </a:rPr>
              <a:t>serta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mengedepankan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kualitas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dan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efisiensi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sumber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daya</a:t>
            </a:r>
            <a:r>
              <a:rPr lang="en-US" sz="2400" dirty="0"/>
              <a:t/>
            </a:r>
            <a:br>
              <a:rPr lang="en-US" sz="2400" dirty="0"/>
            </a:br>
            <a:endParaRPr lang="id-ID" sz="2400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6236091"/>
              </p:ext>
            </p:extLst>
          </p:nvPr>
        </p:nvGraphicFramePr>
        <p:xfrm>
          <a:off x="245533" y="1164265"/>
          <a:ext cx="11855682" cy="478831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67266"/>
                <a:gridCol w="1536701"/>
                <a:gridCol w="2768600"/>
                <a:gridCol w="711200"/>
                <a:gridCol w="736600"/>
                <a:gridCol w="774700"/>
                <a:gridCol w="749300"/>
                <a:gridCol w="711200"/>
                <a:gridCol w="3300115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D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Program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732706">
                <a:tc rowSpan="4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dirty="0" smtClean="0"/>
                        <a:t>1</a:t>
                      </a:r>
                      <a:endParaRPr lang="en-US" sz="1400" dirty="0" smtClean="0"/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en-US" sz="14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kualitas</a:t>
                      </a:r>
                      <a:r>
                        <a:rPr lang="en-US" sz="14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SDM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secara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sistematis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efisien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</a:pP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kenaikan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jabatan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akademik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sisten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Ahli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menjadi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Lektor</a:t>
                      </a:r>
                      <a:endParaRPr lang="en-US" sz="140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-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lang="en-US" sz="140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-</a:t>
                      </a:r>
                      <a:endParaRPr lang="en-US" sz="140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889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u="non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Fakultas</a:t>
                      </a:r>
                      <a:r>
                        <a:rPr lang="en-US" sz="140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memfasilitasi</a:t>
                      </a:r>
                      <a:r>
                        <a:rPr lang="en-US" sz="140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peningkatan</a:t>
                      </a:r>
                      <a:r>
                        <a:rPr lang="en-US" sz="140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karir</a:t>
                      </a:r>
                      <a:r>
                        <a:rPr lang="en-US" sz="140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staf</a:t>
                      </a:r>
                      <a:r>
                        <a:rPr lang="en-US" sz="140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</a:t>
                      </a:r>
                      <a:r>
                        <a:rPr lang="en-US" sz="140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melalui</a:t>
                      </a:r>
                      <a:r>
                        <a:rPr lang="en-US" sz="140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prosedur</a:t>
                      </a:r>
                      <a:r>
                        <a:rPr lang="en-US" sz="140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kenaikan</a:t>
                      </a:r>
                      <a:r>
                        <a:rPr lang="en-US" sz="140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jabatan</a:t>
                      </a:r>
                      <a:r>
                        <a:rPr lang="en-US" sz="140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fungsional</a:t>
                      </a:r>
                      <a:r>
                        <a:rPr lang="en-US" sz="140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golongan</a:t>
                      </a:r>
                      <a:r>
                        <a:rPr lang="en-US" sz="140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sesuai</a:t>
                      </a:r>
                      <a:r>
                        <a:rPr lang="en-US" sz="140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40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aturan</a:t>
                      </a:r>
                      <a:r>
                        <a:rPr lang="en-US" sz="140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u="non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berlaku</a:t>
                      </a:r>
                      <a:r>
                        <a:rPr lang="en-US" sz="140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400" u="non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Kementerian</a:t>
                      </a:r>
                      <a:r>
                        <a:rPr lang="en-US" sz="140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US" sz="140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Kebudayaan</a:t>
                      </a:r>
                      <a:r>
                        <a:rPr lang="en-US" sz="140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40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staf</a:t>
                      </a:r>
                      <a:r>
                        <a:rPr lang="en-US" sz="140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</a:t>
                      </a:r>
                      <a:r>
                        <a:rPr lang="en-US" sz="140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UGM </a:t>
                      </a:r>
                      <a:r>
                        <a:rPr lang="en-US" sz="1400" u="non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menurut</a:t>
                      </a:r>
                      <a:r>
                        <a:rPr lang="en-US" sz="140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aturan</a:t>
                      </a:r>
                      <a:r>
                        <a:rPr lang="en-US" sz="140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40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SDM UGM (Dharma</a:t>
                      </a:r>
                      <a:r>
                        <a:rPr lang="en-US" sz="1400" u="non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Perguruan</a:t>
                      </a:r>
                      <a:r>
                        <a:rPr lang="en-US" sz="1400" u="non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Tinggi</a:t>
                      </a:r>
                      <a:r>
                        <a:rPr lang="en-US" sz="1400" u="non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400" u="non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649604">
                <a:tc v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</a:pP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kenaikan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jabatan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akademik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Lektor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menjadi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Lektor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Kepala</a:t>
                      </a:r>
                      <a:endParaRPr lang="en-US" sz="140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762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649604">
                <a:tc v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kenaikan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jabatan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akademik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Lektor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Kepala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menjadi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Guru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Besar</a:t>
                      </a:r>
                      <a:endParaRPr lang="en-US" sz="140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3556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endParaRPr lang="en-US" sz="140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514342">
                <a:tc v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D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 klinisi di RS Jejaring</a:t>
                      </a:r>
                      <a:r>
                        <a:rPr lang="en-ID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memiliki NIDK atau NIP</a:t>
                      </a:r>
                      <a:endParaRPr lang="en-US" sz="140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0000"/>
                          </a:solidFill>
                        </a:rPr>
                        <a:t>50%</a:t>
                      </a:r>
                      <a:endParaRPr 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0000"/>
                          </a:solidFill>
                        </a:rPr>
                        <a:t>100%</a:t>
                      </a:r>
                      <a:endParaRPr 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0000"/>
                          </a:solidFill>
                        </a:rPr>
                        <a:t>100%</a:t>
                      </a:r>
                      <a:endParaRPr 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3556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endParaRPr lang="en-US" sz="140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1594898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baseline="0" dirty="0" smtClean="0"/>
                        <a:t>2</a:t>
                      </a:r>
                      <a:endParaRPr lang="en-US" sz="1400" baseline="0" dirty="0" smtClean="0"/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Perbaikan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Manajemen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SDM,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Alur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Tahapan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Baik</a:t>
                      </a:r>
                      <a:endParaRPr lang="id-ID" sz="140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Tersusun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SPO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tentang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administrasi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pengabdian</a:t>
                      </a:r>
                      <a:endParaRPr lang="en-US" sz="1400" b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55600" lvl="0" indent="-279400">
                        <a:buFont typeface="+mj-lt"/>
                        <a:buAutoNum type="alphaLcPeriod"/>
                      </a:pP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Melakukan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perbaikan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pengelolaan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SDM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Proses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kontrak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kerja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SDM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diperbaiki</a:t>
                      </a:r>
                      <a:endParaRPr lang="en-US" sz="140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55600" lvl="0" indent="-279400">
                        <a:buFont typeface="+mj-lt"/>
                        <a:buAutoNum type="alphaLcPeriod"/>
                      </a:pPr>
                      <a:r>
                        <a:rPr lang="en-ID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Penyusunan alur kerja, petunjuk teknis, SPO untuk semua kegiatan yang ada di departemen (administrasi, pendidikan, pelayanan, </a:t>
                      </a:r>
                      <a:r>
                        <a:rPr lang="en-ID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pengabdian</a:t>
                      </a:r>
                      <a:r>
                        <a:rPr lang="en-ID" sz="14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40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0" y="6392441"/>
            <a:ext cx="12192000" cy="476232"/>
            <a:chOff x="0" y="6392441"/>
            <a:chExt cx="12192000" cy="476232"/>
          </a:xfrm>
        </p:grpSpPr>
        <p:sp>
          <p:nvSpPr>
            <p:cNvPr id="6" name="Rectangle 5"/>
            <p:cNvSpPr/>
            <p:nvPr/>
          </p:nvSpPr>
          <p:spPr>
            <a:xfrm>
              <a:off x="8783470" y="6392441"/>
              <a:ext cx="3408530" cy="465560"/>
            </a:xfrm>
            <a:prstGeom prst="rect">
              <a:avLst/>
            </a:prstGeom>
            <a:solidFill>
              <a:srgbClr val="FEA62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130C47"/>
                  </a:solidFill>
                </a:rPr>
                <a:t>fk.ugm.ac.id/2017/12/</a:t>
              </a:r>
              <a:r>
                <a:rPr lang="en-US" sz="1600" dirty="0" err="1" smtClean="0">
                  <a:solidFill>
                    <a:srgbClr val="130C47"/>
                  </a:solidFill>
                </a:rPr>
                <a:t>patologi-klinik</a:t>
              </a:r>
              <a:r>
                <a:rPr lang="en-US" sz="1600" dirty="0">
                  <a:solidFill>
                    <a:srgbClr val="130C47"/>
                  </a:solidFill>
                </a:rPr>
                <a:t>/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6403113"/>
              <a:ext cx="8794142" cy="465560"/>
            </a:xfrm>
            <a:prstGeom prst="rect">
              <a:avLst/>
            </a:prstGeom>
            <a:solidFill>
              <a:srgbClr val="130C4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FEA62E"/>
                  </a:solidFill>
                </a:rPr>
                <a:t>PATOLOGI KLINIK DAN KEDOKTERAN LABORATORIUM</a:t>
              </a:r>
              <a:endParaRPr lang="en-US" sz="2000" dirty="0">
                <a:solidFill>
                  <a:srgbClr val="FEA62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2149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3285"/>
            <a:ext cx="10515600" cy="789590"/>
          </a:xfrm>
        </p:spPr>
        <p:txBody>
          <a:bodyPr>
            <a:noAutofit/>
          </a:bodyPr>
          <a:lstStyle/>
          <a:p>
            <a:r>
              <a:rPr lang="id-ID" sz="2400" dirty="0" smtClean="0"/>
              <a:t>Tujuan 4:</a:t>
            </a:r>
            <a:r>
              <a:rPr lang="en-ID" sz="2400" dirty="0" smtClean="0"/>
              <a:t> </a:t>
            </a:r>
            <a:r>
              <a:rPr lang="en-US" sz="2400" dirty="0">
                <a:solidFill>
                  <a:schemeClr val="dk1"/>
                </a:solidFill>
              </a:rPr>
              <a:t>Tata </a:t>
            </a:r>
            <a:r>
              <a:rPr lang="en-US" sz="2400" dirty="0" err="1">
                <a:solidFill>
                  <a:schemeClr val="dk1"/>
                </a:solidFill>
              </a:rPr>
              <a:t>kelola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departemen</a:t>
            </a:r>
            <a:r>
              <a:rPr lang="en-US" sz="2400" dirty="0">
                <a:solidFill>
                  <a:schemeClr val="dk1"/>
                </a:solidFill>
              </a:rPr>
              <a:t> yang </a:t>
            </a:r>
            <a:r>
              <a:rPr lang="en-US" sz="2400" dirty="0" err="1">
                <a:solidFill>
                  <a:schemeClr val="dk1"/>
                </a:solidFill>
              </a:rPr>
              <a:t>akuntabel</a:t>
            </a:r>
            <a:r>
              <a:rPr lang="en-US" sz="2400" dirty="0">
                <a:solidFill>
                  <a:schemeClr val="dk1"/>
                </a:solidFill>
              </a:rPr>
              <a:t>, </a:t>
            </a:r>
            <a:r>
              <a:rPr lang="en-US" sz="2400" dirty="0" err="1">
                <a:solidFill>
                  <a:schemeClr val="dk1"/>
                </a:solidFill>
              </a:rPr>
              <a:t>transparan</a:t>
            </a:r>
            <a:r>
              <a:rPr lang="en-US" sz="2400" dirty="0">
                <a:solidFill>
                  <a:schemeClr val="dk1"/>
                </a:solidFill>
              </a:rPr>
              <a:t>, </a:t>
            </a:r>
            <a:r>
              <a:rPr lang="en-US" sz="2400" dirty="0" err="1">
                <a:solidFill>
                  <a:schemeClr val="dk1"/>
                </a:solidFill>
              </a:rPr>
              <a:t>berespon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cepat</a:t>
            </a:r>
            <a:r>
              <a:rPr lang="en-US" sz="2400" dirty="0">
                <a:solidFill>
                  <a:schemeClr val="dk1"/>
                </a:solidFill>
              </a:rPr>
              <a:t>, </a:t>
            </a:r>
            <a:r>
              <a:rPr lang="en-US" sz="2400" dirty="0" err="1">
                <a:solidFill>
                  <a:schemeClr val="dk1"/>
                </a:solidFill>
              </a:rPr>
              <a:t>efektif</a:t>
            </a:r>
            <a:r>
              <a:rPr lang="en-US" sz="2400" dirty="0">
                <a:solidFill>
                  <a:schemeClr val="dk1"/>
                </a:solidFill>
              </a:rPr>
              <a:t>, </a:t>
            </a:r>
            <a:r>
              <a:rPr lang="en-US" sz="2400" dirty="0" err="1">
                <a:solidFill>
                  <a:schemeClr val="dk1"/>
                </a:solidFill>
              </a:rPr>
              <a:t>serta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mengedepankan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kualitas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dan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efisiensi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sumber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daya</a:t>
            </a:r>
            <a:r>
              <a:rPr lang="en-US" sz="2400" dirty="0"/>
              <a:t/>
            </a:r>
            <a:br>
              <a:rPr lang="en-US" sz="2400" dirty="0"/>
            </a:br>
            <a:endParaRPr lang="id-ID" sz="2400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5054235"/>
              </p:ext>
            </p:extLst>
          </p:nvPr>
        </p:nvGraphicFramePr>
        <p:xfrm>
          <a:off x="575733" y="1626782"/>
          <a:ext cx="11089724" cy="172348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67266"/>
                <a:gridCol w="1854200"/>
                <a:gridCol w="2827867"/>
                <a:gridCol w="592794"/>
                <a:gridCol w="524933"/>
                <a:gridCol w="548598"/>
                <a:gridCol w="516466"/>
                <a:gridCol w="643467"/>
                <a:gridCol w="3014133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D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solidFill>
                            <a:srgbClr val="000000"/>
                          </a:solidFill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aseline="0" dirty="0" smtClean="0"/>
                        <a:t>3</a:t>
                      </a:r>
                      <a:endParaRPr lang="en-US" sz="1400" baseline="0" dirty="0" smtClean="0"/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Pengembangan kompetensi</a:t>
                      </a:r>
                      <a:r>
                        <a:rPr lang="id-ID" sz="1400" u="non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tenaga kependidikan</a:t>
                      </a:r>
                      <a:endParaRPr lang="en-US" sz="1400" u="non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Kepuasan pengguna </a:t>
                      </a:r>
                      <a:endParaRPr lang="en-ID" sz="1400" b="0" kern="1200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(peserta didik dan dosen)</a:t>
                      </a:r>
                      <a:endParaRPr lang="en-US" sz="1400" b="0" kern="1200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Baik 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Baik 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Baik 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Baik 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Baik 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55600" marR="0" lvl="0" indent="-2794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id-ID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 informal</a:t>
                      </a:r>
                    </a:p>
                    <a:p>
                      <a:pPr marL="355600" marR="0" lvl="0" indent="-2794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id-ID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 formal</a:t>
                      </a:r>
                    </a:p>
                    <a:p>
                      <a:pPr marL="355600" marR="0" lvl="0" indent="-2794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id-ID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Bantuan finansial untuk pelatihan/workshop dari RKAT</a:t>
                      </a:r>
                      <a:endParaRPr lang="en-ID" sz="1400" b="0" kern="1200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55600" marR="0" lvl="0" indent="-2794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en-ID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Survey kepuasan pengguna</a:t>
                      </a:r>
                      <a:endParaRPr lang="id-ID" sz="1400" b="0" kern="1200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0" y="6392441"/>
            <a:ext cx="12192000" cy="476232"/>
            <a:chOff x="0" y="6392441"/>
            <a:chExt cx="12192000" cy="476232"/>
          </a:xfrm>
        </p:grpSpPr>
        <p:sp>
          <p:nvSpPr>
            <p:cNvPr id="6" name="Rectangle 5"/>
            <p:cNvSpPr/>
            <p:nvPr/>
          </p:nvSpPr>
          <p:spPr>
            <a:xfrm>
              <a:off x="8783470" y="6392441"/>
              <a:ext cx="3408530" cy="465560"/>
            </a:xfrm>
            <a:prstGeom prst="rect">
              <a:avLst/>
            </a:prstGeom>
            <a:solidFill>
              <a:srgbClr val="FEA62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130C47"/>
                  </a:solidFill>
                </a:rPr>
                <a:t>fk.ugm.ac.id/2017/12/</a:t>
              </a:r>
              <a:r>
                <a:rPr lang="en-US" sz="1600" dirty="0" err="1" smtClean="0">
                  <a:solidFill>
                    <a:srgbClr val="130C47"/>
                  </a:solidFill>
                </a:rPr>
                <a:t>patologi-klinik</a:t>
              </a:r>
              <a:r>
                <a:rPr lang="en-US" sz="1600" dirty="0">
                  <a:solidFill>
                    <a:srgbClr val="130C47"/>
                  </a:solidFill>
                </a:rPr>
                <a:t>/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6403113"/>
              <a:ext cx="8794142" cy="465560"/>
            </a:xfrm>
            <a:prstGeom prst="rect">
              <a:avLst/>
            </a:prstGeom>
            <a:solidFill>
              <a:srgbClr val="130C4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FEA62E"/>
                  </a:solidFill>
                </a:rPr>
                <a:t>PATOLOGI KLINIK DAN KEDOKTERAN LABORATORIUM</a:t>
              </a:r>
              <a:endParaRPr lang="en-US" sz="2000" dirty="0">
                <a:solidFill>
                  <a:srgbClr val="FEA62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38579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9398</TotalTime>
  <Words>1325</Words>
  <Application>Microsoft Macintosh PowerPoint</Application>
  <PresentationFormat>Custom</PresentationFormat>
  <Paragraphs>382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Dept. Patologi Klinik &amp; Kedokteran Laboratorium</vt:lpstr>
      <vt:lpstr>Tujuan 1:Pendidikan yang berkualitas dalam rangka turut serta menghasilkan lulusan yang kompeten dan mampu bersaing di tingkat nasional/internasional </vt:lpstr>
      <vt:lpstr>Tujuan 1:Pendidikan yang berkualitas dalam rangka turut serta menghasilkan lulusan yang kompeten dan mampu bersaing di tingkat nasional/internasional </vt:lpstr>
      <vt:lpstr>Tujuan 1:Pendidikan yang berkualitas dalam rangka turut serta menghasilkan lulusan yang kompeten dan mampu bersaing di tingkat nasional/internasional </vt:lpstr>
      <vt:lpstr>Tujuan 2: Produk penelitian yang menjadi rujukan nasional yang berwawasan lingkungan dan berbasis pada permasalahan masyarakat</vt:lpstr>
      <vt:lpstr>Tujuan 2: Produk penelitian yang menjadi rujukan nasional yang berwawasan lingkungan dan berbasis pada permasalahan masyarakat</vt:lpstr>
      <vt:lpstr>Tujuan 3: Pengabdian masyarakat yang mendorong kemandirian masyarakat dalam upaya hidup sehat </vt:lpstr>
      <vt:lpstr>Tujuan 4: Tata kelola departemen yang akuntabel, transparan, berespon cepat, efektif, serta mengedepankan kualitas dan efisiensi sumber daya </vt:lpstr>
      <vt:lpstr>Tujuan 4: Tata kelola departemen yang akuntabel, transparan, berespon cepat, efektif, serta mengedepankan kualitas dan efisiensi sumber daya </vt:lpstr>
      <vt:lpstr>Tujuan 5: Kerjasama yang strategis, sinergis, dan berkelanjutan dengan pihak lain dengan semangat saling mendukung dan menghargai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 Mahmuda</dc:creator>
  <cp:lastModifiedBy>Imma Harahap</cp:lastModifiedBy>
  <cp:revision>145</cp:revision>
  <dcterms:created xsi:type="dcterms:W3CDTF">2017-12-27T08:02:10Z</dcterms:created>
  <dcterms:modified xsi:type="dcterms:W3CDTF">2018-01-22T03:37:23Z</dcterms:modified>
</cp:coreProperties>
</file>