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5" r:id="rId4"/>
    <p:sldId id="263" r:id="rId5"/>
    <p:sldId id="259" r:id="rId6"/>
  </p:sldIdLst>
  <p:sldSz cx="12192000" cy="6858000"/>
  <p:notesSz cx="6889750" cy="960755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8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3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D2CB144-D430-44AA-BD54-D4CAC029A1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482046"/>
          </a:xfrm>
          <a:prstGeom prst="rect">
            <a:avLst/>
          </a:prstGeom>
        </p:spPr>
        <p:txBody>
          <a:bodyPr vert="horz" lIns="94265" tIns="47133" rIns="94265" bIns="47133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21E065-8450-4D41-BE20-02E76C93ADE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482046"/>
          </a:xfrm>
          <a:prstGeom prst="rect">
            <a:avLst/>
          </a:prstGeom>
        </p:spPr>
        <p:txBody>
          <a:bodyPr vert="horz" lIns="94265" tIns="47133" rIns="94265" bIns="47133" rtlCol="0"/>
          <a:lstStyle>
            <a:lvl1pPr algn="r">
              <a:defRPr sz="1200"/>
            </a:lvl1pPr>
          </a:lstStyle>
          <a:p>
            <a:fld id="{13388A3F-A076-4B0A-93DE-8C7F7539326C}" type="datetimeFigureOut">
              <a:rPr lang="en-ID" smtClean="0"/>
              <a:t>18/01/2018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FDE919-286C-4665-BC34-66442C5E2F0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5506"/>
            <a:ext cx="2985558" cy="482045"/>
          </a:xfrm>
          <a:prstGeom prst="rect">
            <a:avLst/>
          </a:prstGeom>
        </p:spPr>
        <p:txBody>
          <a:bodyPr vert="horz" lIns="94265" tIns="47133" rIns="94265" bIns="47133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ABBC8A-D306-4F50-856F-75FA10AF21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597" y="9125506"/>
            <a:ext cx="2985558" cy="482045"/>
          </a:xfrm>
          <a:prstGeom prst="rect">
            <a:avLst/>
          </a:prstGeom>
        </p:spPr>
        <p:txBody>
          <a:bodyPr vert="horz" lIns="94265" tIns="47133" rIns="94265" bIns="47133" rtlCol="0" anchor="b"/>
          <a:lstStyle>
            <a:lvl1pPr algn="r">
              <a:defRPr sz="1200"/>
            </a:lvl1pPr>
          </a:lstStyle>
          <a:p>
            <a:fld id="{FE3A46A7-1B1E-44A3-88BB-6C5BA12FA10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79851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482046"/>
          </a:xfrm>
          <a:prstGeom prst="rect">
            <a:avLst/>
          </a:prstGeom>
        </p:spPr>
        <p:txBody>
          <a:bodyPr vert="horz" lIns="94265" tIns="47133" rIns="94265" bIns="4713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482046"/>
          </a:xfrm>
          <a:prstGeom prst="rect">
            <a:avLst/>
          </a:prstGeom>
        </p:spPr>
        <p:txBody>
          <a:bodyPr vert="horz" lIns="94265" tIns="47133" rIns="94265" bIns="47133" rtlCol="0"/>
          <a:lstStyle>
            <a:lvl1pPr algn="r">
              <a:defRPr sz="1200"/>
            </a:lvl1pPr>
          </a:lstStyle>
          <a:p>
            <a:fld id="{C9729980-EE86-F146-BBAB-6D6FCB921F9B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63563" y="1201738"/>
            <a:ext cx="5762625" cy="3241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65" tIns="47133" rIns="94265" bIns="4713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623633"/>
            <a:ext cx="5511800" cy="3782973"/>
          </a:xfrm>
          <a:prstGeom prst="rect">
            <a:avLst/>
          </a:prstGeom>
        </p:spPr>
        <p:txBody>
          <a:bodyPr vert="horz" lIns="94265" tIns="47133" rIns="94265" bIns="4713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5506"/>
            <a:ext cx="2985558" cy="482045"/>
          </a:xfrm>
          <a:prstGeom prst="rect">
            <a:avLst/>
          </a:prstGeom>
        </p:spPr>
        <p:txBody>
          <a:bodyPr vert="horz" lIns="94265" tIns="47133" rIns="94265" bIns="4713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125506"/>
            <a:ext cx="2985558" cy="482045"/>
          </a:xfrm>
          <a:prstGeom prst="rect">
            <a:avLst/>
          </a:prstGeom>
        </p:spPr>
        <p:txBody>
          <a:bodyPr vert="horz" lIns="94265" tIns="47133" rIns="94265" bIns="47133" rtlCol="0" anchor="b"/>
          <a:lstStyle>
            <a:lvl1pPr algn="r">
              <a:defRPr sz="1200"/>
            </a:lvl1pPr>
          </a:lstStyle>
          <a:p>
            <a:fld id="{5E1B0554-93D3-2A43-B581-FE8EA29E5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97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pPr algn="r"/>
            <a:r>
              <a:rPr lang="en-ID" dirty="0"/>
              <a:t>Pusat </a:t>
            </a:r>
            <a:r>
              <a:rPr lang="en-ID" dirty="0" err="1"/>
              <a:t>Kedokteran</a:t>
            </a:r>
            <a:r>
              <a:rPr lang="en-ID" dirty="0"/>
              <a:t> Herbal</a:t>
            </a:r>
            <a:br>
              <a:rPr lang="en-ID" dirty="0"/>
            </a:br>
            <a:r>
              <a:rPr lang="en-ID" sz="4800" dirty="0"/>
              <a:t>FKKMK, UGM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/>
              <a:t>Bab IV. Sasaran, Indikator, dan Program</a:t>
            </a:r>
          </a:p>
        </p:txBody>
      </p:sp>
    </p:spTree>
    <p:extLst>
      <p:ext uri="{BB962C8B-B14F-4D97-AF65-F5344CB8AC3E}">
        <p14:creationId xmlns:p14="http://schemas.microsoft.com/office/powerpoint/2010/main" val="39688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2800" b="1" dirty="0"/>
              <a:t>Tujuan 1: </a:t>
            </a:r>
            <a:r>
              <a:rPr lang="en-ID" sz="2800" b="1" dirty="0" err="1"/>
              <a:t>Menghasilkan</a:t>
            </a:r>
            <a:r>
              <a:rPr lang="en-ID" sz="2800" b="1" dirty="0"/>
              <a:t> </a:t>
            </a:r>
            <a:r>
              <a:rPr lang="en-ID" sz="2800" b="1" dirty="0" err="1"/>
              <a:t>Produk</a:t>
            </a:r>
            <a:r>
              <a:rPr lang="en-ID" sz="2800" b="1" dirty="0"/>
              <a:t> Herbal yang </a:t>
            </a:r>
            <a:r>
              <a:rPr lang="en-ID" sz="2800" b="1" dirty="0" err="1"/>
              <a:t>teruji</a:t>
            </a:r>
            <a:r>
              <a:rPr lang="en-ID" sz="2800" b="1" dirty="0"/>
              <a:t> </a:t>
            </a:r>
            <a:r>
              <a:rPr lang="en-ID" sz="2800" b="1" dirty="0" err="1"/>
              <a:t>secara</a:t>
            </a:r>
            <a:r>
              <a:rPr lang="en-ID" sz="2800" b="1" dirty="0"/>
              <a:t> </a:t>
            </a:r>
            <a:r>
              <a:rPr lang="en-ID" sz="2800" b="1" dirty="0" err="1"/>
              <a:t>alamiah</a:t>
            </a:r>
            <a:endParaRPr lang="id-ID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484911"/>
              </p:ext>
            </p:extLst>
          </p:nvPr>
        </p:nvGraphicFramePr>
        <p:xfrm>
          <a:off x="838198" y="909870"/>
          <a:ext cx="10206484" cy="508019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9023">
                  <a:extLst>
                    <a:ext uri="{9D8B030D-6E8A-4147-A177-3AD203B41FA5}">
                      <a16:colId xmlns:a16="http://schemas.microsoft.com/office/drawing/2014/main" val="704307720"/>
                    </a:ext>
                  </a:extLst>
                </a:gridCol>
                <a:gridCol w="2153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5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0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0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06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06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467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Sasaran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Indikator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400" b="1" u="none" strike="noStrike" dirty="0">
                          <a:effectLst/>
                        </a:rPr>
                        <a:t>Target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Program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2018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2019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2020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2021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2022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394">
                <a:tc rowSpan="6">
                  <a:txBody>
                    <a:bodyPr/>
                    <a:lstStyle/>
                    <a:p>
                      <a:pPr algn="ctr" fontAlgn="b"/>
                      <a:r>
                        <a:rPr lang="en-ID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1.1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0" marB="0">
                    <a:solidFill>
                      <a:srgbClr val="F1F8EC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936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  <a:latin typeface="Arial Narrow" panose="020B0606020202030204" pitchFamily="34" charset="0"/>
                        </a:rPr>
                        <a:t>Mengembangkan </a:t>
                      </a:r>
                      <a:r>
                        <a:rPr lang="en-ID" sz="1400" u="none" strike="noStrike" dirty="0" err="1">
                          <a:effectLst/>
                          <a:latin typeface="Arial Narrow" panose="020B0606020202030204" pitchFamily="34" charset="0"/>
                        </a:rPr>
                        <a:t>penelitian</a:t>
                      </a:r>
                      <a:r>
                        <a:rPr lang="en-ID" sz="140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ID" sz="1400" u="none" strike="noStrike" dirty="0" err="1">
                          <a:effectLst/>
                          <a:latin typeface="Arial Narrow" panose="020B0606020202030204" pitchFamily="34" charset="0"/>
                        </a:rPr>
                        <a:t>dan</a:t>
                      </a:r>
                      <a:r>
                        <a:rPr lang="en-ID" sz="1400" u="none" strike="noStrike" dirty="0">
                          <a:effectLst/>
                          <a:latin typeface="Arial Narrow" panose="020B0606020202030204" pitchFamily="34" charset="0"/>
                        </a:rPr>
                        <a:t> Pendidikan </a:t>
                      </a:r>
                      <a:r>
                        <a:rPr lang="en-ID" sz="1400" u="none" strike="noStrike" dirty="0" err="1">
                          <a:effectLst/>
                          <a:latin typeface="Arial Narrow" panose="020B0606020202030204" pitchFamily="34" charset="0"/>
                        </a:rPr>
                        <a:t>lintas</a:t>
                      </a:r>
                      <a:r>
                        <a:rPr lang="en-ID" sz="140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ID" sz="1400" u="none" strike="noStrike" dirty="0" err="1">
                          <a:effectLst/>
                          <a:latin typeface="Arial Narrow" panose="020B0606020202030204" pitchFamily="34" charset="0"/>
                        </a:rPr>
                        <a:t>disiplin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l" fontAlgn="b">
                        <a:lnSpc>
                          <a:spcPct val="100000"/>
                        </a:lnSpc>
                      </a:pP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l" fontAlgn="b">
                        <a:lnSpc>
                          <a:spcPct val="100000"/>
                        </a:lnSpc>
                      </a:pP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hasil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(output)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berupa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prototipe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TRL 6 (</a:t>
                      </a:r>
                      <a:r>
                        <a:rPr lang="en-ID" sz="1400" i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prototype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RnD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), 7 (</a:t>
                      </a:r>
                      <a:r>
                        <a:rPr lang="en-ID" sz="1400" i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prototype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i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industry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), (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Kontrak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KRTPT)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D" sz="14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1294" marR="51294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D" sz="14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1294" marR="51294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D" sz="14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1294" marR="51294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D" sz="14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1294" marR="51294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n-ID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Menyelenggarakan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lintas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bidang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disiplin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ilmu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multidisiplin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dalam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klaster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fakultas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 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Jumlah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Publikasi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pada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jurnal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Internasional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terindeks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Kontrak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Kinerja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KRTPT).</a:t>
                      </a:r>
                      <a:endParaRPr lang="en-ID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ID" sz="14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ID" sz="14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ID" sz="14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ID" sz="14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ID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93663" indent="0"/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Memfasilitasi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publikasi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hasil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disiplin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ilmu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multidisiplin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klaster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fakultas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pada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jurnal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bereputasi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nasional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internasional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indent="0"/>
                      <a:r>
                        <a:rPr lang="en-ID" sz="14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  <a:endParaRPr lang="en-ID" sz="140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0" marB="0">
                    <a:solidFill>
                      <a:srgbClr val="F1F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Jumlah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publikasi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pada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jurnal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nasional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terakreditasi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  <a:endParaRPr lang="en-ID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ID" sz="14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ID" sz="14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ID" sz="14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ID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ID" sz="14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4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824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Jumlah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i="1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bookchapter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yang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diterbitkan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oleh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penerbit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internasional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Kontrak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Kinerja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KRTPT)</a:t>
                      </a:r>
                      <a:endParaRPr lang="en-ID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ID" sz="14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ID" sz="14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ID" sz="14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ID" sz="14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ID" sz="14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4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Jumlah Hak Cipta yang dihasilkan (Kontrak Kinerja KRTPT)</a:t>
                      </a:r>
                      <a:endParaRPr lang="en-ID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ID" sz="14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ID" sz="14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ID" sz="14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ID" sz="14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ID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Jumlah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sitasi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publikasi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en-ID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4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1294" marR="51294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4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1294" marR="51294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4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1294" marR="51294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4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1294" marR="51294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4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1294" marR="51294" marT="0" marB="0">
                    <a:solidFill>
                      <a:srgbClr val="F1F8E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58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D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Memacu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inovasi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ilmu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pengetahuan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dan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teknologi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yang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bermanfaat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bagi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kepentingan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bangsa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negara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dan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kemanusiaan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berbasis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kearifan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budaya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Jumlah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publikasi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Kontrak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Kinerja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KRTPT)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1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ID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1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ID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1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ID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1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ID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1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ID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Menyelaraskan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menguatkan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tugas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fungsi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peranan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kelembagaan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Pusat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Studi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hal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pendanaan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produksi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pengetahuan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bentuk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temuan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publikasi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987696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Jumlah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kontribusi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pendanaan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alternatif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yang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dihasilkan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1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ID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1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ID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1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ID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1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ID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1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ID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840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884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2800" b="1" dirty="0"/>
              <a:t>Tujuan 1: </a:t>
            </a:r>
            <a:r>
              <a:rPr lang="en-ID" sz="2800" b="1" dirty="0" err="1"/>
              <a:t>Menghasilkan</a:t>
            </a:r>
            <a:r>
              <a:rPr lang="en-ID" sz="2800" b="1" dirty="0"/>
              <a:t> </a:t>
            </a:r>
            <a:r>
              <a:rPr lang="en-ID" sz="2800" b="1" dirty="0" err="1"/>
              <a:t>Produk</a:t>
            </a:r>
            <a:r>
              <a:rPr lang="en-ID" sz="2800" b="1" dirty="0"/>
              <a:t> Herbal yang </a:t>
            </a:r>
            <a:r>
              <a:rPr lang="en-ID" sz="2800" b="1" dirty="0" err="1"/>
              <a:t>teruji</a:t>
            </a:r>
            <a:r>
              <a:rPr lang="en-ID" sz="2800" b="1" dirty="0"/>
              <a:t> </a:t>
            </a:r>
            <a:r>
              <a:rPr lang="en-ID" sz="2800" b="1" dirty="0" err="1"/>
              <a:t>secara</a:t>
            </a:r>
            <a:r>
              <a:rPr lang="en-ID" sz="2800" b="1" dirty="0"/>
              <a:t> </a:t>
            </a:r>
            <a:r>
              <a:rPr lang="en-ID" sz="2800" b="1" dirty="0" err="1"/>
              <a:t>alamiah</a:t>
            </a:r>
            <a:endParaRPr lang="id-ID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0207984"/>
              </p:ext>
            </p:extLst>
          </p:nvPr>
        </p:nvGraphicFramePr>
        <p:xfrm>
          <a:off x="1331493" y="1539984"/>
          <a:ext cx="9001187" cy="377803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4163">
                  <a:extLst>
                    <a:ext uri="{9D8B030D-6E8A-4147-A177-3AD203B41FA5}">
                      <a16:colId xmlns:a16="http://schemas.microsoft.com/office/drawing/2014/main" val="1137156176"/>
                    </a:ext>
                  </a:extLst>
                </a:gridCol>
                <a:gridCol w="2074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2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0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0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0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06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06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467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Sasaran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Indikator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400" b="1" u="none" strike="noStrike" dirty="0">
                          <a:effectLst/>
                        </a:rPr>
                        <a:t>Target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Program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2018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2019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2020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2021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2022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582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F1F8E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Menjadikan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kampus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sebagai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wahana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penerapan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inovasi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IPTEK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bagi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masyarakat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Jumlah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dosen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yg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terlibat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dalam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kegiatan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pengabdian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kepada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masyarakat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Keistimewaan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ID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ID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ID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ID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ID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Membantu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pemutakhiran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basis data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pengembangan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wilayah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dalam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rangka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implementasi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UU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Keistimewaan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DIY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periode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kedua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923456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Jumlah publikasi pengembangan TTG pada kegiatan pengabdian kepada masyarakat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ID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ID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ID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ID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ID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Menjadikan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kampus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sebagai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wahana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penerapan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IPTEKS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bagi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masyarakat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452988"/>
                  </a:ext>
                </a:extLst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1.4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b="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Mendorong</a:t>
                      </a:r>
                      <a:r>
                        <a:rPr lang="en-ID" sz="14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ID" sz="14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melalui</a:t>
                      </a:r>
                      <a:r>
                        <a:rPr lang="en-ID" sz="14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aplikasi</a:t>
                      </a:r>
                      <a:r>
                        <a:rPr lang="en-ID" sz="14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kewirausahaan</a:t>
                      </a:r>
                      <a:r>
                        <a:rPr lang="en-ID" sz="1400" b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b="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sosial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Jumlah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mitra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yang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terlibat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dalam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kegiatan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pendampingan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pada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masyarakat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wilayah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yang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rentan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pangan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bencana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sosial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ekonomi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dll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1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ID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1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ID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1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ID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1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ID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1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ID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Berperan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aktif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membantu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kegiatan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perekonomian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produktif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bagi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masyarakat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 DIY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811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593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8674" y="882483"/>
            <a:ext cx="10515600" cy="647749"/>
          </a:xfrm>
        </p:spPr>
        <p:txBody>
          <a:bodyPr>
            <a:noAutofit/>
          </a:bodyPr>
          <a:lstStyle/>
          <a:p>
            <a:r>
              <a:rPr lang="id-ID" sz="3200" b="1" dirty="0"/>
              <a:t>Tujuan </a:t>
            </a:r>
            <a:r>
              <a:rPr lang="en-ID" sz="3200" b="1" dirty="0"/>
              <a:t>2</a:t>
            </a:r>
            <a:r>
              <a:rPr lang="id-ID" sz="3200" dirty="0"/>
              <a:t>: </a:t>
            </a:r>
            <a:r>
              <a:rPr lang="en-ID" sz="3200" b="1" dirty="0" err="1"/>
              <a:t>memproduksi</a:t>
            </a:r>
            <a:r>
              <a:rPr lang="en-ID" sz="3200" b="1" dirty="0"/>
              <a:t> </a:t>
            </a:r>
            <a:r>
              <a:rPr lang="en-ID" sz="3200" b="1" dirty="0" err="1"/>
              <a:t>produk</a:t>
            </a:r>
            <a:r>
              <a:rPr lang="en-ID" sz="3200" b="1" dirty="0"/>
              <a:t> herbal </a:t>
            </a:r>
            <a:r>
              <a:rPr lang="en-ID" sz="3200" b="1" dirty="0" err="1"/>
              <a:t>kerjasama</a:t>
            </a:r>
            <a:r>
              <a:rPr lang="en-ID" sz="3200" b="1" dirty="0"/>
              <a:t> </a:t>
            </a:r>
            <a:r>
              <a:rPr lang="en-ID" sz="3200" b="1" dirty="0" err="1"/>
              <a:t>dengan</a:t>
            </a:r>
            <a:r>
              <a:rPr lang="en-ID" sz="3200" b="1" dirty="0"/>
              <a:t> </a:t>
            </a:r>
            <a:r>
              <a:rPr lang="en-ID" sz="3200" b="1" dirty="0" err="1"/>
              <a:t>industri</a:t>
            </a:r>
            <a:endParaRPr lang="id-ID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9157852"/>
              </p:ext>
            </p:extLst>
          </p:nvPr>
        </p:nvGraphicFramePr>
        <p:xfrm>
          <a:off x="1175085" y="2066507"/>
          <a:ext cx="9310749" cy="156029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07975">
                  <a:extLst>
                    <a:ext uri="{9D8B030D-6E8A-4147-A177-3AD203B41FA5}">
                      <a16:colId xmlns:a16="http://schemas.microsoft.com/office/drawing/2014/main" val="1606523924"/>
                    </a:ext>
                  </a:extLst>
                </a:gridCol>
                <a:gridCol w="2074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2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7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7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7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78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78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467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Indikator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>
                          <a:effectLst/>
                        </a:rPr>
                        <a:t>Target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>
                          <a:effectLst/>
                        </a:rPr>
                        <a:t>Program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2018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2019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2020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2021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2.1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Peningkatan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kualitas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penelitian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dengan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melibatkan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pemangku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kepentingan</a:t>
                      </a:r>
                      <a:r>
                        <a:rPr lang="en-ID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eksternal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mitra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berpartisipasi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aktivitas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en-ID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Meningkatkan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kerjasama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penelitian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bersama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dengan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intitusi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mitra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pemerintah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atau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swasta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213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863" y="762167"/>
            <a:ext cx="10515600" cy="647749"/>
          </a:xfrm>
        </p:spPr>
        <p:txBody>
          <a:bodyPr>
            <a:noAutofit/>
          </a:bodyPr>
          <a:lstStyle/>
          <a:p>
            <a:r>
              <a:rPr lang="id-ID" sz="2800" b="1" dirty="0"/>
              <a:t>Tujuan </a:t>
            </a:r>
            <a:r>
              <a:rPr lang="en-ID" sz="2800" b="1" dirty="0"/>
              <a:t>3</a:t>
            </a:r>
            <a:r>
              <a:rPr lang="id-ID" sz="2800" b="1" dirty="0"/>
              <a:t>: </a:t>
            </a:r>
            <a:r>
              <a:rPr lang="en-ID" sz="2800" b="1" dirty="0" err="1"/>
              <a:t>Mendiseminasikan</a:t>
            </a:r>
            <a:r>
              <a:rPr lang="en-ID" sz="2800" b="1" dirty="0"/>
              <a:t> </a:t>
            </a:r>
            <a:r>
              <a:rPr lang="en-ID" sz="2800" b="1" dirty="0" err="1"/>
              <a:t>hasil</a:t>
            </a:r>
            <a:r>
              <a:rPr lang="en-ID" sz="2800" b="1" dirty="0"/>
              <a:t> </a:t>
            </a:r>
            <a:r>
              <a:rPr lang="en-ID" sz="2800" b="1" dirty="0" err="1"/>
              <a:t>penelitian</a:t>
            </a:r>
            <a:r>
              <a:rPr lang="en-ID" sz="2800" b="1" dirty="0"/>
              <a:t> </a:t>
            </a:r>
            <a:r>
              <a:rPr lang="en-ID" sz="2800" b="1" dirty="0" err="1"/>
              <a:t>dan</a:t>
            </a:r>
            <a:r>
              <a:rPr lang="en-ID" sz="2800" b="1" dirty="0"/>
              <a:t> </a:t>
            </a:r>
            <a:r>
              <a:rPr lang="en-ID" sz="2800" b="1" dirty="0" err="1"/>
              <a:t>penggunaan</a:t>
            </a:r>
            <a:r>
              <a:rPr lang="en-ID" sz="2800" b="1" dirty="0"/>
              <a:t> herbal (seminar, </a:t>
            </a:r>
            <a:r>
              <a:rPr lang="en-ID" sz="2800" b="1" dirty="0" err="1"/>
              <a:t>konferensi</a:t>
            </a:r>
            <a:r>
              <a:rPr lang="en-ID" sz="2800" b="1" dirty="0"/>
              <a:t>, workshop, </a:t>
            </a:r>
            <a:r>
              <a:rPr lang="en-ID" sz="2800" b="1" dirty="0" err="1"/>
              <a:t>kuliah</a:t>
            </a:r>
            <a:r>
              <a:rPr lang="en-ID" sz="2800" b="1" dirty="0"/>
              <a:t> </a:t>
            </a:r>
            <a:r>
              <a:rPr lang="en-ID" sz="2800" b="1" dirty="0" err="1"/>
              <a:t>blok</a:t>
            </a:r>
            <a:r>
              <a:rPr lang="en-ID" sz="2800" b="1" dirty="0"/>
              <a:t> </a:t>
            </a:r>
            <a:r>
              <a:rPr lang="en-ID" sz="2800" b="1" dirty="0" err="1"/>
              <a:t>eleftif</a:t>
            </a:r>
            <a:r>
              <a:rPr lang="en-ID" sz="2800" b="1" dirty="0"/>
              <a:t>)</a:t>
            </a:r>
            <a:endParaRPr lang="id-ID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646450"/>
              </p:ext>
            </p:extLst>
          </p:nvPr>
        </p:nvGraphicFramePr>
        <p:xfrm>
          <a:off x="1090863" y="2056648"/>
          <a:ext cx="9310749" cy="215020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07975">
                  <a:extLst>
                    <a:ext uri="{9D8B030D-6E8A-4147-A177-3AD203B41FA5}">
                      <a16:colId xmlns:a16="http://schemas.microsoft.com/office/drawing/2014/main" val="1265411310"/>
                    </a:ext>
                  </a:extLst>
                </a:gridCol>
                <a:gridCol w="2074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2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7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7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7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78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78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467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Program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2018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2019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2020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2021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2022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58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 Narrow" panose="020B0606020202030204" pitchFamily="34" charset="0"/>
                        </a:rPr>
                        <a:t>3.1</a:t>
                      </a:r>
                    </a:p>
                  </a:txBody>
                  <a:tcPr marL="9525" marR="9525" marT="9525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Arial Narrow" panose="020B0606020202030204" pitchFamily="34" charset="0"/>
                        </a:rPr>
                        <a:t>Mengembangkan</a:t>
                      </a:r>
                      <a:r>
                        <a:rPr lang="en-US" sz="1400" dirty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 Narrow" panose="020B0606020202030204" pitchFamily="34" charset="0"/>
                        </a:rPr>
                        <a:t>penelitian</a:t>
                      </a:r>
                      <a:r>
                        <a:rPr lang="en-US" sz="1400" dirty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 Narrow" panose="020B0606020202030204" pitchFamily="34" charset="0"/>
                        </a:rPr>
                        <a:t>dan</a:t>
                      </a:r>
                      <a:r>
                        <a:rPr lang="en-US" sz="1400" dirty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 Narrow" panose="020B0606020202030204" pitchFamily="34" charset="0"/>
                        </a:rPr>
                        <a:t>pendidikan</a:t>
                      </a:r>
                      <a:r>
                        <a:rPr lang="en-US" sz="1400" dirty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 Narrow" panose="020B0606020202030204" pitchFamily="34" charset="0"/>
                        </a:rPr>
                        <a:t>lintas</a:t>
                      </a:r>
                      <a:r>
                        <a:rPr lang="en-US" sz="1400" dirty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 Narrow" panose="020B0606020202030204" pitchFamily="34" charset="0"/>
                        </a:rPr>
                        <a:t>disiplin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Jumlah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matakuliah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lintas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disiplin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yang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terselenggara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dalam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satu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klaster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Fakultas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en-ID" sz="14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Sekolah</a:t>
                      </a:r>
                      <a:r>
                        <a:rPr lang="en-ID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ID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ID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ID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ID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ID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/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mengimplementasikan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matakuliah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berbasis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riset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pengetahuan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disiplin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pada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fakultas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satu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klaster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klaster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fakultas</a:t>
                      </a:r>
                      <a:r>
                        <a:rPr lang="en-ID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9525" marR="9525" marT="9525" marB="0">
                    <a:solidFill>
                      <a:srgbClr val="F1F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77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2239</TotalTime>
  <Words>501</Words>
  <Application>Microsoft Office PowerPoint</Application>
  <PresentationFormat>Widescreen</PresentationFormat>
  <Paragraphs>150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Times New Roman</vt:lpstr>
      <vt:lpstr>Office Theme</vt:lpstr>
      <vt:lpstr>Pusat Kedokteran Herbal FKKMK, UGM</vt:lpstr>
      <vt:lpstr>Tujuan 1: Menghasilkan Produk Herbal yang teruji secara alamiah</vt:lpstr>
      <vt:lpstr>Tujuan 1: Menghasilkan Produk Herbal yang teruji secara alamiah</vt:lpstr>
      <vt:lpstr>Tujuan 2: memproduksi produk herbal kerjasama dengan industri</vt:lpstr>
      <vt:lpstr>Tujuan 3: Mendiseminasikan hasil penelitian dan penggunaan herbal (seminar, konferensi, workshop, kuliah blok eleftif)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Fara Yuliani</cp:lastModifiedBy>
  <cp:revision>39</cp:revision>
  <cp:lastPrinted>2018-01-15T07:44:08Z</cp:lastPrinted>
  <dcterms:created xsi:type="dcterms:W3CDTF">2017-12-27T08:02:10Z</dcterms:created>
  <dcterms:modified xsi:type="dcterms:W3CDTF">2018-01-18T08:58:04Z</dcterms:modified>
</cp:coreProperties>
</file>