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4" r:id="rId5"/>
    <p:sldId id="262" r:id="rId6"/>
    <p:sldId id="258" r:id="rId7"/>
    <p:sldId id="263" r:id="rId8"/>
    <p:sldId id="267" r:id="rId9"/>
    <p:sldId id="268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29980-EE86-F146-BBAB-6D6FCB921F9B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B0554-93D3-2A43-B581-FE8EA29E5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9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18/01/2018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sz="4800" b="1" dirty="0"/>
              <a:t>Departemen Farmakologi dan Terapi</a:t>
            </a:r>
            <a:br>
              <a:rPr lang="en-ID" sz="4800" dirty="0"/>
            </a:br>
            <a:r>
              <a:rPr lang="en-ID" sz="4800" dirty="0"/>
              <a:t>FKKMK, UGM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/>
              <a:t>Bab IV. Sasaran, Indikator, dan Program</a:t>
            </a:r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b="1" dirty="0"/>
              <a:t>Tujuan 1: Melaksanakan pendidikan ilmu Farmakologi dan Terapi yang unggul dan </a:t>
            </a:r>
            <a:r>
              <a:rPr lang="id-ID" sz="2000" b="1" dirty="0" err="1"/>
              <a:t>berwawasan</a:t>
            </a:r>
            <a:r>
              <a:rPr lang="id-ID" sz="2000" b="1" dirty="0"/>
              <a:t> internasional tanpa meninggalkan kearifan lokal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19833"/>
              </p:ext>
            </p:extLst>
          </p:nvPr>
        </p:nvGraphicFramePr>
        <p:xfrm>
          <a:off x="838196" y="1012874"/>
          <a:ext cx="10515606" cy="51668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3087">
                  <a:extLst>
                    <a:ext uri="{9D8B030D-6E8A-4147-A177-3AD203B41FA5}">
                      <a16:colId xmlns:a16="http://schemas.microsoft.com/office/drawing/2014/main" val="103332469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7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8540"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80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688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Mengembangkan pendidikan lintas 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 fontAlgn="b">
                        <a:lnSpc>
                          <a:spcPct val="100000"/>
                        </a:lnSpc>
                      </a:pP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matakuliah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lintas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disiplin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terselenggara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satu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klaster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Fakultas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Sekolah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ID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t" latinLnBrk="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Menerima mahasiswa asing program elektif (1)</a:t>
                      </a:r>
                    </a:p>
                    <a:p>
                      <a:pPr marL="285750" indent="-203200" algn="l" fontAlgn="t" latinLnBrk="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Menyelenggarakan mata kuliah dalam blok elektif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Pendidikan Dokter (2)</a:t>
                      </a:r>
                      <a:endParaRPr lang="id-ID" sz="1400" b="0" i="0" u="none" strike="noStrike" kern="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7375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Menjadikan pendidikan pascasarjana</a:t>
                      </a:r>
                      <a:r>
                        <a:rPr lang="id-ID" sz="1400" u="none" strike="noStrike" baseline="0" dirty="0">
                          <a:effectLst/>
                        </a:rPr>
                        <a:t> sebagai tulang punggung Tri Dharma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bersama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antara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mahasiswa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pascasarjana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pembimbing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m</a:t>
                      </a:r>
                      <a:r>
                        <a:rPr lang="id-ID" sz="1400" u="none" strike="noStrike" dirty="0">
                          <a:effectLst/>
                        </a:rPr>
                        <a:t>ahasiswa untuk mengikuti </a:t>
                      </a:r>
                      <a:r>
                        <a:rPr lang="id-ID" sz="1400" u="none" strike="noStrike" dirty="0" err="1">
                          <a:effectLst/>
                        </a:rPr>
                        <a:t>workshop</a:t>
                      </a:r>
                      <a:r>
                        <a:rPr lang="id-ID" sz="1400" u="none" strike="noStrike" dirty="0">
                          <a:effectLst/>
                        </a:rPr>
                        <a:t> penulisan manuskrip publikasi internasional</a:t>
                      </a:r>
                    </a:p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mahasiswa untuk mengirim manuskrip ke jurnal internasional (10)</a:t>
                      </a:r>
                    </a:p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mahasiswa </a:t>
                      </a:r>
                      <a:r>
                        <a:rPr lang="id-ID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untk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mengirim manuskrip ke jurnal nasional terakreditasi (5)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49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Mengembangkan</a:t>
                      </a:r>
                      <a:r>
                        <a:rPr lang="id-ID" sz="1400" u="none" strike="noStrike" baseline="0" dirty="0">
                          <a:effectLst/>
                        </a:rPr>
                        <a:t> sistem penerimaan SDM yang profesional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mengembangkan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Diseminasi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Pengetahuan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melalui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Pengetahuan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id-ID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emfasilitasi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dosen untuk melakukan </a:t>
                      </a:r>
                      <a:r>
                        <a:rPr lang="id-ID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Diseminasi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Pengetahuan tentang Farmakologi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393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mengikuti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pelatihan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metode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pembelajaran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032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r>
                        <a:rPr lang="id-ID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emfasilitasi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dosen untuk </a:t>
                      </a:r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 pelatihan metode pembelajaran</a:t>
                      </a:r>
                    </a:p>
                  </a:txBody>
                  <a:tcPr marL="9525" marR="952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955"/>
            <a:ext cx="10515600" cy="1135062"/>
          </a:xfrm>
        </p:spPr>
        <p:txBody>
          <a:bodyPr>
            <a:normAutofit/>
          </a:bodyPr>
          <a:lstStyle/>
          <a:p>
            <a:r>
              <a:rPr lang="id-ID" sz="2400" b="1" dirty="0"/>
              <a:t>Tujuan 2: Menghasilkan penelitian bidang Farmakologi dan Terapi untuk meningkatkan kesejahteraan masyarakat dan menjadi rujukan nasional dan internasional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198218"/>
              </p:ext>
            </p:extLst>
          </p:nvPr>
        </p:nvGraphicFramePr>
        <p:xfrm>
          <a:off x="838196" y="1910432"/>
          <a:ext cx="10515606" cy="388566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0588">
                  <a:extLst>
                    <a:ext uri="{9D8B030D-6E8A-4147-A177-3AD203B41FA5}">
                      <a16:colId xmlns:a16="http://schemas.microsoft.com/office/drawing/2014/main" val="725443545"/>
                    </a:ext>
                  </a:extLst>
                </a:gridCol>
                <a:gridCol w="2505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6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3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354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2.1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 err="1"/>
                        <a:t>Mengembangkan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penelitian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pendidikan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lintas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disiplin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makalah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hasil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proceeding </a:t>
                      </a:r>
                      <a:r>
                        <a:rPr lang="en-US" sz="1400" dirty="0" err="1">
                          <a:effectLst/>
                        </a:rPr>
                        <a:t>konferensi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terindeks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Kinerja</a:t>
                      </a:r>
                      <a:r>
                        <a:rPr lang="en-US" sz="1400" dirty="0">
                          <a:effectLst/>
                        </a:rPr>
                        <a:t> KRTPT).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16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</a:t>
                      </a: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baseline="0" dirty="0">
                          <a:effectLst/>
                        </a:rPr>
                        <a:t>M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dosen untuk melakukan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diseminasi</a:t>
                      </a:r>
                      <a:r>
                        <a:rPr lang="id-ID" sz="1400" u="none" strike="noStrike" baseline="0" dirty="0">
                          <a:effectLst/>
                        </a:rPr>
                        <a:t> penelitian di konferensi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jurnal</a:t>
                      </a:r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terindeks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Kinerja</a:t>
                      </a:r>
                      <a:r>
                        <a:rPr lang="en-US" sz="1400" dirty="0">
                          <a:effectLst/>
                        </a:rPr>
                        <a:t> KRTPT).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 err="1">
                          <a:effectLst/>
                        </a:rPr>
                        <a:t>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dosen untuk </a:t>
                      </a:r>
                      <a:r>
                        <a:rPr lang="id-ID" sz="1400" u="none" strike="noStrike" dirty="0">
                          <a:effectLst/>
                        </a:rPr>
                        <a:t>menulis</a:t>
                      </a:r>
                      <a:r>
                        <a:rPr lang="id-ID" sz="1400" u="none" strike="noStrike" baseline="0" dirty="0">
                          <a:effectLst/>
                        </a:rPr>
                        <a:t> manuskrip dan mengirim ke jurnal internasional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sitasi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publikasi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10 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 err="1">
                          <a:effectLst/>
                        </a:rPr>
                        <a:t>endorong</a:t>
                      </a:r>
                      <a:r>
                        <a:rPr lang="id-ID" sz="1400" u="none" strike="noStrike" dirty="0">
                          <a:effectLst/>
                        </a:rPr>
                        <a:t> dosen untuk</a:t>
                      </a:r>
                      <a:r>
                        <a:rPr lang="id-ID" sz="1400" u="none" strike="noStrike" baseline="0" dirty="0">
                          <a:effectLst/>
                        </a:rPr>
                        <a:t>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m</a:t>
                      </a:r>
                      <a:r>
                        <a:rPr lang="id-ID" sz="1400" u="none" strike="noStrike" dirty="0" err="1">
                          <a:effectLst/>
                        </a:rPr>
                        <a:t>ensitasi</a:t>
                      </a:r>
                      <a:r>
                        <a:rPr lang="id-ID" sz="1400" u="none" strike="noStrike" dirty="0">
                          <a:effectLst/>
                        </a:rPr>
                        <a:t> penelitian sejawat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2.2</a:t>
                      </a: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Memacu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inovasi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ilmu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bermanfaat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bagi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kepentingan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bangsa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negara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dan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kemanusiaan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berbasis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kearifan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budaya</a:t>
                      </a:r>
                      <a:r>
                        <a:rPr lang="en-US" sz="1400" baseline="0" dirty="0"/>
                        <a:t>.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layanan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laboratorium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pendukung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terakreditasi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sistem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manajemen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mutu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Melanjutkan</a:t>
                      </a:r>
                      <a:r>
                        <a:rPr lang="id-ID" sz="1400" u="none" strike="noStrike" baseline="0" dirty="0">
                          <a:effectLst/>
                        </a:rPr>
                        <a:t> proses akreditasi </a:t>
                      </a:r>
                      <a:r>
                        <a:rPr lang="id-ID" sz="1400" u="none" strike="noStrike" dirty="0">
                          <a:effectLst/>
                        </a:rPr>
                        <a:t>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en-ID" sz="2400" b="1" dirty="0" err="1"/>
              <a:t>Lanjutan</a:t>
            </a:r>
            <a:r>
              <a:rPr lang="en-ID" sz="2400" b="1" dirty="0"/>
              <a:t>..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595797"/>
              </p:ext>
            </p:extLst>
          </p:nvPr>
        </p:nvGraphicFramePr>
        <p:xfrm>
          <a:off x="683821" y="1012874"/>
          <a:ext cx="10515606" cy="49619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4335">
                  <a:extLst>
                    <a:ext uri="{9D8B030D-6E8A-4147-A177-3AD203B41FA5}">
                      <a16:colId xmlns:a16="http://schemas.microsoft.com/office/drawing/2014/main" val="119359591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81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2.3</a:t>
                      </a: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 err="1"/>
                        <a:t>Memacu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inovasi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ilmu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bermanfaat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bagi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kepentingan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bangsa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negara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dan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kemanusiaan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berbasis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kearifan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budaya</a:t>
                      </a:r>
                      <a:r>
                        <a:rPr lang="en-US" sz="1400" baseline="0" dirty="0"/>
                        <a:t>.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laboratorium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pendukung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sudah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menerapkan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standar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internasional</a:t>
                      </a:r>
                      <a:r>
                        <a:rPr lang="en-US" sz="1400" dirty="0">
                          <a:effectLst/>
                        </a:rPr>
                        <a:t> (GLP, GCP, GCLP &amp; GMP)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14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Menyempurnakan SOP</a:t>
                      </a:r>
                      <a:r>
                        <a:rPr lang="id-ID" sz="1400" u="none" strike="noStrike" baseline="0" dirty="0">
                          <a:effectLst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sarana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prasarana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laboratorium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penunjang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sesuai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perkembangan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termutakhir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P</a:t>
                      </a:r>
                      <a:r>
                        <a:rPr lang="id-ID" sz="1400" u="none" strike="noStrike" dirty="0" err="1">
                          <a:effectLst/>
                        </a:rPr>
                        <a:t>emutakhiran</a:t>
                      </a:r>
                      <a:r>
                        <a:rPr lang="id-ID" sz="1400" u="none" strike="noStrike" dirty="0">
                          <a:effectLst/>
                        </a:rPr>
                        <a:t> sarana dan prasarana laboratorium </a:t>
                      </a:r>
                      <a:r>
                        <a:rPr lang="id-ID" sz="1400" u="none" strike="noStrike" dirty="0" err="1">
                          <a:effectLst/>
                        </a:rPr>
                        <a:t>penunjuang</a:t>
                      </a:r>
                      <a:r>
                        <a:rPr lang="id-ID" sz="1400" u="none" strike="noStrike" dirty="0">
                          <a:effectLst/>
                        </a:rPr>
                        <a:t> </a:t>
                      </a:r>
                      <a:r>
                        <a:rPr lang="id-ID" sz="1400" u="none" strike="noStrike" dirty="0" err="1">
                          <a:effectLst/>
                        </a:rPr>
                        <a:t>penlitian</a:t>
                      </a:r>
                      <a:r>
                        <a:rPr lang="id-ID" sz="1400" u="none" strike="noStrike" dirty="0">
                          <a:effectLst/>
                        </a:rPr>
                        <a:t> (pembelian alat-alat)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82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 err="1"/>
                        <a:t>Peningkatan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kualitas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penelitian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melibatkan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pemangku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kepentingan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eksternal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mitra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berpartisipasi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aktivitas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 err="1">
                          <a:effectLst/>
                        </a:rPr>
                        <a:t>elakukan</a:t>
                      </a:r>
                      <a:r>
                        <a:rPr lang="id-ID" sz="1400" u="none" strike="noStrike" baseline="0" dirty="0">
                          <a:effectLst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Kolaborasi penelitian dengan LIPI,</a:t>
                      </a:r>
                      <a:r>
                        <a:rPr lang="id-ID" sz="1400" u="none" strike="noStrike" baseline="0" dirty="0">
                          <a:effectLst/>
                        </a:rPr>
                        <a:t> dan Industri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hasil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dimanfaatkan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oleh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industri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mitra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ID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enyelesaikan penelitian yang sudah bekerjasama dengan indusri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dana </a:t>
                      </a:r>
                      <a:r>
                        <a:rPr lang="en-US" sz="1400" dirty="0" err="1">
                          <a:effectLst/>
                        </a:rPr>
                        <a:t>penelitian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lembaga</a:t>
                      </a:r>
                      <a:r>
                        <a:rPr lang="en-US" sz="1400" dirty="0">
                          <a:effectLst/>
                        </a:rPr>
                        <a:t> donor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r>
                        <a:rPr lang="en-US" sz="1400">
                          <a:effectLst/>
                        </a:rPr>
                        <a:t>00 </a:t>
                      </a:r>
                      <a:r>
                        <a:rPr lang="en-US" sz="1400" dirty="0" err="1">
                          <a:effectLst/>
                        </a:rPr>
                        <a:t>juta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500 </a:t>
                      </a:r>
                      <a:r>
                        <a:rPr lang="en-US" sz="1400" dirty="0" err="1">
                          <a:effectLst/>
                        </a:rPr>
                        <a:t>juta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500 </a:t>
                      </a:r>
                      <a:r>
                        <a:rPr lang="en-US" sz="1400" dirty="0" err="1">
                          <a:effectLst/>
                        </a:rPr>
                        <a:t>juta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500 juta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500 </a:t>
                      </a:r>
                      <a:r>
                        <a:rPr lang="en-US" sz="1400" dirty="0" err="1">
                          <a:effectLst/>
                        </a:rPr>
                        <a:t>juta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ID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engusulkan dana penelitian ke lembaga donor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59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71118"/>
            <a:ext cx="10515600" cy="647749"/>
          </a:xfrm>
        </p:spPr>
        <p:txBody>
          <a:bodyPr>
            <a:noAutofit/>
          </a:bodyPr>
          <a:lstStyle/>
          <a:p>
            <a:r>
              <a:rPr lang="en-ID" sz="2400" b="1" dirty="0" err="1"/>
              <a:t>Lanjutan</a:t>
            </a:r>
            <a:r>
              <a:rPr lang="en-ID" sz="2400" b="1" dirty="0"/>
              <a:t>..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121810"/>
              </p:ext>
            </p:extLst>
          </p:nvPr>
        </p:nvGraphicFramePr>
        <p:xfrm>
          <a:off x="921325" y="1329468"/>
          <a:ext cx="10515606" cy="26766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96836">
                  <a:extLst>
                    <a:ext uri="{9D8B030D-6E8A-4147-A177-3AD203B41FA5}">
                      <a16:colId xmlns:a16="http://schemas.microsoft.com/office/drawing/2014/main" val="2570456661"/>
                    </a:ext>
                  </a:extLst>
                </a:gridCol>
                <a:gridCol w="279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5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6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79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Indikator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Menjadikan</a:t>
                      </a:r>
                      <a:r>
                        <a:rPr lang="id-ID" sz="1400" u="none" strike="noStrike" baseline="0" dirty="0">
                          <a:effectLst/>
                        </a:rPr>
                        <a:t> kampus sebagai wahana penerapan inovasi IPTEK bagi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laman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dapat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diakses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oleh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praktisi</a:t>
                      </a:r>
                      <a:r>
                        <a:rPr lang="en-US" sz="1400" dirty="0">
                          <a:effectLst/>
                        </a:rPr>
                        <a:t> (COP)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effectLst/>
                        </a:rPr>
                        <a:t>Penyiapan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penyerahan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konten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oleh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masing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masing</a:t>
                      </a:r>
                      <a:r>
                        <a:rPr lang="en-US" sz="1400" dirty="0">
                          <a:effectLst/>
                        </a:rPr>
                        <a:t> divisi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pengunjung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praktisi</a:t>
                      </a:r>
                      <a:r>
                        <a:rPr lang="en-US" sz="1400" dirty="0">
                          <a:effectLst/>
                        </a:rPr>
                        <a:t> (COP) yang </a:t>
                      </a:r>
                      <a:r>
                        <a:rPr lang="en-US" sz="1400" dirty="0" err="1">
                          <a:effectLst/>
                        </a:rPr>
                        <a:t>mengakses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laman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1000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2000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4000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6000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8000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err="1">
                          <a:effectLst/>
                        </a:rPr>
                        <a:t>Mempublikasikan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alamat</a:t>
                      </a:r>
                      <a:r>
                        <a:rPr lang="en-US" sz="1400" dirty="0">
                          <a:effectLst/>
                        </a:rPr>
                        <a:t> web </a:t>
                      </a:r>
                      <a:r>
                        <a:rPr lang="en-US" sz="1400" dirty="0" err="1">
                          <a:effectLst/>
                        </a:rPr>
                        <a:t>Departemen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Farmakologi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Terapi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05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4" y="857694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dirty="0"/>
              <a:t>Tujuan </a:t>
            </a:r>
            <a:r>
              <a:rPr lang="en-ID" sz="2400" b="1" dirty="0"/>
              <a:t>3</a:t>
            </a:r>
            <a:r>
              <a:rPr lang="id-ID" sz="2400" b="1" dirty="0"/>
              <a:t>: Menjadi departemen yang maju dengan tata kelola baik (</a:t>
            </a:r>
            <a:r>
              <a:rPr lang="id-ID" sz="2400" b="1" i="1" dirty="0"/>
              <a:t>Good Department Governance)</a:t>
            </a:r>
            <a:br>
              <a:rPr lang="en-ID" sz="2400" b="1" i="1" dirty="0"/>
            </a:b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224814"/>
              </p:ext>
            </p:extLst>
          </p:nvPr>
        </p:nvGraphicFramePr>
        <p:xfrm>
          <a:off x="838204" y="1505443"/>
          <a:ext cx="10515606" cy="4544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6210">
                  <a:extLst>
                    <a:ext uri="{9D8B030D-6E8A-4147-A177-3AD203B41FA5}">
                      <a16:colId xmlns:a16="http://schemas.microsoft.com/office/drawing/2014/main" val="2494486016"/>
                    </a:ext>
                  </a:extLst>
                </a:gridCol>
                <a:gridCol w="2648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0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25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Memperkuat budaya melayani dan kinerja</a:t>
                      </a: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unggul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effectLst/>
                        </a:rPr>
                        <a:t>Jumlah SDM yang memiliki kompetensi di bidang keuangan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Memfasilitasi SDM</a:t>
                      </a:r>
                      <a:r>
                        <a:rPr lang="id-ID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untuk m</a:t>
                      </a:r>
                      <a:r>
                        <a:rPr lang="id-ID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engikuti</a:t>
                      </a:r>
                      <a:r>
                        <a:rPr lang="id-ID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pelatihan tentang keuangan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Menjadikan kampus yang mendukung wahana penerapan inovasi IPTEKS lintas 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effectLst/>
                        </a:rPr>
                        <a:t>Jumlah sarana prasarana yang dapat dimanfaatkan lintas kluster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baseline="0" dirty="0">
                          <a:effectLst/>
                        </a:rPr>
                        <a:t>Integrasi pengelolaan aset </a:t>
                      </a:r>
                      <a:r>
                        <a:rPr lang="id-ID" sz="1400" u="none" strike="noStrike" dirty="0">
                          <a:effectLst/>
                        </a:rPr>
                        <a:t>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82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Mengembangkan</a:t>
                      </a:r>
                      <a:r>
                        <a:rPr lang="id-ID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Sistem Penerimaan SDM yang profesional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effectLst/>
                        </a:rPr>
                        <a:t>Tersedia dokumen pemetaan SDM Dosen yang komprehensif berdasarkan arsitektur pengembangan keilmuan</a:t>
                      </a:r>
                      <a:r>
                        <a:rPr lang="en-ID" sz="1400" dirty="0">
                          <a:effectLst/>
                        </a:rPr>
                        <a:t>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Membuat pemetaan dosen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effectLst/>
                        </a:rPr>
                        <a:t>Tersedia dokumen pemetaan SDM </a:t>
                      </a:r>
                      <a:r>
                        <a:rPr lang="id-ID" sz="1400" dirty="0" err="1">
                          <a:effectLst/>
                        </a:rPr>
                        <a:t>Tendik</a:t>
                      </a:r>
                      <a:r>
                        <a:rPr lang="id-ID" sz="1400" dirty="0">
                          <a:effectLst/>
                        </a:rPr>
                        <a:t> berbasis fungsi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Membuat pemetaan SDM </a:t>
                      </a:r>
                      <a:r>
                        <a:rPr lang="id-ID" sz="1400" u="none" strike="noStrike" dirty="0" err="1">
                          <a:effectLst/>
                        </a:rPr>
                        <a:t>Tendik</a:t>
                      </a:r>
                      <a:r>
                        <a:rPr lang="id-ID" sz="1400" u="none" strike="noStrike" dirty="0">
                          <a:effectLst/>
                        </a:rPr>
                        <a:t> berbasis fungsi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Tendik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diterima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sesuai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pemetaan</a:t>
                      </a:r>
                      <a:r>
                        <a:rPr lang="en-US" sz="1400" dirty="0">
                          <a:effectLst/>
                        </a:rPr>
                        <a:t> SDM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Perekrutan</a:t>
                      </a:r>
                      <a:r>
                        <a:rPr lang="id-ID" sz="1400" u="none" strike="noStrike" baseline="0" dirty="0">
                          <a:effectLst/>
                        </a:rPr>
                        <a:t> dosen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err="1">
                          <a:effectLst/>
                        </a:rPr>
                        <a:t>J</a:t>
                      </a:r>
                      <a:r>
                        <a:rPr lang="en-US" sz="1400" dirty="0" err="1">
                          <a:effectLst/>
                        </a:rPr>
                        <a:t>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Tendik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diterima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sesuai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pemetaan</a:t>
                      </a:r>
                      <a:r>
                        <a:rPr lang="en-US" sz="1400" dirty="0">
                          <a:effectLst/>
                        </a:rPr>
                        <a:t> SDM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Perekrutan </a:t>
                      </a:r>
                      <a:r>
                        <a:rPr lang="id-ID" sz="1400" u="none" strike="noStrike" dirty="0" err="1">
                          <a:effectLst/>
                        </a:rPr>
                        <a:t>Tendik</a:t>
                      </a:r>
                      <a:r>
                        <a:rPr lang="id-ID" sz="1400" u="none" strike="noStrike" baseline="0" dirty="0">
                          <a:effectLst/>
                        </a:rPr>
                        <a:t> (Tenaga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Administasi</a:t>
                      </a:r>
                      <a:r>
                        <a:rPr lang="id-ID" sz="1400" u="none" strike="noStrike" baseline="0" dirty="0">
                          <a:effectLst/>
                        </a:rPr>
                        <a:t> dan PLP)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1875"/>
            <a:ext cx="10515600" cy="647749"/>
          </a:xfrm>
        </p:spPr>
        <p:txBody>
          <a:bodyPr>
            <a:noAutofit/>
          </a:bodyPr>
          <a:lstStyle/>
          <a:p>
            <a:r>
              <a:rPr lang="en-ID" sz="2400" b="1" dirty="0" err="1"/>
              <a:t>Lanjutan</a:t>
            </a:r>
            <a:r>
              <a:rPr lang="en-ID" sz="2400" b="1" dirty="0"/>
              <a:t>..</a:t>
            </a:r>
            <a:endParaRPr lang="id-ID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787959"/>
              </p:ext>
            </p:extLst>
          </p:nvPr>
        </p:nvGraphicFramePr>
        <p:xfrm>
          <a:off x="838196" y="2033267"/>
          <a:ext cx="10515606" cy="38951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91840">
                  <a:extLst>
                    <a:ext uri="{9D8B030D-6E8A-4147-A177-3AD203B41FA5}">
                      <a16:colId xmlns:a16="http://schemas.microsoft.com/office/drawing/2014/main" val="3086951464"/>
                    </a:ext>
                  </a:extLst>
                </a:gridCol>
                <a:gridCol w="2113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3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Indikator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Memperkuat Budaya Melayani dan Kinerja Unggul</a:t>
                      </a: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effectLst/>
                        </a:rPr>
                        <a:t>Jumlah dosen berkualifikasi S3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Kinerja</a:t>
                      </a:r>
                      <a:r>
                        <a:rPr lang="en-US" sz="1400" dirty="0">
                          <a:effectLst/>
                        </a:rPr>
                        <a:t> KRTPT)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17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18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905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Memfasilitasi dosen untuk menyelesaikan studi S3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dirty="0">
                          <a:effectLst/>
                        </a:rPr>
                        <a:t>Meningkatnya dosen dengan jabatan fungsional Lektor Kepala dan Guru Besar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8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8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905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 err="1">
                          <a:effectLst/>
                        </a:rPr>
                        <a:t>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dosen untuk mengajukan </a:t>
                      </a:r>
                      <a:r>
                        <a:rPr lang="id-ID" sz="1400" u="none" strike="noStrike" dirty="0">
                          <a:effectLst/>
                        </a:rPr>
                        <a:t>Jabatan Lektor Kepala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dirty="0">
                          <a:effectLst/>
                        </a:rPr>
                        <a:t>Meningkatnya dosen dengan jabatan fungsional Lektor Kepala dan Guru Besar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905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dosen untuk mengajukan </a:t>
                      </a:r>
                      <a:r>
                        <a:rPr lang="id-ID" sz="1400" u="none" strike="noStrike" dirty="0">
                          <a:effectLst/>
                        </a:rPr>
                        <a:t>Guru Besar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dirty="0">
                          <a:effectLst/>
                        </a:rPr>
                        <a:t>Jumlah dosen yang mengikuti pelatihan</a:t>
                      </a:r>
                      <a:r>
                        <a:rPr lang="en-US" sz="1400" dirty="0">
                          <a:effectLst/>
                        </a:rPr>
                        <a:t> /</a:t>
                      </a:r>
                      <a:r>
                        <a:rPr lang="en-US" sz="1400" dirty="0" err="1">
                          <a:effectLst/>
                        </a:rPr>
                        <a:t>meningkat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karir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kompetensinya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Kinerja</a:t>
                      </a:r>
                      <a:r>
                        <a:rPr lang="en-US" sz="1400" dirty="0">
                          <a:effectLst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905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ID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emfasilitasi Dosen untuk mengikuti pelatihan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>
                          <a:solidFill>
                            <a:schemeClr val="tx1"/>
                          </a:solidFill>
                          <a:effectLst/>
                        </a:rPr>
                        <a:t>Jumlah </a:t>
                      </a:r>
                      <a:r>
                        <a:rPr lang="id-ID" sz="1400" dirty="0" err="1">
                          <a:solidFill>
                            <a:schemeClr val="tx1"/>
                          </a:solidFill>
                          <a:effectLst/>
                        </a:rPr>
                        <a:t>Tendik</a:t>
                      </a:r>
                      <a:r>
                        <a:rPr lang="id-ID" sz="1400" dirty="0">
                          <a:solidFill>
                            <a:schemeClr val="tx1"/>
                          </a:solidFill>
                          <a:effectLst/>
                        </a:rPr>
                        <a:t> yang mengikuti pelatihan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meningkat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karir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kompetensinya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Kontrak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Kinerja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KRTPT)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905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ID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emfasilitasi</a:t>
                      </a:r>
                      <a:r>
                        <a:rPr lang="id-ID" sz="1400" u="none" strike="noStrike" baseline="0" dirty="0">
                          <a:effectLst/>
                        </a:rPr>
                        <a:t> tendik </a:t>
                      </a:r>
                      <a:r>
                        <a:rPr lang="id-ID" sz="1400" u="none" strike="noStrike" dirty="0">
                          <a:effectLst/>
                        </a:rPr>
                        <a:t>untuk mengikuti pelatihan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213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dirty="0"/>
              <a:t>Tujuan 4: Meningkatkan </a:t>
            </a:r>
            <a:r>
              <a:rPr lang="id-ID" sz="2400" b="1" dirty="0" err="1"/>
              <a:t>kerjasama</a:t>
            </a:r>
            <a:r>
              <a:rPr lang="id-ID" sz="2400" b="1" dirty="0"/>
              <a:t> dalam bidang Farmakologi dan Terapi yang strategis, sinergis, dan berkelanjutan dengan mitra</a:t>
            </a:r>
            <a:endParaRPr lang="id-ID" sz="24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240568"/>
              </p:ext>
            </p:extLst>
          </p:nvPr>
        </p:nvGraphicFramePr>
        <p:xfrm>
          <a:off x="838198" y="1118867"/>
          <a:ext cx="10515606" cy="36627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0586">
                  <a:extLst>
                    <a:ext uri="{9D8B030D-6E8A-4147-A177-3AD203B41FA5}">
                      <a16:colId xmlns:a16="http://schemas.microsoft.com/office/drawing/2014/main" val="2663297833"/>
                    </a:ext>
                  </a:extLst>
                </a:gridCol>
                <a:gridCol w="262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5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098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Sasaran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4.1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400" dirty="0" err="1"/>
                        <a:t>Mengarahkan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kerjasama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untuk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mengakselerasi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pengembangan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dan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inovasi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ilmu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pengetahuan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teknologi</a:t>
                      </a:r>
                      <a:r>
                        <a:rPr lang="en-US" sz="1400" baseline="0" dirty="0"/>
                        <a:t>, </a:t>
                      </a:r>
                      <a:r>
                        <a:rPr lang="en-US" sz="1400" baseline="0" dirty="0" err="1"/>
                        <a:t>dan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kebudayaan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kerjasama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terealisasi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baik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maupun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rangka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joint-research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8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engajukan kerjasama penelitian</a:t>
                      </a:r>
                      <a:r>
                        <a:rPr lang="id-ID" sz="1400" u="none" strike="noStrike" baseline="0" dirty="0">
                          <a:effectLst/>
                        </a:rPr>
                        <a:t> dengan peneliti dari PT dalam negri maupun luar negri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kerjasama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yang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direalisasikan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dalam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rangka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mendukung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D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joint program </a:t>
                      </a:r>
                      <a:r>
                        <a:rPr lang="en-ID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</a:t>
                      </a:r>
                      <a:r>
                        <a:rPr lang="en-ID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D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dual degree program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d-ID" sz="1400" u="none" strike="noStrike" dirty="0">
                          <a:effectLst/>
                        </a:rPr>
                        <a:t>Mengadakan</a:t>
                      </a:r>
                      <a:r>
                        <a:rPr lang="id-ID" sz="1400" u="none" strike="noStrike" baseline="0" dirty="0">
                          <a:effectLst/>
                        </a:rPr>
                        <a:t> CPE/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workshop</a:t>
                      </a:r>
                      <a:r>
                        <a:rPr lang="id-ID" sz="1400" u="none" strike="noStrike" baseline="0" dirty="0">
                          <a:effectLst/>
                        </a:rPr>
                        <a:t> dengan pembicara dari PT Luar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negri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visiting scholars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asing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terlibat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aktif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kegiatan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akademik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baik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pendidikan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pengajaran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pembimbingan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aktivitas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terkait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lainnya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ID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0320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ID" sz="1400" u="none" strike="noStrike" dirty="0">
                          <a:effectLst/>
                        </a:rPr>
                        <a:t>M</a:t>
                      </a:r>
                      <a:r>
                        <a:rPr lang="id-ID" sz="1400" u="none" strike="noStrike" dirty="0">
                          <a:effectLst/>
                        </a:rPr>
                        <a:t>enjalin kerjasama</a:t>
                      </a:r>
                      <a:r>
                        <a:rPr lang="id-ID" sz="1400" u="none" strike="noStrike" baseline="0" dirty="0">
                          <a:effectLst/>
                        </a:rPr>
                        <a:t> dengan PT Luar negri untuk menjadi visiting scholars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890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en-ID" sz="2400" b="1" dirty="0" err="1"/>
              <a:t>Lanjutan</a:t>
            </a:r>
            <a:r>
              <a:rPr lang="en-ID" sz="2400" b="1" dirty="0"/>
              <a:t>..</a:t>
            </a:r>
            <a:endParaRPr lang="id-ID" sz="2400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740251"/>
              </p:ext>
            </p:extLst>
          </p:nvPr>
        </p:nvGraphicFramePr>
        <p:xfrm>
          <a:off x="838198" y="1118867"/>
          <a:ext cx="10515606" cy="25959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79963">
                  <a:extLst>
                    <a:ext uri="{9D8B030D-6E8A-4147-A177-3AD203B41FA5}">
                      <a16:colId xmlns:a16="http://schemas.microsoft.com/office/drawing/2014/main" val="2818752799"/>
                    </a:ext>
                  </a:extLst>
                </a:gridCol>
                <a:gridCol w="2945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4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0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467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Sasaran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Indikator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</a:rPr>
                        <a:t>Target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2018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2019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2020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2022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58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4.2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Mengembangkan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pendanaan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alternatif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err="1"/>
                        <a:t>termasuk</a:t>
                      </a:r>
                      <a:r>
                        <a:rPr lang="en-US" sz="1400" baseline="0" dirty="0"/>
                        <a:t> dana </a:t>
                      </a:r>
                      <a:r>
                        <a:rPr lang="en-US" sz="1400" baseline="0" dirty="0" err="1"/>
                        <a:t>abadi</a:t>
                      </a:r>
                      <a:endParaRPr lang="en-US" sz="1400" dirty="0"/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Kenaikan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mitra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kerjasama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dalam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bidang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sumberdana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kreatif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err="1">
                          <a:effectLst/>
                        </a:rPr>
                        <a:t>Kerjasama</a:t>
                      </a:r>
                      <a:r>
                        <a:rPr lang="id-ID" sz="1400" u="none" strike="noStrike" dirty="0">
                          <a:effectLst/>
                        </a:rPr>
                        <a:t> penelitian dengan industri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582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4.3</a:t>
                      </a: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 err="1"/>
                        <a:t>Mengembangkan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kemitraan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strategis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alumni </a:t>
                      </a:r>
                      <a:r>
                        <a:rPr lang="en-US" sz="1400" dirty="0" err="1"/>
                        <a:t>untuk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meningkatkan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produktivitas</a:t>
                      </a:r>
                      <a:r>
                        <a:rPr lang="en-US" sz="1400" dirty="0"/>
                        <a:t> Tri Dharma</a:t>
                      </a: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err="1">
                          <a:effectLst/>
                        </a:rPr>
                        <a:t>Pelibatan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asosiasi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profesi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kegiatan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pengabdian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r>
                        <a:rPr lang="en-US" sz="1400" dirty="0">
                          <a:effectLst/>
                        </a:rPr>
                        <a:t> alumni </a:t>
                      </a:r>
                      <a:r>
                        <a:rPr lang="en-US" sz="1400" dirty="0" err="1">
                          <a:effectLst/>
                        </a:rPr>
                        <a:t>muda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1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Mengadakan </a:t>
                      </a:r>
                      <a:r>
                        <a:rPr lang="id-ID" sz="1400" u="none" strike="noStrike" dirty="0" err="1">
                          <a:effectLst/>
                        </a:rPr>
                        <a:t>workshop</a:t>
                      </a:r>
                      <a:r>
                        <a:rPr lang="id-ID" sz="1400" u="none" strike="noStrike" baseline="0" dirty="0">
                          <a:effectLst/>
                        </a:rPr>
                        <a:t>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bekerjasama</a:t>
                      </a:r>
                      <a:r>
                        <a:rPr lang="id-ID" sz="1400" u="none" strike="noStrike" baseline="0" dirty="0">
                          <a:effectLst/>
                        </a:rPr>
                        <a:t> dengan organisasi profesi (IKAFI)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582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alumni </a:t>
                      </a:r>
                      <a:r>
                        <a:rPr lang="en-US" sz="1400" dirty="0" err="1">
                          <a:effectLst/>
                        </a:rPr>
                        <a:t>terlibat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kegiatan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pengabdian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kepada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Melibatkan alumni</a:t>
                      </a:r>
                      <a:r>
                        <a:rPr lang="id-ID" sz="1400" u="none" strike="noStrike" baseline="0" dirty="0">
                          <a:effectLst/>
                        </a:rPr>
                        <a:t> S2 Minat Farmakologi dalam kegiatan </a:t>
                      </a:r>
                      <a:r>
                        <a:rPr lang="id-ID" sz="1400" u="none" strike="noStrike" baseline="0" dirty="0" err="1">
                          <a:effectLst/>
                        </a:rPr>
                        <a:t>workshop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35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2445</TotalTime>
  <Words>1101</Words>
  <Application>Microsoft Office PowerPoint</Application>
  <PresentationFormat>Widescreen</PresentationFormat>
  <Paragraphs>356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Departemen Farmakologi dan Terapi FKKMK, UGM</vt:lpstr>
      <vt:lpstr>Tujuan 1: Melaksanakan pendidikan ilmu Farmakologi dan Terapi yang unggul dan berwawasan internasional tanpa meninggalkan kearifan lokal</vt:lpstr>
      <vt:lpstr>Tujuan 2: Menghasilkan penelitian bidang Farmakologi dan Terapi untuk meningkatkan kesejahteraan masyarakat dan menjadi rujukan nasional dan internasional</vt:lpstr>
      <vt:lpstr>Lanjutan..</vt:lpstr>
      <vt:lpstr>Lanjutan..</vt:lpstr>
      <vt:lpstr>Tujuan 3: Menjadi departemen yang maju dengan tata kelola baik (Good Department Governance) </vt:lpstr>
      <vt:lpstr>Lanjutan..</vt:lpstr>
      <vt:lpstr>Tujuan 4: Meningkatkan kerjasama dalam bidang Farmakologi dan Terapi yang strategis, sinergis, dan berkelanjutan dengan mitra</vt:lpstr>
      <vt:lpstr>Lanjutan..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Fara Yuliani</cp:lastModifiedBy>
  <cp:revision>53</cp:revision>
  <dcterms:created xsi:type="dcterms:W3CDTF">2017-12-27T08:02:10Z</dcterms:created>
  <dcterms:modified xsi:type="dcterms:W3CDTF">2018-01-18T08:45:04Z</dcterms:modified>
</cp:coreProperties>
</file>