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3" r:id="rId1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87993" autoAdjust="0"/>
  </p:normalViewPr>
  <p:slideViewPr>
    <p:cSldViewPr snapToGrid="0">
      <p:cViewPr>
        <p:scale>
          <a:sx n="100" d="100"/>
          <a:sy n="100" d="100"/>
        </p:scale>
        <p:origin x="-62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CE6C7-E016-0147-A863-FC58F323494C}" type="datetimeFigureOut">
              <a:rPr lang="en-US" smtClean="0"/>
              <a:t>1/16/18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F3AB9-EAEC-4746-9D9B-B558771CF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26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tahun</a:t>
            </a:r>
            <a:r>
              <a:rPr lang="en-US" baseline="0" dirty="0" smtClean="0"/>
              <a:t>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AB9-EAEC-4746-9D9B-B558771CF4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32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t>1/16/18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pPr algn="r"/>
            <a:r>
              <a:rPr lang="id-ID" dirty="0" smtClean="0"/>
              <a:t>Departemen Kebijakan dan Manajemen Kesehatan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/>
              <a:t>Bab IV. Sasaran, Indikator, dan Program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9688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18" y="365125"/>
            <a:ext cx="11198282" cy="647749"/>
          </a:xfrm>
        </p:spPr>
        <p:txBody>
          <a:bodyPr>
            <a:noAutofit/>
          </a:bodyPr>
          <a:lstStyle/>
          <a:p>
            <a:r>
              <a:rPr lang="id-ID" sz="2400" dirty="0" smtClean="0"/>
              <a:t>Tujuan 1: Menjadikan FKKMK UGM sebagai institusi pendidikan kedokteran berstandar internasional yang inovatif dan unggul melalui pendidikan tinggi </a:t>
            </a:r>
            <a:r>
              <a:rPr lang="en-US" sz="2400" dirty="0" smtClean="0"/>
              <a:t>yang </a:t>
            </a:r>
            <a:r>
              <a:rPr lang="en-US" sz="2400" dirty="0" err="1"/>
              <a:t>berkualitas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lulusan</a:t>
            </a:r>
            <a:r>
              <a:rPr lang="en-US" sz="2400" dirty="0"/>
              <a:t> yang </a:t>
            </a:r>
            <a:r>
              <a:rPr lang="en-US" sz="2400" dirty="0" err="1"/>
              <a:t>unggul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kompeten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207744"/>
              </p:ext>
            </p:extLst>
          </p:nvPr>
        </p:nvGraphicFramePr>
        <p:xfrm>
          <a:off x="207356" y="1295795"/>
          <a:ext cx="11663886" cy="28583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66668"/>
                <a:gridCol w="3443849"/>
                <a:gridCol w="505036"/>
                <a:gridCol w="505036"/>
                <a:gridCol w="505036"/>
                <a:gridCol w="505036"/>
                <a:gridCol w="505036"/>
                <a:gridCol w="2828189"/>
              </a:tblGrid>
              <a:tr h="3128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 smtClean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280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335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43200" algn="ctr"/>
                          <a:tab pos="5486400" algn="r"/>
                        </a:tabLst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Menjadikan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pendidikan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pascasarjana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sebagai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tulang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punggung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Tri Dharma</a:t>
                      </a:r>
                      <a:r>
                        <a:rPr lang="en-ID" sz="1400" dirty="0" smtClean="0"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ahoma"/>
                          <a:ea typeface="Times New Roman"/>
                          <a:cs typeface="Tahoma"/>
                        </a:rPr>
                        <a:t> </a:t>
                      </a:r>
                      <a:endParaRPr lang="en-ID" sz="1400" dirty="0">
                        <a:effectLst/>
                        <a:latin typeface="Tahoma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  <a:latin typeface="Tahoma"/>
                          <a:ea typeface="Calibri"/>
                          <a:cs typeface="Tahoma"/>
                        </a:rPr>
                        <a:t>Jumlah</a:t>
                      </a:r>
                      <a:r>
                        <a:rPr lang="en-US" sz="1400" dirty="0">
                          <a:effectLst/>
                          <a:latin typeface="Tahom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1400" i="1" dirty="0" err="1">
                          <a:effectLst/>
                          <a:latin typeface="Tahoma"/>
                          <a:ea typeface="Calibri"/>
                          <a:cs typeface="Tahoma"/>
                        </a:rPr>
                        <a:t>bookchapter</a:t>
                      </a:r>
                      <a:r>
                        <a:rPr lang="en-US" sz="1400" dirty="0">
                          <a:effectLst/>
                          <a:latin typeface="Tahoma"/>
                          <a:ea typeface="Calibri"/>
                          <a:cs typeface="Tahoma"/>
                        </a:rPr>
                        <a:t> yang </a:t>
                      </a:r>
                      <a:r>
                        <a:rPr lang="en-US" sz="1400" dirty="0" err="1">
                          <a:effectLst/>
                          <a:latin typeface="Tahoma"/>
                          <a:ea typeface="Calibri"/>
                          <a:cs typeface="Tahoma"/>
                        </a:rPr>
                        <a:t>diterbitkan</a:t>
                      </a:r>
                      <a:r>
                        <a:rPr lang="en-US" sz="1400" dirty="0">
                          <a:effectLst/>
                          <a:latin typeface="Tahom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ahoma"/>
                          <a:ea typeface="Calibri"/>
                          <a:cs typeface="Tahoma"/>
                        </a:rPr>
                        <a:t>oleh</a:t>
                      </a:r>
                      <a:r>
                        <a:rPr lang="en-US" sz="1400" dirty="0">
                          <a:effectLst/>
                          <a:latin typeface="Tahom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ahoma"/>
                          <a:ea typeface="Calibri"/>
                          <a:cs typeface="Tahoma"/>
                        </a:rPr>
                        <a:t>penerbit</a:t>
                      </a:r>
                      <a:r>
                        <a:rPr lang="en-US" sz="1400" dirty="0">
                          <a:effectLst/>
                          <a:latin typeface="Tahom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ahoma"/>
                          <a:ea typeface="Calibri"/>
                          <a:cs typeface="Tahoma"/>
                        </a:rPr>
                        <a:t>internasional</a:t>
                      </a:r>
                      <a:r>
                        <a:rPr lang="en-US" sz="1400" dirty="0">
                          <a:effectLst/>
                          <a:latin typeface="Tahoma"/>
                          <a:ea typeface="Calibri"/>
                          <a:cs typeface="Tahoma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Tahoma"/>
                          <a:ea typeface="Calibri"/>
                          <a:cs typeface="Tahoma"/>
                        </a:rPr>
                        <a:t>Kontrak</a:t>
                      </a:r>
                      <a:r>
                        <a:rPr lang="en-US" sz="1400" dirty="0">
                          <a:effectLst/>
                          <a:latin typeface="Tahom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ahoma"/>
                          <a:ea typeface="Calibri"/>
                          <a:cs typeface="Tahoma"/>
                        </a:rPr>
                        <a:t>Kinerja</a:t>
                      </a:r>
                      <a:r>
                        <a:rPr lang="en-US" sz="1400" dirty="0">
                          <a:effectLst/>
                          <a:latin typeface="Tahoma"/>
                          <a:ea typeface="Calibri"/>
                          <a:cs typeface="Tahoma"/>
                        </a:rPr>
                        <a:t> KRTPT)</a:t>
                      </a:r>
                      <a:endParaRPr lang="en-ID" sz="1400" dirty="0">
                        <a:effectLst/>
                        <a:latin typeface="Tahoma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/>
                          <a:cs typeface="Tahoma"/>
                        </a:rPr>
                        <a:t>1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Melakukan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 kerjasama dengan Abbot untuk menulis tentang IR. 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A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tau:</a:t>
                      </a:r>
                    </a:p>
                    <a:p>
                      <a:pPr algn="l" fontAlgn="b"/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Menulis untuk kegiatan pak Yodi.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</a:tr>
              <a:tr h="312802">
                <a:tc>
                  <a:txBody>
                    <a:bodyPr/>
                    <a:lstStyle/>
                    <a:p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400" dirty="0" smtClean="0">
                          <a:effectLst/>
                          <a:latin typeface="Tahoma"/>
                          <a:ea typeface="Calibri"/>
                          <a:cs typeface="Tahoma"/>
                        </a:rPr>
                        <a:t>50% Tenaga Pendidik per tahun mendapatkan bantuan dana dan/atau kesempatan untuk melanjutkan pendidikan, mengikuti pelatihan dan kegiatan seminar/workshop/lokakarya sesuai dengan lingkup kompetensinya</a:t>
                      </a:r>
                      <a:endParaRPr lang="en-ID" sz="1400" dirty="0">
                        <a:effectLst/>
                        <a:latin typeface="Tahoma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/>
                          <a:cs typeface="Tahoma"/>
                        </a:rPr>
                        <a:t>6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Tx/>
                        <a:buChar char="-"/>
                      </a:pP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Mengundang Tenaga pelatih dari luar untuk melatih para tendik</a:t>
                      </a:r>
                    </a:p>
                    <a:p>
                      <a:pPr marL="285750" indent="-285750" algn="l" fontAlgn="b">
                        <a:buFontTx/>
                        <a:buChar char="-"/>
                      </a:pP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Mengirimkan Tendik ke berbagai kursus yang ada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884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18" y="365125"/>
            <a:ext cx="11198282" cy="647749"/>
          </a:xfrm>
        </p:spPr>
        <p:txBody>
          <a:bodyPr>
            <a:noAutofit/>
          </a:bodyPr>
          <a:lstStyle/>
          <a:p>
            <a:r>
              <a:rPr lang="id-ID" sz="2400" dirty="0" smtClean="0"/>
              <a:t>Tujuan 2: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kedokteran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rujukan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yang </a:t>
            </a:r>
            <a:r>
              <a:rPr lang="en-US" sz="2400" dirty="0" err="1"/>
              <a:t>berwawasan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responsif</a:t>
            </a:r>
            <a:r>
              <a:rPr lang="en-US" sz="2400" dirty="0" smtClean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, </a:t>
            </a:r>
            <a:r>
              <a:rPr lang="en-US" sz="2400" dirty="0" err="1"/>
              <a:t>bangsa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 smtClean="0"/>
              <a:t>;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243395"/>
              </p:ext>
            </p:extLst>
          </p:nvPr>
        </p:nvGraphicFramePr>
        <p:xfrm>
          <a:off x="233281" y="1261405"/>
          <a:ext cx="11793621" cy="470227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98554"/>
                <a:gridCol w="3205465"/>
                <a:gridCol w="520700"/>
                <a:gridCol w="520700"/>
                <a:gridCol w="508000"/>
                <a:gridCol w="520700"/>
                <a:gridCol w="508000"/>
                <a:gridCol w="3111502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Menjadikan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pendidikan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pascasarjana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sebagai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tulang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punggung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Tri Dharma</a:t>
                      </a:r>
                      <a:r>
                        <a:rPr lang="en-ID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endParaRPr lang="id-ID" sz="12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Jumlah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makalah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hasil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penelitian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dalam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1200" i="1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proceeding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konferensi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terindeks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(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Kontrak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Kinerja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KRTPT).</a:t>
                      </a:r>
                      <a:endParaRPr lang="en-ID" sz="1200" dirty="0" smtClean="0">
                        <a:solidFill>
                          <a:schemeClr val="tx1"/>
                        </a:solidFill>
                        <a:effectLst/>
                        <a:latin typeface="Tahoma"/>
                        <a:ea typeface="Calibri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r>
                        <a:rPr lang="id-ID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4</a:t>
                      </a:r>
                      <a:endParaRPr lang="id-ID" sz="12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2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2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2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2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Mengikuti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konferensi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internasional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:</a:t>
                      </a:r>
                      <a:endParaRPr lang="en-US" sz="1200" baseline="0" dirty="0" smtClean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Postgraduate forum 2018 – KL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ICHS UGM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Simposium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Prodi IKM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Konferens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lain yang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menerbitkan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proceeding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ber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-ISSN</a:t>
                      </a:r>
                      <a:endParaRPr lang="en-US" sz="1200" baseline="0" dirty="0" smtClean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2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Jumlah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Publikasi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pada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jurnal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Internasional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terindeks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(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Kontrak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Kinerja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KRTPT).</a:t>
                      </a:r>
                      <a:endParaRPr lang="en-ID" sz="1200" dirty="0" smtClean="0">
                        <a:solidFill>
                          <a:schemeClr val="tx1"/>
                        </a:solidFill>
                        <a:effectLst/>
                        <a:latin typeface="Tahoma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r>
                        <a:rPr lang="id-ID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15</a:t>
                      </a:r>
                      <a:endParaRPr lang="id-ID" sz="12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2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2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2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2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Pelatihan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menyusun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draft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naskah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publikasi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dari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laporan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penelitian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Melakukan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kegiatan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pendukung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penulisan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jurmal</a:t>
                      </a:r>
                      <a:endParaRPr lang="en-US" sz="1200" dirty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2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Jumlah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Hak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Cipta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yang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dihasilkan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(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Kontrak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Kinerja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Calibri"/>
                          <a:cs typeface="Tahoma"/>
                        </a:rPr>
                        <a:t> KRTPT)</a:t>
                      </a:r>
                      <a:endParaRPr lang="en-ID" sz="1200" dirty="0" smtClean="0">
                        <a:solidFill>
                          <a:schemeClr val="tx1"/>
                        </a:solidFill>
                        <a:effectLst/>
                        <a:latin typeface="Tahoma"/>
                        <a:ea typeface="Calibri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r>
                        <a:rPr lang="id-ID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6</a:t>
                      </a:r>
                      <a:endParaRPr lang="id-ID" sz="12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2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2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2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2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Sosialisasi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mengenai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hak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kekayaan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intelektual</a:t>
                      </a:r>
                      <a:endParaRPr lang="en-US" sz="1200" baseline="0" dirty="0" smtClean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  <a:p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Mengusulkan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4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buku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:</a:t>
                      </a:r>
                      <a:endParaRPr lang="en-US" sz="1200" baseline="0" dirty="0" smtClean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Menara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Ilmu</a:t>
                      </a:r>
                      <a:endParaRPr lang="en-US" sz="1200" baseline="0" dirty="0" smtClean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Kanal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Pengetahuan</a:t>
                      </a:r>
                      <a:endParaRPr lang="en-US" sz="1200" baseline="0" dirty="0" smtClean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Sistem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kontrak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(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pak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Dwi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)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Chapter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tentang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riset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implementasi</a:t>
                      </a:r>
                      <a:endParaRPr lang="en-US" sz="1200" baseline="0" dirty="0" smtClean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2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Jumlah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Publikasi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dari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komunitas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penelitian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 (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buku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, standard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jurnal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nasional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advokasi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rekomendasi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kebijakan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publik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r>
                        <a:rPr lang="id-ID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10</a:t>
                      </a:r>
                      <a:endParaRPr lang="id-ID" sz="12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2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2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2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2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Pelatihan</a:t>
                      </a:r>
                      <a:r>
                        <a:rPr lang="id-ID" sz="12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 penyusunan naskah policy brief</a:t>
                      </a:r>
                      <a:endParaRPr lang="id-ID" sz="12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 dirty="0" err="1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Jumlah</a:t>
                      </a:r>
                      <a:r>
                        <a:rPr lang="en-US" sz="1200" b="0" i="0" u="sng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b="0" i="0" u="sng" strike="noStrike" dirty="0" err="1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Penelitian</a:t>
                      </a:r>
                      <a:r>
                        <a:rPr lang="en-US" sz="1200" b="0" i="0" u="sng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 yang </a:t>
                      </a:r>
                      <a:r>
                        <a:rPr lang="en-US" sz="1200" b="0" i="0" u="sng" strike="noStrike" dirty="0" err="1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masuk</a:t>
                      </a:r>
                      <a:r>
                        <a:rPr lang="en-US" sz="1200" b="0" i="0" u="sng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200" b="0" i="0" u="sng" strike="noStrike" dirty="0" err="1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inkubasi</a:t>
                      </a:r>
                      <a:endParaRPr lang="en-US" sz="1200" b="0" i="0" u="sng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1</a:t>
                      </a:r>
                      <a:endParaRPr lang="id-ID" sz="12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Penelitia</a:t>
                      </a:r>
                      <a:r>
                        <a:rPr lang="id-ID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n mengenai Program Home Care Stroke dalam konteks Smart Hospital</a:t>
                      </a:r>
                      <a:endParaRPr lang="id-ID" sz="12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259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59" y="365125"/>
            <a:ext cx="11211241" cy="647749"/>
          </a:xfrm>
        </p:spPr>
        <p:txBody>
          <a:bodyPr>
            <a:noAutofit/>
          </a:bodyPr>
          <a:lstStyle/>
          <a:p>
            <a:r>
              <a:rPr lang="id-ID" sz="2800" dirty="0" smtClean="0"/>
              <a:t>Tujuan 3: </a:t>
            </a:r>
            <a:r>
              <a:rPr lang="en-US" sz="2800" dirty="0" err="1"/>
              <a:t>Pengabdian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yang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mendorong</a:t>
            </a:r>
            <a:r>
              <a:rPr lang="en-US" sz="2800" dirty="0"/>
              <a:t> </a:t>
            </a:r>
            <a:r>
              <a:rPr lang="en-US" sz="2800" dirty="0" err="1"/>
              <a:t>kemandirian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kesejahteraan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berkelanjutan</a:t>
            </a:r>
            <a:endParaRPr lang="id-ID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272570"/>
              </p:ext>
            </p:extLst>
          </p:nvPr>
        </p:nvGraphicFramePr>
        <p:xfrm>
          <a:off x="332760" y="1181307"/>
          <a:ext cx="11447763" cy="416565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13551"/>
                <a:gridCol w="3380037"/>
                <a:gridCol w="495678"/>
                <a:gridCol w="495678"/>
                <a:gridCol w="495678"/>
                <a:gridCol w="495678"/>
                <a:gridCol w="495678"/>
                <a:gridCol w="2775785"/>
              </a:tblGrid>
              <a:tr h="3090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05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09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Memacu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inovasi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ilmu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pengetahuan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teknologi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bermanfaat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bagi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kepentingan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bangsa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negara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kemanusiaan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berbasis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kearifan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budaya</a:t>
                      </a:r>
                      <a:r>
                        <a:rPr lang="en-ID" sz="14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Jumlah Kegiatan pengabdian di wilayah pengabdian terpadu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r>
                        <a:rPr lang="id-ID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Koordinasi dengan penyelenggaran</a:t>
                      </a:r>
                      <a:r>
                        <a:rPr lang="id-ID" sz="14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 CFHC dan HDSS untuk kegiatan pengabdian masyarakat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</a:tr>
              <a:tr h="309053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Jumlah Publikasi dari hasil pengabdian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r>
                        <a:rPr lang="id-ID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Pelatihan menyusun draft manuskrip publikasi dari laporan hasil pengabdian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</a:tr>
              <a:tr h="309053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sng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Sosialisasi /</a:t>
                      </a:r>
                      <a:r>
                        <a:rPr lang="id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 pelatihan menyusun proposal pengabdian masyarakat terpadu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</a:tr>
              <a:tr h="309053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Jumlah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 Unit-unit yang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terlibat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dalam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kebijakan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nasional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r>
                        <a:rPr lang="id-ID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4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Tx/>
                        <a:buChar char="-"/>
                      </a:pPr>
                      <a:r>
                        <a:rPr lang="id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Mutu</a:t>
                      </a:r>
                    </a:p>
                    <a:p>
                      <a:pPr marL="285750" indent="-285750" algn="l" fontAlgn="b">
                        <a:buFontTx/>
                        <a:buChar char="-"/>
                      </a:pPr>
                      <a:r>
                        <a:rPr lang="id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RS Rujukan </a:t>
                      </a:r>
                    </a:p>
                    <a:p>
                      <a:pPr marL="285750" indent="-285750" algn="l" fontAlgn="b">
                        <a:buFontTx/>
                        <a:buChar char="-"/>
                      </a:pPr>
                      <a:r>
                        <a:rPr lang="id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TB</a:t>
                      </a:r>
                    </a:p>
                    <a:p>
                      <a:pPr marL="285750" indent="-285750" algn="l" fontAlgn="b">
                        <a:buFontTx/>
                        <a:buChar char="-"/>
                      </a:pPr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JKN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</a:tr>
              <a:tr h="309053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77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59" y="365125"/>
            <a:ext cx="11211241" cy="647749"/>
          </a:xfrm>
        </p:spPr>
        <p:txBody>
          <a:bodyPr>
            <a:noAutofit/>
          </a:bodyPr>
          <a:lstStyle/>
          <a:p>
            <a:r>
              <a:rPr lang="id-ID" sz="2400" dirty="0" smtClean="0"/>
              <a:t>Tujuan 4: </a:t>
            </a:r>
            <a:r>
              <a:rPr lang="en-US" sz="2400" dirty="0"/>
              <a:t>Tata </a:t>
            </a:r>
            <a:r>
              <a:rPr lang="en-US" sz="2400" dirty="0" err="1"/>
              <a:t>kelola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FK UGM yang </a:t>
            </a:r>
            <a:r>
              <a:rPr lang="en-US" sz="2400" dirty="0" err="1"/>
              <a:t>berkeadilan</a:t>
            </a:r>
            <a:r>
              <a:rPr lang="en-US" sz="2400" dirty="0"/>
              <a:t>, </a:t>
            </a:r>
            <a:r>
              <a:rPr lang="en-US" sz="2400" dirty="0" err="1"/>
              <a:t>transparan</a:t>
            </a:r>
            <a:r>
              <a:rPr lang="en-US" sz="2400" dirty="0"/>
              <a:t>, </a:t>
            </a:r>
            <a:r>
              <a:rPr lang="en-US" sz="2400" dirty="0" err="1"/>
              <a:t>partisipatif</a:t>
            </a:r>
            <a:r>
              <a:rPr lang="en-US" sz="2400" dirty="0"/>
              <a:t>, </a:t>
            </a:r>
            <a:r>
              <a:rPr lang="en-US" sz="2400" dirty="0" err="1"/>
              <a:t>akuntabel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terintegrasi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guna</a:t>
            </a:r>
            <a:r>
              <a:rPr lang="en-US" sz="2400" dirty="0"/>
              <a:t> </a:t>
            </a:r>
            <a:r>
              <a:rPr lang="en-US" sz="2400" dirty="0" err="1"/>
              <a:t>menunjang</a:t>
            </a:r>
            <a:r>
              <a:rPr lang="en-US" sz="2400" dirty="0"/>
              <a:t> </a:t>
            </a:r>
            <a:r>
              <a:rPr lang="en-US" sz="2400" dirty="0" err="1"/>
              <a:t>efektifitas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 smtClean="0"/>
              <a:t>pemanfaatan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sumberdaya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811848"/>
              </p:ext>
            </p:extLst>
          </p:nvPr>
        </p:nvGraphicFramePr>
        <p:xfrm>
          <a:off x="132903" y="1313236"/>
          <a:ext cx="12059099" cy="302587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161168"/>
                <a:gridCol w="3483275"/>
                <a:gridCol w="510818"/>
                <a:gridCol w="510818"/>
                <a:gridCol w="510818"/>
                <a:gridCol w="510818"/>
                <a:gridCol w="510818"/>
                <a:gridCol w="2860566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Meningkatkan pengetahuan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dan keterampilan tenaga kependidikan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10% </a:t>
                      </a:r>
                      <a:r>
                        <a:rPr lang="en-US" sz="1400" dirty="0" err="1" smtClean="0"/>
                        <a:t>Tenaga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Kependidikan</a:t>
                      </a:r>
                      <a:r>
                        <a:rPr lang="en-US" sz="1400" dirty="0" smtClean="0"/>
                        <a:t> per </a:t>
                      </a:r>
                      <a:r>
                        <a:rPr lang="en-US" sz="1400" dirty="0" err="1" smtClean="0"/>
                        <a:t>tahun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mendapatkan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bantuan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atau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kesempatan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melanjutkan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pendidikan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mengikuti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pelatihan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kegiatan</a:t>
                      </a:r>
                      <a:r>
                        <a:rPr lang="en-US" sz="1400" dirty="0" smtClean="0"/>
                        <a:t>  seminar/workshop/</a:t>
                      </a:r>
                      <a:r>
                        <a:rPr lang="en-US" sz="1400" dirty="0" err="1" smtClean="0"/>
                        <a:t>lokakarya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sesuai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dengan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lingkup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kerjanya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Menyelenggarakan </a:t>
                      </a:r>
                      <a:r>
                        <a:rPr lang="id-ID" sz="1400" u="none" strike="noStrike" dirty="0" smtClean="0">
                          <a:effectLst/>
                        </a:rPr>
                        <a:t>pelatihan yang sesuai kapasitas kerja tenaga kependidikan: administrasi/surat menyurat, pengelolaan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keuangan, pemeliharaan barang, kesekretariatan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Jumlah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Tendik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memiliki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sertifikasi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keahlian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/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meningkat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karir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kompetensinya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Kontrak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Kinerja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KRTPT)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Menunggu</a:t>
                      </a:r>
                      <a:r>
                        <a:rPr lang="id-ID" sz="14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id-ID" sz="14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informasi dari dekanat</a:t>
                      </a:r>
                      <a:endParaRPr lang="id-ID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Dosen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yang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memproses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jabatan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akademik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Lektor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Kepala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Sosialisasi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reminder dari tenaga kependidikan secara berkala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49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59" y="365125"/>
            <a:ext cx="11211241" cy="64774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d-ID" sz="2400" dirty="0" smtClean="0"/>
              <a:t>Tujuan 5: </a:t>
            </a:r>
            <a:r>
              <a:rPr lang="en-US" sz="2400" dirty="0" err="1"/>
              <a:t>Kerjasama</a:t>
            </a:r>
            <a:r>
              <a:rPr lang="en-US" sz="2400" dirty="0"/>
              <a:t> yang </a:t>
            </a:r>
            <a:r>
              <a:rPr lang="en-US" sz="2400" dirty="0" err="1"/>
              <a:t>strategis</a:t>
            </a:r>
            <a:r>
              <a:rPr lang="en-US" sz="2400" dirty="0"/>
              <a:t>, </a:t>
            </a:r>
            <a:r>
              <a:rPr lang="en-US" sz="2400" dirty="0" err="1"/>
              <a:t>sinergis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berkelanjutan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mitra</a:t>
            </a:r>
            <a:r>
              <a:rPr lang="id-ID" sz="2400" dirty="0"/>
              <a:t>;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551089"/>
              </p:ext>
            </p:extLst>
          </p:nvPr>
        </p:nvGraphicFramePr>
        <p:xfrm>
          <a:off x="375833" y="1313236"/>
          <a:ext cx="10952049" cy="172348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91718"/>
                <a:gridCol w="3233674"/>
                <a:gridCol w="474214"/>
                <a:gridCol w="474214"/>
                <a:gridCol w="474214"/>
                <a:gridCol w="474214"/>
                <a:gridCol w="474214"/>
                <a:gridCol w="2655587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 smtClean="0">
                          <a:effectLst/>
                          <a:latin typeface="Tahoma"/>
                          <a:cs typeface="Tahoma"/>
                        </a:rPr>
                        <a:t>Meningkatkan </a:t>
                      </a:r>
                      <a:r>
                        <a:rPr lang="id-ID" sz="1400" u="none" strike="noStrike" dirty="0" smtClean="0">
                          <a:effectLst/>
                          <a:latin typeface="Tahoma"/>
                          <a:cs typeface="Tahoma"/>
                        </a:rPr>
                        <a:t>pengetahuan</a:t>
                      </a:r>
                      <a:r>
                        <a:rPr lang="id-ID" sz="1400" u="none" strike="noStrike" baseline="0" dirty="0" smtClean="0">
                          <a:effectLst/>
                          <a:latin typeface="Tahoma"/>
                          <a:cs typeface="Tahoma"/>
                        </a:rPr>
                        <a:t> dan keterampilan tenaga kependidikan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Jumlah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kegiatan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guest lecture, team teaching, joint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supervisi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, international clinical attachment</a:t>
                      </a:r>
                      <a:endParaRPr lang="en-US" sz="1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indent="0" algn="ctr" fontAlgn="b">
                        <a:lnSpc>
                          <a:spcPct val="90000"/>
                        </a:lnSpc>
                      </a:pPr>
                      <a:r>
                        <a:rPr lang="id-ID" sz="1400" u="none" strike="noStrike" dirty="0">
                          <a:effectLst/>
                          <a:latin typeface="Tahoma"/>
                          <a:cs typeface="Tahoma"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  <a:latin typeface="Tahoma"/>
                          <a:cs typeface="Tahoma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ahoma"/>
                          <a:cs typeface="Tahoma"/>
                        </a:rPr>
                        <a:t>Penyelenggaraan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dirty="0" err="1" smtClean="0">
                          <a:latin typeface="Tahoma"/>
                          <a:cs typeface="Tahoma"/>
                        </a:rPr>
                        <a:t>kuliah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dirty="0" err="1" smtClean="0">
                          <a:latin typeface="Tahoma"/>
                          <a:cs typeface="Tahoma"/>
                        </a:rPr>
                        <a:t>berbasis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 webinar /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aseline="0" dirty="0" err="1" smtClean="0">
                          <a:latin typeface="Tahoma"/>
                          <a:cs typeface="Tahoma"/>
                        </a:rPr>
                        <a:t>CoP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aseline="0" dirty="0" err="1" smtClean="0">
                          <a:latin typeface="Tahoma"/>
                          <a:cs typeface="Tahoma"/>
                        </a:rPr>
                        <a:t>maupun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aseline="0" dirty="0" err="1" smtClean="0">
                          <a:latin typeface="Tahoma"/>
                          <a:cs typeface="Tahoma"/>
                        </a:rPr>
                        <a:t>tatap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aseline="0" dirty="0" err="1" smtClean="0">
                          <a:latin typeface="Tahoma"/>
                          <a:cs typeface="Tahoma"/>
                        </a:rPr>
                        <a:t>muka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Tahoma"/>
                          <a:cs typeface="Tahoma"/>
                        </a:rPr>
                        <a:t>mengundang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aseline="0" dirty="0" err="1" smtClean="0">
                          <a:latin typeface="Tahoma"/>
                          <a:cs typeface="Tahoma"/>
                        </a:rPr>
                        <a:t>mitra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aseline="0" dirty="0" err="1" smtClean="0">
                          <a:latin typeface="Tahoma"/>
                          <a:cs typeface="Tahoma"/>
                        </a:rPr>
                        <a:t>dari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aseline="0" dirty="0" err="1" smtClean="0">
                          <a:latin typeface="Tahoma"/>
                          <a:cs typeface="Tahoma"/>
                        </a:rPr>
                        <a:t>nasional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, </a:t>
                      </a:r>
                      <a:r>
                        <a:rPr lang="en-US" sz="1400" baseline="0" dirty="0" err="1" smtClean="0">
                          <a:latin typeface="Tahoma"/>
                          <a:cs typeface="Tahoma"/>
                        </a:rPr>
                        <a:t>provinsi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aseline="0" dirty="0" err="1" smtClean="0">
                          <a:latin typeface="Tahoma"/>
                          <a:cs typeface="Tahoma"/>
                        </a:rPr>
                        <a:t>ataupun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aseline="0" dirty="0" err="1" smtClean="0">
                          <a:latin typeface="Tahoma"/>
                          <a:cs typeface="Tahoma"/>
                        </a:rPr>
                        <a:t>kabupaten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/</a:t>
                      </a:r>
                      <a:r>
                        <a:rPr lang="en-US" sz="1400" baseline="0" dirty="0" err="1" smtClean="0">
                          <a:latin typeface="Tahoma"/>
                          <a:cs typeface="Tahoma"/>
                        </a:rPr>
                        <a:t>kota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85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59" y="365125"/>
            <a:ext cx="11211241" cy="64774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d-ID" sz="2400" dirty="0" smtClean="0"/>
              <a:t>Tujuan </a:t>
            </a:r>
            <a:r>
              <a:rPr lang="id-ID" sz="2400" dirty="0"/>
              <a:t>6</a:t>
            </a:r>
            <a:r>
              <a:rPr lang="id-ID" sz="2400" dirty="0" smtClean="0"/>
              <a:t>: </a:t>
            </a:r>
            <a:r>
              <a:rPr lang="en-US" sz="2400" dirty="0" err="1">
                <a:solidFill>
                  <a:srgbClr val="002060"/>
                </a:solidFill>
              </a:rPr>
              <a:t>Mengembangkan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kerjasama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penelitian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pendidikan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dengan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Departemen</a:t>
            </a:r>
            <a:r>
              <a:rPr lang="en-US" sz="2400" dirty="0">
                <a:solidFill>
                  <a:srgbClr val="002060"/>
                </a:solidFill>
              </a:rPr>
              <a:t> lain di FK UG</a:t>
            </a:r>
            <a:r>
              <a:rPr lang="id-ID" sz="2400" dirty="0">
                <a:solidFill>
                  <a:srgbClr val="002060"/>
                </a:solidFill>
              </a:rPr>
              <a:t>M;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21247"/>
              </p:ext>
            </p:extLst>
          </p:nvPr>
        </p:nvGraphicFramePr>
        <p:xfrm>
          <a:off x="375833" y="1313236"/>
          <a:ext cx="10952049" cy="18799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91718"/>
                <a:gridCol w="3233674"/>
                <a:gridCol w="474214"/>
                <a:gridCol w="474214"/>
                <a:gridCol w="474214"/>
                <a:gridCol w="474214"/>
                <a:gridCol w="474214"/>
                <a:gridCol w="2655587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43200" algn="ctr"/>
                          <a:tab pos="5486400" algn="r"/>
                        </a:tabLst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Menjadikan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pendidikan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pascasarjana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sebagai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tulang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punggung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Tri Dharma</a:t>
                      </a:r>
                      <a:r>
                        <a:rPr lang="en-ID" sz="1400" dirty="0" smtClean="0"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ahoma"/>
                          <a:ea typeface="Times New Roman"/>
                          <a:cs typeface="Tahoma"/>
                        </a:rPr>
                        <a:t> </a:t>
                      </a:r>
                      <a:endParaRPr lang="en-ID" sz="1400" dirty="0">
                        <a:effectLst/>
                        <a:latin typeface="Tahoma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Jumlah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kegiatan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guest lecture, team 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teaching, joint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supervisi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, international clinical attachment</a:t>
                      </a:r>
                      <a:endParaRPr lang="en-US" sz="1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indent="0" algn="ctr" fontAlgn="b">
                        <a:lnSpc>
                          <a:spcPct val="90000"/>
                        </a:lnSpc>
                      </a:pPr>
                      <a:r>
                        <a:rPr lang="id-ID" sz="1400" u="none" strike="noStrike" dirty="0">
                          <a:effectLst/>
                          <a:latin typeface="Tahoma"/>
                          <a:cs typeface="Tahoma"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  <a:latin typeface="Tahoma"/>
                          <a:cs typeface="Tahoma"/>
                        </a:rPr>
                        <a:t>12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indent="0" algn="l" fontAlgn="b">
                        <a:lnSpc>
                          <a:spcPct val="90000"/>
                        </a:lnSpc>
                      </a:pPr>
                      <a:r>
                        <a:rPr lang="id-ID" sz="1400" u="none" strike="noStrike" dirty="0"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indent="0" algn="l" fontAlgn="b">
                        <a:lnSpc>
                          <a:spcPct val="90000"/>
                        </a:lnSpc>
                      </a:pPr>
                      <a:r>
                        <a:rPr lang="id-ID" sz="1400" u="none" strike="noStrike" dirty="0"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indent="0" algn="l" fontAlgn="b">
                        <a:lnSpc>
                          <a:spcPct val="90000"/>
                        </a:lnSpc>
                      </a:pPr>
                      <a:r>
                        <a:rPr lang="id-ID" sz="1400" u="none" strike="noStrike" dirty="0"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indent="0" algn="l" fontAlgn="b">
                        <a:lnSpc>
                          <a:spcPct val="90000"/>
                        </a:lnSpc>
                      </a:pPr>
                      <a:r>
                        <a:rPr lang="id-ID" sz="1400" u="none" strike="noStrike" dirty="0"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indent="0" algn="l" fontAlgn="b">
                        <a:lnSpc>
                          <a:spcPct val="90000"/>
                        </a:lnSpc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Melibatkan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 lintas departemen dan lintas fakultas dalam memberikan mata kuliah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33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59" y="365125"/>
            <a:ext cx="11211241" cy="64774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d-ID" sz="2400" dirty="0" smtClean="0"/>
              <a:t>Tujuan 7: </a:t>
            </a:r>
            <a:r>
              <a:rPr lang="en-US" sz="2400" dirty="0" err="1">
                <a:solidFill>
                  <a:srgbClr val="002060"/>
                </a:solidFill>
              </a:rPr>
              <a:t>Mengembangkan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kerjasama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penelitian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pendidikan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dengan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Fakultas</a:t>
            </a:r>
            <a:r>
              <a:rPr lang="en-US" sz="2400" dirty="0">
                <a:solidFill>
                  <a:srgbClr val="002060"/>
                </a:solidFill>
              </a:rPr>
              <a:t> lain di UGM</a:t>
            </a:r>
            <a:r>
              <a:rPr lang="id-ID" sz="2400" dirty="0" smtClean="0">
                <a:solidFill>
                  <a:srgbClr val="002060"/>
                </a:solidFill>
              </a:rPr>
              <a:t>;</a:t>
            </a:r>
            <a:endParaRPr lang="id-ID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003384"/>
              </p:ext>
            </p:extLst>
          </p:nvPr>
        </p:nvGraphicFramePr>
        <p:xfrm>
          <a:off x="375833" y="1313236"/>
          <a:ext cx="10952049" cy="16108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91718"/>
                <a:gridCol w="3233674"/>
                <a:gridCol w="474214"/>
                <a:gridCol w="474214"/>
                <a:gridCol w="474214"/>
                <a:gridCol w="474214"/>
                <a:gridCol w="474214"/>
                <a:gridCol w="2655587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Menjadikan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pendidikan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pascasarjana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sebagai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tulang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punggung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Tri Dharma</a:t>
                      </a:r>
                      <a:r>
                        <a:rPr lang="en-ID" sz="1400" dirty="0" smtClean="0"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Tahoma"/>
                          <a:ea typeface="Times New Roman"/>
                          <a:cs typeface="Tahoma"/>
                        </a:rPr>
                        <a:t> </a:t>
                      </a:r>
                      <a:endParaRPr lang="en-ID" sz="1400" dirty="0" smtClean="0">
                        <a:effectLst/>
                        <a:latin typeface="Tahoma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Jumlah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kegiatan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guest lecture, team teaching, joint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supervisi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, international clinical attachment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indent="0" algn="ctr" fontAlgn="b">
                        <a:lnSpc>
                          <a:spcPct val="90000"/>
                        </a:lnSpc>
                      </a:pPr>
                      <a:r>
                        <a:rPr lang="id-ID" sz="1400" u="none" strike="noStrike" dirty="0">
                          <a:effectLst/>
                          <a:latin typeface="Tahoma"/>
                          <a:cs typeface="Tahoma"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  <a:latin typeface="Tahoma"/>
                          <a:cs typeface="Tahoma"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indent="0" algn="l" fontAlgn="b">
                        <a:lnSpc>
                          <a:spcPct val="90000"/>
                        </a:lnSpc>
                      </a:pPr>
                      <a:r>
                        <a:rPr lang="id-ID" sz="1400" u="none" strike="noStrike" dirty="0"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indent="0" algn="l" fontAlgn="b">
                        <a:lnSpc>
                          <a:spcPct val="90000"/>
                        </a:lnSpc>
                      </a:pPr>
                      <a:r>
                        <a:rPr lang="id-ID" sz="1400" u="none" strike="noStrike" dirty="0"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indent="0" algn="l" fontAlgn="b">
                        <a:lnSpc>
                          <a:spcPct val="90000"/>
                        </a:lnSpc>
                      </a:pPr>
                      <a:r>
                        <a:rPr lang="id-ID" sz="1400" u="none" strike="noStrike" dirty="0"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indent="0" algn="l" fontAlgn="b">
                        <a:lnSpc>
                          <a:spcPct val="90000"/>
                        </a:lnSpc>
                      </a:pPr>
                      <a:r>
                        <a:rPr lang="id-ID" sz="1400" u="none" strike="noStrike" dirty="0"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indent="0" algn="l" fontAlgn="b">
                        <a:lnSpc>
                          <a:spcPct val="90000"/>
                        </a:lnSpc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Melibatkan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lintas fakultas dalam memberikan mata kuliah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378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59" y="365125"/>
            <a:ext cx="11211241" cy="64774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d-ID" sz="2400" dirty="0" smtClean="0"/>
              <a:t>Tujuan </a:t>
            </a:r>
            <a:r>
              <a:rPr lang="id-ID" sz="2400" dirty="0"/>
              <a:t>8</a:t>
            </a:r>
            <a:r>
              <a:rPr lang="id-ID" sz="2400" dirty="0" smtClean="0"/>
              <a:t>: </a:t>
            </a:r>
            <a:r>
              <a:rPr lang="en-US" sz="2400" dirty="0" err="1">
                <a:solidFill>
                  <a:srgbClr val="002060"/>
                </a:solidFill>
              </a:rPr>
              <a:t>Mengembangkan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bahan-bahan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pendidikan</a:t>
            </a:r>
            <a:r>
              <a:rPr lang="en-US" sz="2400" dirty="0">
                <a:solidFill>
                  <a:srgbClr val="002060"/>
                </a:solidFill>
              </a:rPr>
              <a:t> di </a:t>
            </a:r>
            <a:r>
              <a:rPr lang="en-US" sz="2400" dirty="0" err="1">
                <a:solidFill>
                  <a:srgbClr val="002060"/>
                </a:solidFill>
              </a:rPr>
              <a:t>Departemen</a:t>
            </a:r>
            <a:r>
              <a:rPr lang="en-US" sz="2400" dirty="0">
                <a:solidFill>
                  <a:srgbClr val="002060"/>
                </a:solidFill>
              </a:rPr>
              <a:t> HPM agar </a:t>
            </a:r>
            <a:r>
              <a:rPr lang="en-US" sz="2400" dirty="0" err="1">
                <a:solidFill>
                  <a:srgbClr val="002060"/>
                </a:solidFill>
              </a:rPr>
              <a:t>dapat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menjadi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acuan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bagi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fakultas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kedokteran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kesehata</a:t>
            </a:r>
            <a:r>
              <a:rPr lang="id-ID" sz="2400" dirty="0">
                <a:solidFill>
                  <a:srgbClr val="002060"/>
                </a:solidFill>
              </a:rPr>
              <a:t>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masyarakat</a:t>
            </a:r>
            <a:r>
              <a:rPr lang="en-US" sz="2400" dirty="0">
                <a:solidFill>
                  <a:srgbClr val="002060"/>
                </a:solidFill>
              </a:rPr>
              <a:t> di Indonesia</a:t>
            </a:r>
            <a:r>
              <a:rPr lang="id-ID" sz="2400" dirty="0">
                <a:solidFill>
                  <a:srgbClr val="002060"/>
                </a:solidFill>
              </a:rPr>
              <a:t>.</a:t>
            </a:r>
            <a:endParaRPr lang="en-US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882247"/>
              </p:ext>
            </p:extLst>
          </p:nvPr>
        </p:nvGraphicFramePr>
        <p:xfrm>
          <a:off x="375833" y="1313236"/>
          <a:ext cx="10952049" cy="237309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91718"/>
                <a:gridCol w="3233674"/>
                <a:gridCol w="474214"/>
                <a:gridCol w="474214"/>
                <a:gridCol w="474214"/>
                <a:gridCol w="474214"/>
                <a:gridCol w="474214"/>
                <a:gridCol w="2655587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ahoma"/>
                          <a:cs typeface="Tahoma"/>
                        </a:rPr>
                        <a:t>Mengembangkan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aseline="0" dirty="0" err="1" smtClean="0">
                          <a:latin typeface="Tahoma"/>
                          <a:cs typeface="Tahoma"/>
                        </a:rPr>
                        <a:t>bahan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aseline="0" dirty="0" err="1" smtClean="0">
                          <a:latin typeface="Tahoma"/>
                          <a:cs typeface="Tahoma"/>
                        </a:rPr>
                        <a:t>pendidikan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Tahoma"/>
                          <a:cs typeface="Tahoma"/>
                        </a:rPr>
                        <a:t>menjadi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aseline="0" dirty="0" err="1" smtClean="0">
                          <a:latin typeface="Tahoma"/>
                          <a:cs typeface="Tahoma"/>
                        </a:rPr>
                        <a:t>acuan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aseline="0" dirty="0" err="1" smtClean="0">
                          <a:latin typeface="Tahoma"/>
                          <a:cs typeface="Tahoma"/>
                        </a:rPr>
                        <a:t>fakultas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aseline="0" dirty="0" err="1" smtClean="0">
                          <a:latin typeface="Tahoma"/>
                          <a:cs typeface="Tahoma"/>
                        </a:rPr>
                        <a:t>kedokteran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aseline="0" dirty="0" err="1" smtClean="0">
                          <a:latin typeface="Tahoma"/>
                          <a:cs typeface="Tahoma"/>
                        </a:rPr>
                        <a:t>dan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aseline="0" dirty="0" err="1" smtClean="0">
                          <a:latin typeface="Tahoma"/>
                          <a:cs typeface="Tahoma"/>
                        </a:rPr>
                        <a:t>kesehatan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aseline="0" dirty="0" err="1" smtClean="0">
                          <a:latin typeface="Tahoma"/>
                          <a:cs typeface="Tahoma"/>
                        </a:rPr>
                        <a:t>masyarakat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 di Indonesia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ahoma"/>
                          <a:cs typeface="Tahoma"/>
                        </a:rPr>
                        <a:t>Jumlah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dirty="0" err="1" smtClean="0">
                          <a:latin typeface="Tahoma"/>
                          <a:cs typeface="Tahoma"/>
                        </a:rPr>
                        <a:t>buku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dirty="0" err="1" smtClean="0">
                          <a:latin typeface="Tahoma"/>
                          <a:cs typeface="Tahoma"/>
                        </a:rPr>
                        <a:t>teks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dirty="0" err="1" smtClean="0">
                          <a:latin typeface="Tahoma"/>
                          <a:cs typeface="Tahoma"/>
                        </a:rPr>
                        <a:t>untuk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dirty="0" err="1" smtClean="0">
                          <a:latin typeface="Tahoma"/>
                          <a:cs typeface="Tahoma"/>
                        </a:rPr>
                        <a:t>pengajaran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/>
                          <a:cs typeface="Tahoma"/>
                        </a:rPr>
                        <a:t>3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Memfasilitasi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 proses penulisan buku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  <a:latin typeface="Tahoma"/>
                          <a:cs typeface="Tahoma"/>
                        </a:rPr>
                        <a:t>Mengembangkan kemitraan strategis dengan alumni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Tersusunnya</a:t>
                      </a:r>
                      <a:r>
                        <a:rPr lang="id-ID" sz="140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lang="id-ID" sz="140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database alumni yang terintegrasi dengan data mahasiswa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r>
                        <a:rPr lang="id-ID" sz="140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i="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Menata</a:t>
                      </a:r>
                      <a:r>
                        <a:rPr lang="id-ID" sz="140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cs typeface="Tahoma"/>
                        </a:rPr>
                        <a:t> ulang database mahasiswa yang terintegrasi dengan database alumni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729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785</Words>
  <Application>Microsoft Macintosh PowerPoint</Application>
  <PresentationFormat>Custom</PresentationFormat>
  <Paragraphs>245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Departemen Kebijakan dan Manajemen Kesehatan</vt:lpstr>
      <vt:lpstr>Tujuan 1: Menjadikan FKKMK UGM sebagai institusi pendidikan kedokteran berstandar internasional yang inovatif dan unggul melalui pendidikan tinggi yang berkualitas dalam rangka menghasilkan lulusan yang unggul dan kompeten</vt:lpstr>
      <vt:lpstr>Tujuan 2: Produk penelitian kedokteran dan kesehatan yang menjadi rujukan nasional yang berwawasan lingkungan dan responsif terhadap permasalahan masyarakat, bangsa dan negara;</vt:lpstr>
      <vt:lpstr>Tujuan 3: Pengabdian masyarakat yang mampu mendorong kemandirian dan kesejahteraan masyarakat secara berkelanjutan</vt:lpstr>
      <vt:lpstr>Tujuan 4: Tata kelola sebagai bagian dari FK UGM yang berkeadilan, transparan, partisipatif, akuntabel, dan terintegrasi antar bidang guna menunjang efektifitas dan efisiensi pemanfaatan sumberdaya</vt:lpstr>
      <vt:lpstr>Tujuan 5: Kerjasama yang strategis, sinergis dan berkelanjutan dengan para mitra;</vt:lpstr>
      <vt:lpstr>Tujuan 6: Mengembangkan kerjasama penelitian dan pendidikan dengan Departemen lain di FK UGM;</vt:lpstr>
      <vt:lpstr>Tujuan 7: Mengembangkan kerjasama penelitian dan pendidikan dengan Fakultas lain di UGM;</vt:lpstr>
      <vt:lpstr>Tujuan 8: Mengembangkan bahan-bahan pendidikan di Departemen HPM agar dapat menjadi acuan bagi fakultas kedokteran dan kesehatan masyarakat di Indonesia.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Divisi PH</cp:lastModifiedBy>
  <cp:revision>31</cp:revision>
  <dcterms:created xsi:type="dcterms:W3CDTF">2017-12-27T08:02:10Z</dcterms:created>
  <dcterms:modified xsi:type="dcterms:W3CDTF">2018-01-16T10:00:36Z</dcterms:modified>
</cp:coreProperties>
</file>