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3" r:id="rId10"/>
    <p:sldId id="267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4" autoAdjust="0"/>
    <p:restoredTop sz="86323" autoAdjust="0"/>
  </p:normalViewPr>
  <p:slideViewPr>
    <p:cSldViewPr snapToGrid="0">
      <p:cViewPr>
        <p:scale>
          <a:sx n="50" d="100"/>
          <a:sy n="50" d="100"/>
        </p:scale>
        <p:origin x="-2094" y="-60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677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466E-BE0B-47D8-93B2-E44461B70892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46CB-FBD2-43C1-A587-5B02D5285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163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466E-BE0B-47D8-93B2-E44461B70892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46CB-FBD2-43C1-A587-5B02D5285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088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466E-BE0B-47D8-93B2-E44461B70892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46CB-FBD2-43C1-A587-5B02D5285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314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466E-BE0B-47D8-93B2-E44461B70892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46CB-FBD2-43C1-A587-5B02D5285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937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466E-BE0B-47D8-93B2-E44461B70892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46CB-FBD2-43C1-A587-5B02D5285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43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466E-BE0B-47D8-93B2-E44461B70892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46CB-FBD2-43C1-A587-5B02D5285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816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466E-BE0B-47D8-93B2-E44461B70892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46CB-FBD2-43C1-A587-5B02D5285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143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466E-BE0B-47D8-93B2-E44461B70892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46CB-FBD2-43C1-A587-5B02D5285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559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466E-BE0B-47D8-93B2-E44461B70892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46CB-FBD2-43C1-A587-5B02D5285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188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466E-BE0B-47D8-93B2-E44461B70892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46CB-FBD2-43C1-A587-5B02D5285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710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466E-BE0B-47D8-93B2-E44461B70892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46CB-FBD2-43C1-A587-5B02D5285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536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E466E-BE0B-47D8-93B2-E44461B70892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B46CB-FBD2-43C1-A587-5B02D5285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122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687637"/>
          </a:xfrm>
        </p:spPr>
        <p:txBody>
          <a:bodyPr>
            <a:noAutofit/>
          </a:bodyPr>
          <a:lstStyle/>
          <a:p>
            <a:r>
              <a:rPr lang="en-US" sz="4400" dirty="0" err="1" smtClean="0">
                <a:solidFill>
                  <a:srgbClr val="FFFF00"/>
                </a:solidFill>
              </a:rPr>
              <a:t>Renstra</a:t>
            </a:r>
            <a:r>
              <a:rPr lang="en-US" sz="4400" dirty="0" smtClean="0">
                <a:solidFill>
                  <a:srgbClr val="FFFF00"/>
                </a:solidFill>
              </a:rPr>
              <a:t> </a:t>
            </a:r>
            <a:br>
              <a:rPr lang="en-US" sz="4400" dirty="0" smtClean="0">
                <a:solidFill>
                  <a:srgbClr val="FFFF00"/>
                </a:solidFill>
              </a:rPr>
            </a:br>
            <a:r>
              <a:rPr lang="en-US" sz="4400" dirty="0" err="1" smtClean="0">
                <a:solidFill>
                  <a:srgbClr val="FFFF00"/>
                </a:solidFill>
              </a:rPr>
              <a:t>Departemen</a:t>
            </a:r>
            <a:r>
              <a:rPr lang="en-US" sz="4400" dirty="0" smtClean="0">
                <a:solidFill>
                  <a:srgbClr val="FFFF00"/>
                </a:solidFill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</a:rPr>
              <a:t>Ilmu</a:t>
            </a:r>
            <a:r>
              <a:rPr lang="en-US" sz="4400" dirty="0" smtClean="0">
                <a:solidFill>
                  <a:srgbClr val="FFFF00"/>
                </a:solidFill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</a:rPr>
              <a:t>Kesehatan</a:t>
            </a:r>
            <a:r>
              <a:rPr lang="en-US" sz="4400" dirty="0" smtClean="0">
                <a:solidFill>
                  <a:srgbClr val="FFFF00"/>
                </a:solidFill>
              </a:rPr>
              <a:t> Mata </a:t>
            </a:r>
            <a:br>
              <a:rPr lang="en-US" sz="4400" dirty="0" smtClean="0">
                <a:solidFill>
                  <a:srgbClr val="FFFF00"/>
                </a:solidFill>
              </a:rPr>
            </a:br>
            <a:r>
              <a:rPr lang="en-US" sz="4400" dirty="0" smtClean="0">
                <a:solidFill>
                  <a:srgbClr val="FFFF00"/>
                </a:solidFill>
              </a:rPr>
              <a:t>FK UGM</a:t>
            </a:r>
            <a:endParaRPr lang="en-US" sz="44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2018-2022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2150" y="4065081"/>
            <a:ext cx="2590800" cy="2792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37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801350" cy="9604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>
                <a:solidFill>
                  <a:srgbClr val="FFFF00"/>
                </a:solidFill>
              </a:rPr>
              <a:t>Komitmen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90500" y="1295400"/>
            <a:ext cx="11449050" cy="45958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err="1" smtClean="0">
                <a:solidFill>
                  <a:srgbClr val="FFFF00"/>
                </a:solidFill>
              </a:rPr>
              <a:t>Meningkatkan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manajemen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departemen</a:t>
            </a:r>
            <a:r>
              <a:rPr lang="en-US" sz="2400" dirty="0" smtClean="0">
                <a:solidFill>
                  <a:srgbClr val="FFFF00"/>
                </a:solidFill>
              </a:rPr>
              <a:t> yang </a:t>
            </a:r>
            <a:r>
              <a:rPr lang="en-US" sz="2400" dirty="0" err="1" smtClean="0">
                <a:solidFill>
                  <a:srgbClr val="FFFF00"/>
                </a:solidFill>
              </a:rPr>
              <a:t>berintegritas</a:t>
            </a:r>
            <a:r>
              <a:rPr lang="en-US" sz="2400" dirty="0" smtClean="0">
                <a:solidFill>
                  <a:srgbClr val="FFFF00"/>
                </a:solidFill>
              </a:rPr>
              <a:t>, </a:t>
            </a:r>
            <a:r>
              <a:rPr lang="en-US" sz="2400" dirty="0" err="1" smtClean="0">
                <a:solidFill>
                  <a:srgbClr val="FFFF00"/>
                </a:solidFill>
              </a:rPr>
              <a:t>transparan</a:t>
            </a:r>
            <a:r>
              <a:rPr lang="en-US" sz="2400" dirty="0" smtClean="0">
                <a:solidFill>
                  <a:srgbClr val="FFFF00"/>
                </a:solidFill>
              </a:rPr>
              <a:t>, </a:t>
            </a:r>
            <a:r>
              <a:rPr lang="en-US" sz="2400" dirty="0" err="1" smtClean="0">
                <a:solidFill>
                  <a:srgbClr val="FFFF00"/>
                </a:solidFill>
              </a:rPr>
              <a:t>akuntabel</a:t>
            </a:r>
            <a:r>
              <a:rPr lang="en-US" sz="2400" dirty="0" smtClean="0">
                <a:solidFill>
                  <a:srgbClr val="FFFF00"/>
                </a:solidFill>
              </a:rPr>
              <a:t>, </a:t>
            </a:r>
            <a:r>
              <a:rPr lang="en-US" sz="2400" dirty="0" err="1" smtClean="0">
                <a:solidFill>
                  <a:srgbClr val="FFFF00"/>
                </a:solidFill>
              </a:rPr>
              <a:t>kredibel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efisien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dan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adil</a:t>
            </a:r>
            <a:endParaRPr lang="en-US" sz="2400" dirty="0" smtClean="0">
              <a:solidFill>
                <a:srgbClr val="FFFF00"/>
              </a:solidFill>
            </a:endParaRPr>
          </a:p>
          <a:p>
            <a:r>
              <a:rPr lang="en-US" sz="2400" dirty="0" err="1" smtClean="0">
                <a:solidFill>
                  <a:srgbClr val="FFFF00"/>
                </a:solidFill>
              </a:rPr>
              <a:t>Membangun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kemitraan</a:t>
            </a:r>
            <a:r>
              <a:rPr lang="en-US" sz="2400" dirty="0" smtClean="0">
                <a:solidFill>
                  <a:srgbClr val="FFFF00"/>
                </a:solidFill>
              </a:rPr>
              <a:t> yang </a:t>
            </a:r>
            <a:r>
              <a:rPr lang="en-US" sz="2400" dirty="0" err="1" smtClean="0">
                <a:solidFill>
                  <a:srgbClr val="FFFF00"/>
                </a:solidFill>
              </a:rPr>
              <a:t>saling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menguntungkan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dengan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wahana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pendidikan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dan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pemangku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kepentingan</a:t>
            </a:r>
            <a:endParaRPr lang="en-US" sz="2400" dirty="0" smtClean="0">
              <a:solidFill>
                <a:srgbClr val="FFFF00"/>
              </a:solidFill>
            </a:endParaRPr>
          </a:p>
          <a:p>
            <a:r>
              <a:rPr lang="en-US" sz="2400" dirty="0" err="1" smtClean="0">
                <a:solidFill>
                  <a:srgbClr val="FFFF00"/>
                </a:solidFill>
              </a:rPr>
              <a:t>Mengutamakan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prinsip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etika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dan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profesionalsisme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staf</a:t>
            </a:r>
            <a:r>
              <a:rPr lang="en-US" sz="2400" dirty="0" smtClean="0">
                <a:solidFill>
                  <a:srgbClr val="FFFF00"/>
                </a:solidFill>
              </a:rPr>
              <a:t> yang </a:t>
            </a:r>
            <a:r>
              <a:rPr lang="en-US" sz="2400" dirty="0" err="1" smtClean="0">
                <a:solidFill>
                  <a:srgbClr val="FFFF00"/>
                </a:solidFill>
              </a:rPr>
              <a:t>dilandasi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jiwa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kepemimpinan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dan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semangat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kolaborasi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multiprofesi</a:t>
            </a:r>
            <a:r>
              <a:rPr lang="en-US" sz="2400" dirty="0" smtClean="0">
                <a:solidFill>
                  <a:srgbClr val="FFFF00"/>
                </a:solidFill>
              </a:rPr>
              <a:t>.</a:t>
            </a:r>
          </a:p>
          <a:p>
            <a:r>
              <a:rPr lang="en-US" sz="2400" dirty="0" err="1" smtClean="0">
                <a:solidFill>
                  <a:srgbClr val="FFFF00"/>
                </a:solidFill>
              </a:rPr>
              <a:t>Melakukan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adaptasi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dan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perbaikan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mutu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berkelanjutan</a:t>
            </a:r>
            <a:endParaRPr lang="en-US" sz="2400" dirty="0" smtClean="0">
              <a:solidFill>
                <a:srgbClr val="FFFF00"/>
              </a:solidFill>
            </a:endParaRPr>
          </a:p>
          <a:p>
            <a:r>
              <a:rPr lang="en-US" sz="2400" dirty="0" err="1" smtClean="0">
                <a:solidFill>
                  <a:srgbClr val="FFFF00"/>
                </a:solidFill>
              </a:rPr>
              <a:t>Memanfaatkan</a:t>
            </a:r>
            <a:r>
              <a:rPr lang="en-US" sz="2400" dirty="0" smtClean="0">
                <a:solidFill>
                  <a:srgbClr val="FFFF00"/>
                </a:solidFill>
              </a:rPr>
              <a:t> system </a:t>
            </a:r>
            <a:r>
              <a:rPr lang="en-US" sz="2400" dirty="0" err="1" smtClean="0">
                <a:solidFill>
                  <a:srgbClr val="FFFF00"/>
                </a:solidFill>
              </a:rPr>
              <a:t>teknologi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informasi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dan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komunikasi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secara</a:t>
            </a:r>
            <a:r>
              <a:rPr lang="en-US" sz="2400" dirty="0" smtClean="0">
                <a:solidFill>
                  <a:srgbClr val="FFFF00"/>
                </a:solidFill>
              </a:rPr>
              <a:t> optimal </a:t>
            </a:r>
            <a:r>
              <a:rPr lang="en-US" sz="2400" dirty="0" err="1" smtClean="0">
                <a:solidFill>
                  <a:srgbClr val="FFFF00"/>
                </a:solidFill>
              </a:rPr>
              <a:t>untuk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mendukung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tridharma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</a:p>
          <a:p>
            <a:endParaRPr lang="en-US" sz="2400" dirty="0">
              <a:solidFill>
                <a:srgbClr val="FFFF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7463" y="4686300"/>
            <a:ext cx="2014537" cy="217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716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Tujuan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Menghasilkan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lulusan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yang </a:t>
            </a:r>
            <a:r>
              <a:rPr lang="en-US" dirty="0" err="1" smtClean="0">
                <a:solidFill>
                  <a:srgbClr val="FFFF00"/>
                </a:solidFill>
              </a:rPr>
              <a:t>mampu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menjadi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agen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perubahan</a:t>
            </a:r>
            <a:r>
              <a:rPr lang="en-US" dirty="0" smtClean="0">
                <a:solidFill>
                  <a:srgbClr val="FFFF00"/>
                </a:solidFill>
              </a:rPr>
              <a:t> di </a:t>
            </a:r>
            <a:r>
              <a:rPr lang="en-US" dirty="0" err="1" smtClean="0">
                <a:solidFill>
                  <a:srgbClr val="FFFF00"/>
                </a:solidFill>
              </a:rPr>
              <a:t>bidang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kedokteran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kesehatan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mata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err="1" smtClean="0">
                <a:solidFill>
                  <a:srgbClr val="FFFF00"/>
                </a:solidFill>
              </a:rPr>
              <a:t>Menghasilkan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penelitian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kedokteran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kesehatan</a:t>
            </a:r>
            <a:r>
              <a:rPr lang="en-US" dirty="0" smtClean="0">
                <a:solidFill>
                  <a:srgbClr val="FFFF00"/>
                </a:solidFill>
              </a:rPr>
              <a:t> yang </a:t>
            </a:r>
            <a:r>
              <a:rPr lang="en-US" dirty="0" err="1" smtClean="0">
                <a:solidFill>
                  <a:srgbClr val="FFFF00"/>
                </a:solidFill>
              </a:rPr>
              <a:t>menjadi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rujukan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nasional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internasional</a:t>
            </a:r>
            <a:r>
              <a:rPr lang="en-US" dirty="0" smtClean="0">
                <a:solidFill>
                  <a:srgbClr val="FFFF00"/>
                </a:solidFill>
              </a:rPr>
              <a:t> yang </a:t>
            </a:r>
            <a:r>
              <a:rPr lang="en-US" dirty="0" err="1" smtClean="0">
                <a:solidFill>
                  <a:srgbClr val="FFFF00"/>
                </a:solidFill>
              </a:rPr>
              <a:t>berwawasan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lingkungan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err="1" smtClean="0">
                <a:solidFill>
                  <a:srgbClr val="FFFF00"/>
                </a:solidFill>
              </a:rPr>
              <a:t>Mendorong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kemandirian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kesejahteraan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masyarakat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secara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berkelanjutan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melalui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pengabdian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masyarakat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err="1" smtClean="0">
                <a:solidFill>
                  <a:srgbClr val="FFFF00"/>
                </a:solidFill>
              </a:rPr>
              <a:t>Meningkatkan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kesehatan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kesejahteraan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staf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2150" y="4065081"/>
            <a:ext cx="2590800" cy="2792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81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Milestone 2018-2022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Unit </a:t>
            </a:r>
            <a:r>
              <a:rPr lang="en-US" dirty="0" err="1" smtClean="0">
                <a:solidFill>
                  <a:srgbClr val="FFFF00"/>
                </a:solidFill>
              </a:rPr>
              <a:t>kajian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penglihatan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paripurna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penelitian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departemen</a:t>
            </a:r>
            <a:r>
              <a:rPr lang="en-US" dirty="0" smtClean="0">
                <a:solidFill>
                  <a:srgbClr val="FFFF00"/>
                </a:solidFill>
              </a:rPr>
              <a:t>  IK Mata FK UGM</a:t>
            </a:r>
          </a:p>
          <a:p>
            <a:r>
              <a:rPr lang="en-US" dirty="0" err="1" smtClean="0">
                <a:solidFill>
                  <a:srgbClr val="FFFF00"/>
                </a:solidFill>
              </a:rPr>
              <a:t>Penerapkan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hilirisasi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hasil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penelitian</a:t>
            </a:r>
            <a:r>
              <a:rPr lang="en-US" dirty="0" smtClean="0">
                <a:solidFill>
                  <a:srgbClr val="FFFF00"/>
                </a:solidFill>
              </a:rPr>
              <a:t> di </a:t>
            </a:r>
            <a:r>
              <a:rPr lang="en-US" dirty="0" err="1" smtClean="0">
                <a:solidFill>
                  <a:srgbClr val="FFFF00"/>
                </a:solidFill>
              </a:rPr>
              <a:t>bidang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pelayanan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pengabdian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masyarakat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err="1" smtClean="0">
                <a:solidFill>
                  <a:srgbClr val="FFFF00"/>
                </a:solidFill>
              </a:rPr>
              <a:t>Sarana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pendidikan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mengikuti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standar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internasional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2150" y="4065081"/>
            <a:ext cx="2590800" cy="2792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00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Struktur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Dokumen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Renstra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Bab 1. </a:t>
            </a:r>
            <a:r>
              <a:rPr lang="en-US" dirty="0" err="1" smtClean="0">
                <a:solidFill>
                  <a:srgbClr val="FFFF00"/>
                </a:solidFill>
              </a:rPr>
              <a:t>Kebijakan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Umum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Bab 2. </a:t>
            </a:r>
            <a:r>
              <a:rPr lang="en-US" dirty="0" err="1" smtClean="0">
                <a:solidFill>
                  <a:srgbClr val="FFFF00"/>
                </a:solidFill>
              </a:rPr>
              <a:t>Analisis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Situasi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Bab 3. </a:t>
            </a:r>
            <a:r>
              <a:rPr lang="en-US" dirty="0" err="1" smtClean="0">
                <a:solidFill>
                  <a:srgbClr val="FFFF00"/>
                </a:solidFill>
              </a:rPr>
              <a:t>Kebijakan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Strategis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Bab 4. </a:t>
            </a:r>
            <a:r>
              <a:rPr lang="en-US" dirty="0" err="1" smtClean="0">
                <a:solidFill>
                  <a:srgbClr val="FFFF00"/>
                </a:solidFill>
              </a:rPr>
              <a:t>Sasaran</a:t>
            </a:r>
            <a:r>
              <a:rPr lang="en-US" dirty="0" smtClean="0">
                <a:solidFill>
                  <a:srgbClr val="FFFF00"/>
                </a:solidFill>
              </a:rPr>
              <a:t>, program </a:t>
            </a:r>
            <a:r>
              <a:rPr lang="en-US" dirty="0" err="1" smtClean="0">
                <a:solidFill>
                  <a:srgbClr val="FFFF00"/>
                </a:solidFill>
              </a:rPr>
              <a:t>dan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Indikator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2150" y="4065081"/>
            <a:ext cx="2590800" cy="2792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46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Bab 1. </a:t>
            </a:r>
            <a:r>
              <a:rPr lang="en-US" dirty="0" err="1" smtClean="0">
                <a:solidFill>
                  <a:srgbClr val="FFFF00"/>
                </a:solidFill>
              </a:rPr>
              <a:t>Kebijakan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Umum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Pendahuluan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err="1" smtClean="0">
                <a:solidFill>
                  <a:srgbClr val="FFFF00"/>
                </a:solidFill>
              </a:rPr>
              <a:t>Nilai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nilai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Dasar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err="1" smtClean="0">
                <a:solidFill>
                  <a:srgbClr val="FFFF00"/>
                </a:solidFill>
              </a:rPr>
              <a:t>Visi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err="1" smtClean="0">
                <a:solidFill>
                  <a:srgbClr val="FFFF00"/>
                </a:solidFill>
              </a:rPr>
              <a:t>Misi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err="1" smtClean="0">
                <a:solidFill>
                  <a:srgbClr val="FFFF00"/>
                </a:solidFill>
              </a:rPr>
              <a:t>Komitmen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err="1" smtClean="0">
                <a:solidFill>
                  <a:srgbClr val="FFFF00"/>
                </a:solidFill>
              </a:rPr>
              <a:t>Tujuan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2150" y="4065081"/>
            <a:ext cx="2590800" cy="2792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09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Pendahuluan</a:t>
            </a:r>
            <a:r>
              <a:rPr lang="en-US" dirty="0" smtClean="0">
                <a:solidFill>
                  <a:srgbClr val="FFFF00"/>
                </a:solidFill>
              </a:rPr>
              <a:t> :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Departemen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adalah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unsur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dari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fakultas</a:t>
            </a:r>
            <a:r>
              <a:rPr lang="en-US" dirty="0" smtClean="0">
                <a:solidFill>
                  <a:srgbClr val="FFFF00"/>
                </a:solidFill>
              </a:rPr>
              <a:t> yang </a:t>
            </a:r>
            <a:r>
              <a:rPr lang="en-US" dirty="0" err="1" smtClean="0">
                <a:solidFill>
                  <a:srgbClr val="FFFF00"/>
                </a:solidFill>
              </a:rPr>
              <a:t>menyelenggarakan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pendidikan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akademik</a:t>
            </a:r>
            <a:r>
              <a:rPr lang="en-US" dirty="0" smtClean="0">
                <a:solidFill>
                  <a:srgbClr val="FFFF00"/>
                </a:solidFill>
              </a:rPr>
              <a:t>, </a:t>
            </a:r>
            <a:r>
              <a:rPr lang="en-US" dirty="0" err="1" smtClean="0">
                <a:solidFill>
                  <a:srgbClr val="FFFF00"/>
                </a:solidFill>
              </a:rPr>
              <a:t>vokasi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dan</a:t>
            </a:r>
            <a:r>
              <a:rPr lang="en-US" dirty="0" smtClean="0">
                <a:solidFill>
                  <a:srgbClr val="FFFF00"/>
                </a:solidFill>
              </a:rPr>
              <a:t>/</a:t>
            </a:r>
            <a:r>
              <a:rPr lang="en-US" dirty="0" err="1" smtClean="0">
                <a:solidFill>
                  <a:srgbClr val="FFFF00"/>
                </a:solidFill>
              </a:rPr>
              <a:t>atau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profesi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untuk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jenjang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sarjana</a:t>
            </a:r>
            <a:r>
              <a:rPr lang="en-US" dirty="0" smtClean="0">
                <a:solidFill>
                  <a:srgbClr val="FFFF00"/>
                </a:solidFill>
              </a:rPr>
              <a:t> ( S1) </a:t>
            </a:r>
            <a:r>
              <a:rPr lang="en-US" dirty="0" err="1" smtClean="0">
                <a:solidFill>
                  <a:srgbClr val="FFFF00"/>
                </a:solidFill>
              </a:rPr>
              <a:t>dan</a:t>
            </a:r>
            <a:r>
              <a:rPr lang="en-US" dirty="0" smtClean="0">
                <a:solidFill>
                  <a:srgbClr val="FFFF00"/>
                </a:solidFill>
              </a:rPr>
              <a:t>/</a:t>
            </a:r>
            <a:r>
              <a:rPr lang="en-US" dirty="0" err="1" smtClean="0">
                <a:solidFill>
                  <a:srgbClr val="FFFF00"/>
                </a:solidFill>
              </a:rPr>
              <a:t>atau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pasca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sarjana</a:t>
            </a:r>
            <a:r>
              <a:rPr lang="en-US" dirty="0" smtClean="0">
                <a:solidFill>
                  <a:srgbClr val="FFFF00"/>
                </a:solidFill>
              </a:rPr>
              <a:t> (S2 </a:t>
            </a:r>
            <a:r>
              <a:rPr lang="en-US" dirty="0" err="1" smtClean="0">
                <a:solidFill>
                  <a:srgbClr val="FFFF00"/>
                </a:solidFill>
              </a:rPr>
              <a:t>dan</a:t>
            </a:r>
            <a:r>
              <a:rPr lang="en-US" dirty="0" smtClean="0">
                <a:solidFill>
                  <a:srgbClr val="FFFF00"/>
                </a:solidFill>
              </a:rPr>
              <a:t>/</a:t>
            </a:r>
            <a:r>
              <a:rPr lang="en-US" dirty="0" err="1" smtClean="0">
                <a:solidFill>
                  <a:srgbClr val="FFFF00"/>
                </a:solidFill>
              </a:rPr>
              <a:t>atau</a:t>
            </a:r>
            <a:r>
              <a:rPr lang="en-US" dirty="0" smtClean="0">
                <a:solidFill>
                  <a:srgbClr val="FFFF00"/>
                </a:solidFill>
              </a:rPr>
              <a:t> S3). PPRI no 67 </a:t>
            </a:r>
            <a:r>
              <a:rPr lang="en-US" dirty="0" err="1" smtClean="0">
                <a:solidFill>
                  <a:srgbClr val="FFFF00"/>
                </a:solidFill>
              </a:rPr>
              <a:t>th</a:t>
            </a:r>
            <a:r>
              <a:rPr lang="en-US" dirty="0" smtClean="0">
                <a:solidFill>
                  <a:srgbClr val="FFFF00"/>
                </a:solidFill>
              </a:rPr>
              <a:t> 2013 </a:t>
            </a:r>
            <a:r>
              <a:rPr lang="en-US" dirty="0" err="1" smtClean="0">
                <a:solidFill>
                  <a:srgbClr val="FFFF00"/>
                </a:solidFill>
              </a:rPr>
              <a:t>tentang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Statuta</a:t>
            </a:r>
            <a:r>
              <a:rPr lang="en-US" dirty="0" smtClean="0">
                <a:solidFill>
                  <a:srgbClr val="FFFF00"/>
                </a:solidFill>
              </a:rPr>
              <a:t> UGM. </a:t>
            </a:r>
          </a:p>
          <a:p>
            <a:r>
              <a:rPr lang="en-US" dirty="0" err="1" smtClean="0">
                <a:solidFill>
                  <a:srgbClr val="FFFF00"/>
                </a:solidFill>
              </a:rPr>
              <a:t>Visi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Misi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Departemen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Ilmu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Kesehatan</a:t>
            </a:r>
            <a:r>
              <a:rPr lang="en-US" dirty="0" smtClean="0">
                <a:solidFill>
                  <a:srgbClr val="FFFF00"/>
                </a:solidFill>
              </a:rPr>
              <a:t> Mata </a:t>
            </a:r>
            <a:r>
              <a:rPr lang="en-US" dirty="0" err="1" smtClean="0">
                <a:solidFill>
                  <a:srgbClr val="FFFF00"/>
                </a:solidFill>
              </a:rPr>
              <a:t>tidak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bisa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dipisahkan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dari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Visi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Misi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Fakultas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Kedokteran</a:t>
            </a:r>
            <a:r>
              <a:rPr lang="en-US" dirty="0" smtClean="0">
                <a:solidFill>
                  <a:srgbClr val="FFFF00"/>
                </a:solidFill>
              </a:rPr>
              <a:t>, </a:t>
            </a:r>
            <a:r>
              <a:rPr lang="en-US" dirty="0" err="1" smtClean="0">
                <a:solidFill>
                  <a:srgbClr val="FFFF00"/>
                </a:solidFill>
              </a:rPr>
              <a:t>Kesehatan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Masyarakat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Keperawatan</a:t>
            </a:r>
            <a:r>
              <a:rPr lang="en-US" dirty="0" smtClean="0">
                <a:solidFill>
                  <a:srgbClr val="FFFF00"/>
                </a:solidFill>
              </a:rPr>
              <a:t> UGM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  <a:endParaRPr lang="en-US" dirty="0" smtClean="0">
              <a:solidFill>
                <a:srgbClr val="FFFF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4414196"/>
            <a:ext cx="2266950" cy="2443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30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>
                <a:solidFill>
                  <a:srgbClr val="FFFF00"/>
                </a:solidFill>
              </a:rPr>
              <a:t>Pendahuluan :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990600" y="19780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solidFill>
                  <a:srgbClr val="FFFF00"/>
                </a:solidFill>
              </a:rPr>
              <a:t>Rencana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Strategik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disusun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sebagai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panduan</a:t>
            </a:r>
            <a:r>
              <a:rPr lang="en-US" dirty="0" smtClean="0">
                <a:solidFill>
                  <a:srgbClr val="FFFF00"/>
                </a:solidFill>
              </a:rPr>
              <a:t> agar focus </a:t>
            </a:r>
            <a:r>
              <a:rPr lang="en-US" dirty="0" err="1" smtClean="0">
                <a:solidFill>
                  <a:srgbClr val="FFFF00"/>
                </a:solidFill>
              </a:rPr>
              <a:t>dalam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mencapai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visi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misi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departemen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Ilmu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Kesehatan</a:t>
            </a:r>
            <a:r>
              <a:rPr lang="en-US" dirty="0" smtClean="0">
                <a:solidFill>
                  <a:srgbClr val="FFFF00"/>
                </a:solidFill>
              </a:rPr>
              <a:t> Mata.</a:t>
            </a:r>
          </a:p>
          <a:p>
            <a:r>
              <a:rPr lang="en-US" dirty="0" err="1" smtClean="0">
                <a:solidFill>
                  <a:srgbClr val="FFFF00"/>
                </a:solidFill>
              </a:rPr>
              <a:t>Upaya</a:t>
            </a:r>
            <a:r>
              <a:rPr lang="en-US" dirty="0" smtClean="0">
                <a:solidFill>
                  <a:srgbClr val="FFFF00"/>
                </a:solidFill>
              </a:rPr>
              <a:t> yang </a:t>
            </a:r>
            <a:r>
              <a:rPr lang="en-US" dirty="0" err="1" smtClean="0">
                <a:solidFill>
                  <a:srgbClr val="FFFF00"/>
                </a:solidFill>
              </a:rPr>
              <a:t>akan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ditempuh</a:t>
            </a:r>
            <a:r>
              <a:rPr lang="en-US" dirty="0" smtClean="0">
                <a:solidFill>
                  <a:srgbClr val="FFFF00"/>
                </a:solidFill>
              </a:rPr>
              <a:t> :</a:t>
            </a:r>
          </a:p>
          <a:p>
            <a:pPr lvl="1"/>
            <a:r>
              <a:rPr lang="en-US" dirty="0" err="1" smtClean="0">
                <a:solidFill>
                  <a:srgbClr val="FFFF00"/>
                </a:solidFill>
              </a:rPr>
              <a:t>Akselerasi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publikasi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nasional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maupun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internasional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dengan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peningkatan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penelitian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pPr lvl="1"/>
            <a:r>
              <a:rPr lang="en-US" dirty="0" err="1" smtClean="0">
                <a:solidFill>
                  <a:srgbClr val="FFFF00"/>
                </a:solidFill>
              </a:rPr>
              <a:t>Penjaminan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mutu</a:t>
            </a:r>
            <a:r>
              <a:rPr lang="en-US" dirty="0" smtClean="0">
                <a:solidFill>
                  <a:srgbClr val="FFFF00"/>
                </a:solidFill>
              </a:rPr>
              <a:t> internal </a:t>
            </a:r>
            <a:r>
              <a:rPr lang="en-US" dirty="0" err="1" smtClean="0">
                <a:solidFill>
                  <a:srgbClr val="FFFF00"/>
                </a:solidFill>
              </a:rPr>
              <a:t>pendidikan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dengan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peningkatan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kualitas</a:t>
            </a:r>
            <a:r>
              <a:rPr lang="en-US" dirty="0" smtClean="0">
                <a:solidFill>
                  <a:srgbClr val="FFFF00"/>
                </a:solidFill>
              </a:rPr>
              <a:t> SDM, </a:t>
            </a:r>
            <a:r>
              <a:rPr lang="en-US" dirty="0" err="1" smtClean="0">
                <a:solidFill>
                  <a:srgbClr val="FFFF00"/>
                </a:solidFill>
              </a:rPr>
              <a:t>peningkatan</a:t>
            </a:r>
            <a:r>
              <a:rPr lang="en-US" dirty="0" smtClean="0">
                <a:solidFill>
                  <a:srgbClr val="FFFF00"/>
                </a:solidFill>
              </a:rPr>
              <a:t> /</a:t>
            </a:r>
            <a:r>
              <a:rPr lang="en-US" dirty="0" err="1" smtClean="0">
                <a:solidFill>
                  <a:srgbClr val="FFFF00"/>
                </a:solidFill>
              </a:rPr>
              <a:t>perluasan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lahan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belajar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serta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evaluasi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berkesinambungan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terhadap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kurikulum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pelaksanaannya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0350" y="4968673"/>
            <a:ext cx="1752600" cy="1889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090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Nilai</a:t>
            </a:r>
            <a:r>
              <a:rPr lang="en-US" dirty="0" err="1">
                <a:solidFill>
                  <a:srgbClr val="FFFF00"/>
                </a:solidFill>
              </a:rPr>
              <a:t>-</a:t>
            </a:r>
            <a:r>
              <a:rPr lang="en-US" dirty="0" err="1" smtClean="0">
                <a:solidFill>
                  <a:srgbClr val="FFFF00"/>
                </a:solidFill>
              </a:rPr>
              <a:t>nilai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Dasar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Nilai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nilai</a:t>
            </a:r>
            <a:r>
              <a:rPr lang="en-US" dirty="0" smtClean="0">
                <a:solidFill>
                  <a:srgbClr val="FFFF00"/>
                </a:solidFill>
              </a:rPr>
              <a:t> Pancasila</a:t>
            </a:r>
          </a:p>
          <a:p>
            <a:r>
              <a:rPr lang="en-US" dirty="0" err="1" smtClean="0">
                <a:solidFill>
                  <a:srgbClr val="FFFF00"/>
                </a:solidFill>
              </a:rPr>
              <a:t>Integritas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err="1" smtClean="0">
                <a:solidFill>
                  <a:srgbClr val="FFFF00"/>
                </a:solidFill>
              </a:rPr>
              <a:t>Inovatif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unggul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err="1" smtClean="0">
                <a:solidFill>
                  <a:srgbClr val="FFFF00"/>
                </a:solidFill>
              </a:rPr>
              <a:t>Kolaboratif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err="1" smtClean="0">
                <a:solidFill>
                  <a:srgbClr val="FFFF00"/>
                </a:solidFill>
              </a:rPr>
              <a:t>Budaya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2150" y="4065081"/>
            <a:ext cx="2590800" cy="2792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72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Visi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>
                <a:solidFill>
                  <a:srgbClr val="FFFF00"/>
                </a:solidFill>
              </a:rPr>
              <a:t>Menjadi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departemen</a:t>
            </a:r>
            <a:r>
              <a:rPr lang="en-US" dirty="0" smtClean="0">
                <a:solidFill>
                  <a:srgbClr val="FFFF00"/>
                </a:solidFill>
              </a:rPr>
              <a:t> yang </a:t>
            </a:r>
            <a:r>
              <a:rPr lang="en-US" dirty="0" err="1" smtClean="0">
                <a:solidFill>
                  <a:srgbClr val="FFFF00"/>
                </a:solidFill>
              </a:rPr>
              <a:t>menyelenggarakan</a:t>
            </a:r>
            <a:r>
              <a:rPr lang="en-US" dirty="0" smtClean="0">
                <a:solidFill>
                  <a:srgbClr val="FFFF00"/>
                </a:solidFill>
              </a:rPr>
              <a:t>  </a:t>
            </a:r>
            <a:r>
              <a:rPr lang="en-US" dirty="0" err="1" smtClean="0">
                <a:solidFill>
                  <a:srgbClr val="FFFF00"/>
                </a:solidFill>
              </a:rPr>
              <a:t>pendidikan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kesehatan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mata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baik</a:t>
            </a:r>
            <a:r>
              <a:rPr lang="en-US" dirty="0" smtClean="0">
                <a:solidFill>
                  <a:srgbClr val="FFFF00"/>
                </a:solidFill>
              </a:rPr>
              <a:t>  </a:t>
            </a:r>
            <a:r>
              <a:rPr lang="en-US" dirty="0" err="1" smtClean="0">
                <a:solidFill>
                  <a:srgbClr val="FFFF00"/>
                </a:solidFill>
              </a:rPr>
              <a:t>pada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jenjang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sarjana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maupun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pasca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sarjana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berstandar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internasional</a:t>
            </a:r>
            <a:r>
              <a:rPr lang="en-US" dirty="0" smtClean="0">
                <a:solidFill>
                  <a:srgbClr val="FFFF00"/>
                </a:solidFill>
              </a:rPr>
              <a:t> yang </a:t>
            </a:r>
            <a:r>
              <a:rPr lang="en-US" dirty="0" err="1" smtClean="0">
                <a:solidFill>
                  <a:srgbClr val="FFFF00"/>
                </a:solidFill>
              </a:rPr>
              <a:t>inovatif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unggul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serta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senantiasa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mengabdi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kepada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kepentingan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bangsa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kemanusiaan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dijiwai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nilai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budaya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bangsa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berdasarkan</a:t>
            </a:r>
            <a:r>
              <a:rPr lang="en-US" dirty="0" smtClean="0">
                <a:solidFill>
                  <a:srgbClr val="FFFF00"/>
                </a:solidFill>
              </a:rPr>
              <a:t> Pancasila </a:t>
            </a:r>
            <a:r>
              <a:rPr lang="en-US" dirty="0" err="1" smtClean="0">
                <a:solidFill>
                  <a:srgbClr val="FFFF00"/>
                </a:solidFill>
              </a:rPr>
              <a:t>pada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tahun</a:t>
            </a:r>
            <a:r>
              <a:rPr lang="en-US" dirty="0" smtClean="0">
                <a:solidFill>
                  <a:srgbClr val="FFFF00"/>
                </a:solidFill>
              </a:rPr>
              <a:t> 2022.</a:t>
            </a:r>
          </a:p>
          <a:p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2150" y="4065081"/>
            <a:ext cx="2590800" cy="2792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50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Misi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i="1" dirty="0">
              <a:solidFill>
                <a:srgbClr val="FFFF00"/>
              </a:solidFill>
            </a:endParaRPr>
          </a:p>
          <a:p>
            <a:r>
              <a:rPr lang="en-US" dirty="0" err="1">
                <a:solidFill>
                  <a:srgbClr val="FFFF00"/>
                </a:solidFill>
              </a:rPr>
              <a:t>Meningkatkan</a:t>
            </a:r>
            <a:r>
              <a:rPr lang="en-US" dirty="0">
                <a:solidFill>
                  <a:srgbClr val="FFFF00"/>
                </a:solidFill>
              </a:rPr>
              <a:t> status </a:t>
            </a:r>
            <a:r>
              <a:rPr lang="en-US" dirty="0" err="1">
                <a:solidFill>
                  <a:srgbClr val="FFFF00"/>
                </a:solidFill>
              </a:rPr>
              <a:t>kesehatan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mata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Masyarakat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dengan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menurunkan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angka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kebutaan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morbiditas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mata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melalui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pendidikan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penelitan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pengabdian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dan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pelayanan</a:t>
            </a:r>
            <a:r>
              <a:rPr lang="en-US" dirty="0">
                <a:solidFill>
                  <a:srgbClr val="FFFF00"/>
                </a:solidFill>
              </a:rPr>
              <a:t> yang </a:t>
            </a:r>
            <a:r>
              <a:rPr lang="en-US" dirty="0" err="1">
                <a:solidFill>
                  <a:srgbClr val="FFFF00"/>
                </a:solidFill>
              </a:rPr>
              <a:t>unggul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berlandaskan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kearifan</a:t>
            </a:r>
            <a:r>
              <a:rPr lang="en-US" dirty="0">
                <a:solidFill>
                  <a:srgbClr val="FFFF00"/>
                </a:solidFill>
              </a:rPr>
              <a:t> local </a:t>
            </a:r>
            <a:r>
              <a:rPr lang="en-US" dirty="0" err="1">
                <a:solidFill>
                  <a:srgbClr val="FFFF00"/>
                </a:solidFill>
              </a:rPr>
              <a:t>etika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profesionalisme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dan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keilmuan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berbasis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bukti</a:t>
            </a:r>
            <a:r>
              <a:rPr lang="en-US" dirty="0">
                <a:solidFill>
                  <a:srgbClr val="FFFF00"/>
                </a:solidFill>
              </a:rPr>
              <a:t> yang </a:t>
            </a:r>
            <a:r>
              <a:rPr lang="en-US" dirty="0" err="1" smtClean="0">
                <a:solidFill>
                  <a:srgbClr val="FFFF00"/>
                </a:solidFill>
              </a:rPr>
              <a:t>terintegrasi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dalam</a:t>
            </a:r>
            <a:r>
              <a:rPr lang="en-US" dirty="0" smtClean="0">
                <a:solidFill>
                  <a:srgbClr val="FFFF00"/>
                </a:solidFill>
              </a:rPr>
              <a:t>  </a:t>
            </a:r>
            <a:r>
              <a:rPr lang="en-US" i="1" dirty="0" smtClean="0">
                <a:solidFill>
                  <a:srgbClr val="FFFF00"/>
                </a:solidFill>
              </a:rPr>
              <a:t>Academic Health System</a:t>
            </a:r>
          </a:p>
          <a:p>
            <a:endParaRPr lang="en-US" i="1" dirty="0" smtClean="0">
              <a:solidFill>
                <a:srgbClr val="FFFF00"/>
              </a:solidFill>
            </a:endParaRPr>
          </a:p>
          <a:p>
            <a:endParaRPr lang="en-US" i="1" dirty="0">
              <a:solidFill>
                <a:srgbClr val="FFFF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5050" y="4434732"/>
            <a:ext cx="2247900" cy="2423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59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Komitmen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950" y="1349375"/>
            <a:ext cx="11372850" cy="435133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 smtClean="0">
                <a:solidFill>
                  <a:srgbClr val="FFFF00"/>
                </a:solidFill>
              </a:rPr>
              <a:t>Meningkatkan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pengembangan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keilmuan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dan</a:t>
            </a:r>
            <a:r>
              <a:rPr lang="en-US" dirty="0" smtClean="0">
                <a:solidFill>
                  <a:srgbClr val="FFFF00"/>
                </a:solidFill>
              </a:rPr>
              <a:t>  </a:t>
            </a:r>
            <a:r>
              <a:rPr lang="en-US" dirty="0" err="1" smtClean="0">
                <a:solidFill>
                  <a:srgbClr val="FFFF00"/>
                </a:solidFill>
              </a:rPr>
              <a:t>kapasitas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pengembangan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ilmu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serta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m</a:t>
            </a:r>
            <a:r>
              <a:rPr lang="en-US" dirty="0" err="1" smtClean="0">
                <a:solidFill>
                  <a:srgbClr val="FFFF00"/>
                </a:solidFill>
              </a:rPr>
              <a:t>enerapkan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keilmuan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berbasis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bukti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dalam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pengambilan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keputusan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ilmiah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manajerial</a:t>
            </a:r>
            <a:endParaRPr lang="en-US" dirty="0" smtClean="0">
              <a:solidFill>
                <a:srgbClr val="FFFF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 smtClean="0">
                <a:solidFill>
                  <a:srgbClr val="FFFF00"/>
                </a:solidFill>
              </a:rPr>
              <a:t>Mengutamakan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pengembangan</a:t>
            </a:r>
            <a:r>
              <a:rPr lang="en-US" dirty="0" smtClean="0">
                <a:solidFill>
                  <a:srgbClr val="FFFF00"/>
                </a:solidFill>
              </a:rPr>
              <a:t> SDM yang </a:t>
            </a:r>
            <a:r>
              <a:rPr lang="en-US" dirty="0" err="1" smtClean="0">
                <a:solidFill>
                  <a:srgbClr val="FFFF00"/>
                </a:solidFill>
              </a:rPr>
              <a:t>dapat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bersaing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secara</a:t>
            </a:r>
            <a:r>
              <a:rPr lang="en-US" dirty="0" smtClean="0">
                <a:solidFill>
                  <a:srgbClr val="FFFF00"/>
                </a:solidFill>
              </a:rPr>
              <a:t> global di </a:t>
            </a:r>
            <a:r>
              <a:rPr lang="en-US" dirty="0" err="1" smtClean="0">
                <a:solidFill>
                  <a:srgbClr val="FFFF00"/>
                </a:solidFill>
              </a:rPr>
              <a:t>bidang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keahlian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masing-masing</a:t>
            </a:r>
            <a:endParaRPr lang="en-US" dirty="0" smtClean="0">
              <a:solidFill>
                <a:srgbClr val="FFFF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 smtClean="0">
                <a:solidFill>
                  <a:srgbClr val="FFFF00"/>
                </a:solidFill>
              </a:rPr>
              <a:t>Mengembangkan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jejaring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pendidikan</a:t>
            </a:r>
            <a:r>
              <a:rPr lang="en-US" dirty="0" smtClean="0">
                <a:solidFill>
                  <a:srgbClr val="FFFF00"/>
                </a:solidFill>
              </a:rPr>
              <a:t>, </a:t>
            </a:r>
            <a:r>
              <a:rPr lang="en-US" dirty="0" err="1" smtClean="0">
                <a:solidFill>
                  <a:srgbClr val="FFFF00"/>
                </a:solidFill>
              </a:rPr>
              <a:t>penelitian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pengabdian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masyarakat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untuk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memenuhi</a:t>
            </a:r>
            <a:r>
              <a:rPr lang="en-US" dirty="0" smtClean="0">
                <a:solidFill>
                  <a:srgbClr val="FFFF00"/>
                </a:solidFill>
              </a:rPr>
              <a:t> target </a:t>
            </a:r>
            <a:r>
              <a:rPr lang="en-US" dirty="0" err="1" smtClean="0">
                <a:solidFill>
                  <a:srgbClr val="FFFF00"/>
                </a:solidFill>
              </a:rPr>
              <a:t>visi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kesehatan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nasional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maupun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global  ( </a:t>
            </a:r>
            <a:r>
              <a:rPr lang="en-US" dirty="0" smtClean="0">
                <a:solidFill>
                  <a:srgbClr val="FFFF00"/>
                </a:solidFill>
              </a:rPr>
              <a:t>vision 2020)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0054" y="4591050"/>
            <a:ext cx="2102895" cy="226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84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422</Words>
  <Application>Microsoft Office PowerPoint</Application>
  <PresentationFormat>Custom</PresentationFormat>
  <Paragraphs>54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Renstra  Departemen Ilmu Kesehatan Mata  FK UGM</vt:lpstr>
      <vt:lpstr>Struktur Dokumen Renstra</vt:lpstr>
      <vt:lpstr>Bab 1. Kebijakan Umum</vt:lpstr>
      <vt:lpstr>Pendahuluan :</vt:lpstr>
      <vt:lpstr>PowerPoint Presentation</vt:lpstr>
      <vt:lpstr>Nilai-nilai Dasar</vt:lpstr>
      <vt:lpstr>Visi</vt:lpstr>
      <vt:lpstr>Misi</vt:lpstr>
      <vt:lpstr>Komitmen</vt:lpstr>
      <vt:lpstr>PowerPoint Presentation</vt:lpstr>
      <vt:lpstr>Tujuan</vt:lpstr>
      <vt:lpstr>Milestone 2018-2022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Renstra Departemen Ilmu Kesehatan Mata FK UGM</dc:title>
  <dc:creator>Asus Notebook</dc:creator>
  <cp:lastModifiedBy>Mbak Lia</cp:lastModifiedBy>
  <cp:revision>29</cp:revision>
  <dcterms:created xsi:type="dcterms:W3CDTF">2017-11-12T13:02:37Z</dcterms:created>
  <dcterms:modified xsi:type="dcterms:W3CDTF">2017-11-13T05:10:53Z</dcterms:modified>
</cp:coreProperties>
</file>