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1"/>
  </p:notesMasterIdLst>
  <p:sldIdLst>
    <p:sldId id="257" r:id="rId3"/>
    <p:sldId id="398" r:id="rId4"/>
    <p:sldId id="399" r:id="rId5"/>
    <p:sldId id="400" r:id="rId6"/>
    <p:sldId id="401" r:id="rId7"/>
    <p:sldId id="402" r:id="rId8"/>
    <p:sldId id="403" r:id="rId9"/>
    <p:sldId id="40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-656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11/16/17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11/16/17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11/16/17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11/16/17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11/16/17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11/16/17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11/16/17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11/16/17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11/16/17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11/16/17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11/16/17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11/16/17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cs typeface="Arial" pitchFamily="34" charset="0"/>
              </a:rPr>
              <a:t>DEPARTEMEN KEPERAWATAN </a:t>
            </a:r>
            <a:r>
              <a:rPr lang="en-US" sz="3200" smtClean="0">
                <a:cs typeface="Arial" pitchFamily="34" charset="0"/>
              </a:rPr>
              <a:t>DASAR </a:t>
            </a:r>
          </a:p>
          <a:p>
            <a:pPr algn="r"/>
            <a:r>
              <a:rPr lang="en-US" sz="3200" smtClean="0">
                <a:cs typeface="Arial" pitchFamily="34" charset="0"/>
              </a:rPr>
              <a:t>DAN </a:t>
            </a:r>
            <a:r>
              <a:rPr lang="en-US" sz="3200" dirty="0" smtClean="0">
                <a:cs typeface="Arial" pitchFamily="34" charset="0"/>
              </a:rPr>
              <a:t>EMERGENSI</a:t>
            </a:r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I. </a:t>
            </a:r>
            <a:r>
              <a:rPr lang="en-US" sz="3200" dirty="0" err="1" smtClean="0">
                <a:cs typeface="Arial" pitchFamily="34" charset="0"/>
              </a:rPr>
              <a:t>Kebijakan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Umum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1.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 smtClean="0"/>
              <a:t>Umum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dirty="0"/>
              <a:t>Pendahuluan</a:t>
            </a:r>
          </a:p>
          <a:p>
            <a:r>
              <a:rPr lang="fi-FI" b="1" dirty="0"/>
              <a:t>Nilai-nilai dasar</a:t>
            </a:r>
          </a:p>
          <a:p>
            <a:r>
              <a:rPr lang="fi-FI" b="1" dirty="0"/>
              <a:t>Visi </a:t>
            </a:r>
          </a:p>
          <a:p>
            <a:r>
              <a:rPr lang="fi-FI" b="1" dirty="0"/>
              <a:t>Misi</a:t>
            </a:r>
          </a:p>
          <a:p>
            <a:r>
              <a:rPr lang="fi-FI" b="1" dirty="0"/>
              <a:t>Komitmen</a:t>
            </a:r>
          </a:p>
          <a:p>
            <a:r>
              <a:rPr lang="fi-FI" b="1" dirty="0"/>
              <a:t>Tujuan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0386" y="1600200"/>
            <a:ext cx="6162013" cy="4525963"/>
          </a:xfrm>
          <a:solidFill>
            <a:schemeClr val="bg1"/>
          </a:solidFill>
        </p:spPr>
        <p:txBody>
          <a:bodyPr/>
          <a:lstStyle/>
          <a:p>
            <a:pPr lvl="0">
              <a:lnSpc>
                <a:spcPct val="90000"/>
              </a:lnSpc>
            </a:pPr>
            <a:r>
              <a:rPr lang="en-US" sz="3200" dirty="0" err="1"/>
              <a:t>Nilai-nilai</a:t>
            </a:r>
            <a:r>
              <a:rPr lang="en-US" sz="3200" dirty="0"/>
              <a:t> </a:t>
            </a:r>
            <a:r>
              <a:rPr lang="en-US" sz="3200" dirty="0" err="1"/>
              <a:t>Pancasila</a:t>
            </a:r>
            <a:endParaRPr lang="en-US" sz="3200" dirty="0"/>
          </a:p>
          <a:p>
            <a:pPr lvl="0">
              <a:lnSpc>
                <a:spcPct val="90000"/>
              </a:lnSpc>
            </a:pPr>
            <a:r>
              <a:rPr lang="en-US" sz="3200" dirty="0" err="1"/>
              <a:t>Integritas</a:t>
            </a:r>
            <a:r>
              <a:rPr lang="en-US" sz="3200" dirty="0"/>
              <a:t> </a:t>
            </a:r>
          </a:p>
          <a:p>
            <a:pPr lvl="0">
              <a:lnSpc>
                <a:spcPct val="90000"/>
              </a:lnSpc>
            </a:pPr>
            <a:r>
              <a:rPr lang="en-US" sz="3200" dirty="0" err="1"/>
              <a:t>Inovatif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unggul</a:t>
            </a:r>
            <a:r>
              <a:rPr lang="en-US" sz="3200" dirty="0"/>
              <a:t> </a:t>
            </a:r>
          </a:p>
          <a:p>
            <a:pPr lvl="0">
              <a:lnSpc>
                <a:spcPct val="90000"/>
              </a:lnSpc>
            </a:pPr>
            <a:r>
              <a:rPr lang="en-US" sz="3200" dirty="0" err="1"/>
              <a:t>Kolaboratif</a:t>
            </a:r>
            <a:r>
              <a:rPr lang="en-US" sz="3200" dirty="0"/>
              <a:t> </a:t>
            </a:r>
          </a:p>
          <a:p>
            <a:pPr lvl="0">
              <a:lnSpc>
                <a:spcPct val="90000"/>
              </a:lnSpc>
            </a:pPr>
            <a:r>
              <a:rPr lang="en-US" sz="3200" dirty="0" err="1"/>
              <a:t>Kompeten</a:t>
            </a:r>
            <a:r>
              <a:rPr lang="en-US" sz="3200" dirty="0"/>
              <a:t> </a:t>
            </a:r>
          </a:p>
          <a:p>
            <a:pPr lvl="0">
              <a:lnSpc>
                <a:spcPct val="90000"/>
              </a:lnSpc>
            </a:pPr>
            <a:r>
              <a:rPr lang="en-US" sz="3200" i="1" dirty="0" err="1"/>
              <a:t>Altruisme</a:t>
            </a:r>
            <a:r>
              <a:rPr lang="en-US" sz="3200" i="1" dirty="0"/>
              <a:t> </a:t>
            </a:r>
            <a:endParaRPr lang="en-US" sz="3200" dirty="0"/>
          </a:p>
          <a:p>
            <a:pPr lvl="0">
              <a:lnSpc>
                <a:spcPct val="90000"/>
              </a:lnSpc>
            </a:pPr>
            <a:r>
              <a:rPr lang="en-US" sz="3200" dirty="0" err="1"/>
              <a:t>Respek</a:t>
            </a:r>
            <a:r>
              <a:rPr lang="en-US" sz="3200" dirty="0"/>
              <a:t> </a:t>
            </a:r>
          </a:p>
          <a:p>
            <a:pPr lvl="0">
              <a:lnSpc>
                <a:spcPct val="90000"/>
              </a:lnSpc>
            </a:pPr>
            <a:r>
              <a:rPr lang="en-US" sz="3200" dirty="0" err="1"/>
              <a:t>Empati</a:t>
            </a:r>
            <a:r>
              <a:rPr lang="en-US" sz="3200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332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17536"/>
            <a:ext cx="10363200" cy="1470025"/>
          </a:xfrm>
        </p:spPr>
        <p:txBody>
          <a:bodyPr/>
          <a:lstStyle/>
          <a:p>
            <a:r>
              <a:rPr lang="en-US" dirty="0" err="1" smtClean="0"/>
              <a:t>Visi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2819" y="2076283"/>
            <a:ext cx="11178862" cy="4095481"/>
          </a:xfrm>
          <a:solidFill>
            <a:schemeClr val="bg1"/>
          </a:solidFill>
        </p:spPr>
        <p:txBody>
          <a:bodyPr/>
          <a:lstStyle/>
          <a:p>
            <a:endParaRPr lang="en-US" sz="3200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80984" y="2199516"/>
            <a:ext cx="878102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“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Departemen</a:t>
            </a:r>
            <a:r>
              <a:rPr lang="en-US" sz="2800" dirty="0"/>
              <a:t> </a:t>
            </a:r>
            <a:r>
              <a:rPr lang="en-US" sz="2800" dirty="0" err="1"/>
              <a:t>Keperawatan</a:t>
            </a:r>
            <a:r>
              <a:rPr lang="en-US" sz="2800" dirty="0"/>
              <a:t> </a:t>
            </a:r>
            <a:r>
              <a:rPr lang="en-US" sz="2800" dirty="0" err="1"/>
              <a:t>Dasar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Emergensi</a:t>
            </a:r>
            <a:r>
              <a:rPr lang="en-US" sz="2800" dirty="0"/>
              <a:t> yang </a:t>
            </a:r>
            <a:r>
              <a:rPr lang="en-US" sz="2800" dirty="0" err="1"/>
              <a:t>berstandar</a:t>
            </a:r>
            <a:r>
              <a:rPr lang="en-US" sz="2800" dirty="0"/>
              <a:t> </a:t>
            </a:r>
            <a:r>
              <a:rPr lang="en-US" sz="2800" dirty="0" err="1"/>
              <a:t>internasional</a:t>
            </a:r>
            <a:r>
              <a:rPr lang="en-US" sz="2800" dirty="0"/>
              <a:t>, </a:t>
            </a:r>
            <a:r>
              <a:rPr lang="en-US" sz="2800" dirty="0" err="1"/>
              <a:t>inovatif</a:t>
            </a:r>
            <a:r>
              <a:rPr lang="en-US" sz="2800" dirty="0"/>
              <a:t>, </a:t>
            </a:r>
            <a:r>
              <a:rPr lang="en-US" sz="2800" dirty="0" err="1"/>
              <a:t>unggul</a:t>
            </a:r>
            <a:r>
              <a:rPr lang="en-US" sz="2800" dirty="0"/>
              <a:t>, </a:t>
            </a:r>
            <a:r>
              <a:rPr lang="en-US" sz="2800" dirty="0" err="1"/>
              <a:t>serta</a:t>
            </a:r>
            <a:r>
              <a:rPr lang="en-US" sz="2800" dirty="0"/>
              <a:t> </a:t>
            </a:r>
            <a:r>
              <a:rPr lang="en-US" sz="2800" dirty="0" err="1"/>
              <a:t>senantiasa</a:t>
            </a:r>
            <a:r>
              <a:rPr lang="en-US" sz="2800" dirty="0"/>
              <a:t> </a:t>
            </a:r>
            <a:r>
              <a:rPr lang="en-US" sz="2800" dirty="0" err="1"/>
              <a:t>mengabdi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kepentingan</a:t>
            </a:r>
            <a:r>
              <a:rPr lang="en-US" sz="2800" dirty="0"/>
              <a:t> </a:t>
            </a:r>
            <a:r>
              <a:rPr lang="en-US" sz="2800" dirty="0" err="1"/>
              <a:t>bangsa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kemanusiaan</a:t>
            </a:r>
            <a:r>
              <a:rPr lang="en-US" sz="2800" dirty="0"/>
              <a:t> </a:t>
            </a:r>
            <a:r>
              <a:rPr lang="en-US" sz="2800" dirty="0" err="1"/>
              <a:t>dijiwai</a:t>
            </a:r>
            <a:r>
              <a:rPr lang="en-US" sz="2800" dirty="0"/>
              <a:t> </a:t>
            </a:r>
            <a:r>
              <a:rPr lang="en-US" sz="2800" dirty="0" err="1"/>
              <a:t>nilai-nilai</a:t>
            </a:r>
            <a:r>
              <a:rPr lang="en-US" sz="2800" dirty="0"/>
              <a:t> </a:t>
            </a:r>
            <a:r>
              <a:rPr lang="en-US" sz="2800" dirty="0" err="1"/>
              <a:t>budaya</a:t>
            </a:r>
            <a:r>
              <a:rPr lang="en-US" sz="2800" dirty="0"/>
              <a:t> </a:t>
            </a:r>
            <a:r>
              <a:rPr lang="en-US" sz="2800" dirty="0" err="1"/>
              <a:t>bangsa</a:t>
            </a:r>
            <a:r>
              <a:rPr lang="en-US" sz="2800" dirty="0"/>
              <a:t> </a:t>
            </a:r>
            <a:r>
              <a:rPr lang="en-US" sz="2800" dirty="0" err="1"/>
              <a:t>berdasarkan</a:t>
            </a:r>
            <a:r>
              <a:rPr lang="en-US" sz="2800" dirty="0"/>
              <a:t> </a:t>
            </a:r>
            <a:r>
              <a:rPr lang="en-US" sz="2800" dirty="0" err="1"/>
              <a:t>Pancasila</a:t>
            </a:r>
            <a:r>
              <a:rPr lang="en-US" sz="2800" dirty="0"/>
              <a:t>”. </a:t>
            </a:r>
          </a:p>
        </p:txBody>
      </p:sp>
    </p:spTree>
    <p:extLst>
      <p:ext uri="{BB962C8B-B14F-4D97-AF65-F5344CB8AC3E}">
        <p14:creationId xmlns:p14="http://schemas.microsoft.com/office/powerpoint/2010/main" val="475792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7232"/>
            <a:ext cx="10363200" cy="1470025"/>
          </a:xfrm>
        </p:spPr>
        <p:txBody>
          <a:bodyPr/>
          <a:lstStyle/>
          <a:p>
            <a:r>
              <a:rPr lang="en-US" dirty="0" err="1" smtClean="0"/>
              <a:t>Misi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3779" y="1769215"/>
            <a:ext cx="9713811" cy="4770816"/>
          </a:xfrm>
          <a:solidFill>
            <a:schemeClr val="bg1"/>
          </a:solidFill>
        </p:spPr>
        <p:txBody>
          <a:bodyPr/>
          <a:lstStyle/>
          <a:p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dirty="0" err="1">
                <a:solidFill>
                  <a:schemeClr val="tx1"/>
                </a:solidFill>
              </a:rPr>
              <a:t>Meningkatkan</a:t>
            </a:r>
            <a:r>
              <a:rPr lang="en-US" sz="3200" dirty="0">
                <a:solidFill>
                  <a:schemeClr val="tx1"/>
                </a:solidFill>
              </a:rPr>
              <a:t> status </a:t>
            </a:r>
            <a:r>
              <a:rPr lang="en-US" sz="3200" dirty="0" err="1">
                <a:solidFill>
                  <a:schemeClr val="tx1"/>
                </a:solidFill>
              </a:rPr>
              <a:t>kesehatan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masyarakat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melalui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pendidikan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penelitian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pengabdian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dan</a:t>
            </a:r>
            <a:r>
              <a:rPr lang="en-US" sz="3200" dirty="0">
                <a:solidFill>
                  <a:schemeClr val="tx1"/>
                </a:solidFill>
              </a:rPr>
              <a:t>  </a:t>
            </a:r>
            <a:r>
              <a:rPr lang="en-US" sz="3200" dirty="0" err="1">
                <a:solidFill>
                  <a:schemeClr val="tx1"/>
                </a:solidFill>
              </a:rPr>
              <a:t>pelayanan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keperawatan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dasar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emergensi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unggul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serta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mengedepankan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kearifan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lokal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etika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profesionalisme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dengan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berlandaskan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pada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keilmuan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berbasis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bukti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terintegrasi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dalam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i="1" dirty="0">
                <a:solidFill>
                  <a:schemeClr val="tx1"/>
                </a:solidFill>
              </a:rPr>
              <a:t>Academic Health System”. </a:t>
            </a:r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831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Komitmen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1" y="1143000"/>
            <a:ext cx="11732653" cy="4983163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z="2000" dirty="0" err="1"/>
              <a:t>Menerapkan</a:t>
            </a:r>
            <a:r>
              <a:rPr lang="en-US" sz="2000" dirty="0"/>
              <a:t> </a:t>
            </a:r>
            <a:r>
              <a:rPr lang="en-US" sz="2000" dirty="0" err="1"/>
              <a:t>keilmuan</a:t>
            </a:r>
            <a:r>
              <a:rPr lang="en-US" sz="2000" dirty="0"/>
              <a:t> </a:t>
            </a:r>
            <a:r>
              <a:rPr lang="en-US" sz="2000" dirty="0" err="1"/>
              <a:t>keperawatan</a:t>
            </a:r>
            <a:r>
              <a:rPr lang="en-US" sz="2000" dirty="0"/>
              <a:t> </a:t>
            </a:r>
            <a:r>
              <a:rPr lang="en-US" sz="2000" dirty="0" err="1"/>
              <a:t>dasar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emergensi</a:t>
            </a:r>
            <a:r>
              <a:rPr lang="en-US" sz="2000" dirty="0"/>
              <a:t> </a:t>
            </a:r>
            <a:r>
              <a:rPr lang="en-US" sz="2000" dirty="0" err="1"/>
              <a:t>berbasis</a:t>
            </a:r>
            <a:r>
              <a:rPr lang="en-US" sz="2000" dirty="0"/>
              <a:t> </a:t>
            </a:r>
            <a:r>
              <a:rPr lang="en-US" sz="2000" dirty="0" err="1"/>
              <a:t>bukti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pengambilan</a:t>
            </a:r>
            <a:r>
              <a:rPr lang="en-US" sz="2000" dirty="0"/>
              <a:t> </a:t>
            </a:r>
            <a:r>
              <a:rPr lang="en-US" sz="2000" dirty="0" err="1"/>
              <a:t>keputusan</a:t>
            </a:r>
            <a:r>
              <a:rPr lang="en-US" sz="2000" dirty="0"/>
              <a:t> </a:t>
            </a:r>
            <a:r>
              <a:rPr lang="en-US" sz="2000" dirty="0" err="1"/>
              <a:t>ilmiah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manajerial</a:t>
            </a:r>
            <a:r>
              <a:rPr lang="en-US" sz="2000" dirty="0"/>
              <a:t> </a:t>
            </a:r>
          </a:p>
          <a:p>
            <a:pPr lvl="0"/>
            <a:r>
              <a:rPr lang="en-US" sz="2000" dirty="0" err="1"/>
              <a:t>Menciptakan</a:t>
            </a:r>
            <a:r>
              <a:rPr lang="en-US" sz="2000" dirty="0"/>
              <a:t> </a:t>
            </a:r>
            <a:r>
              <a:rPr lang="en-US" sz="2000" i="1" dirty="0"/>
              <a:t>health promoting institution </a:t>
            </a:r>
            <a:endParaRPr lang="en-US" sz="2000" dirty="0"/>
          </a:p>
          <a:p>
            <a:pPr lvl="0"/>
            <a:r>
              <a:rPr lang="en-US" sz="2000" dirty="0" err="1"/>
              <a:t>Meningkatkan</a:t>
            </a:r>
            <a:r>
              <a:rPr lang="en-US" sz="2000" dirty="0"/>
              <a:t> </a:t>
            </a:r>
            <a:r>
              <a:rPr lang="en-US" sz="2000" dirty="0" err="1"/>
              <a:t>manajemen</a:t>
            </a:r>
            <a:r>
              <a:rPr lang="en-US" sz="2000" dirty="0"/>
              <a:t> yang </a:t>
            </a:r>
            <a:r>
              <a:rPr lang="en-US" sz="2000" dirty="0" err="1"/>
              <a:t>inovatif</a:t>
            </a:r>
            <a:r>
              <a:rPr lang="en-US" sz="2000" dirty="0"/>
              <a:t>, </a:t>
            </a:r>
            <a:r>
              <a:rPr lang="en-US" sz="2000" dirty="0" err="1"/>
              <a:t>berintegritas</a:t>
            </a:r>
            <a:r>
              <a:rPr lang="en-US" sz="2000" dirty="0"/>
              <a:t>, </a:t>
            </a:r>
            <a:r>
              <a:rPr lang="en-US" sz="2000" dirty="0" err="1"/>
              <a:t>transparan</a:t>
            </a:r>
            <a:r>
              <a:rPr lang="en-US" sz="2000" dirty="0"/>
              <a:t>, </a:t>
            </a:r>
            <a:r>
              <a:rPr lang="en-US" sz="2000" dirty="0" err="1"/>
              <a:t>akuntabel</a:t>
            </a:r>
            <a:r>
              <a:rPr lang="en-US" sz="2000" dirty="0"/>
              <a:t>, </a:t>
            </a:r>
            <a:r>
              <a:rPr lang="en-US" sz="2000" dirty="0" err="1"/>
              <a:t>kredibel</a:t>
            </a:r>
            <a:r>
              <a:rPr lang="en-US" sz="2000" dirty="0"/>
              <a:t>, </a:t>
            </a:r>
            <a:r>
              <a:rPr lang="en-US" sz="2000" dirty="0" err="1"/>
              <a:t>efisien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adil</a:t>
            </a:r>
            <a:r>
              <a:rPr lang="en-US" sz="2000" dirty="0"/>
              <a:t>.</a:t>
            </a:r>
          </a:p>
          <a:p>
            <a:pPr lvl="0"/>
            <a:r>
              <a:rPr lang="en-US" sz="2000" dirty="0" err="1"/>
              <a:t>Membangun</a:t>
            </a:r>
            <a:r>
              <a:rPr lang="en-US" sz="2000" dirty="0"/>
              <a:t> </a:t>
            </a:r>
            <a:r>
              <a:rPr lang="en-US" sz="2000" dirty="0" err="1"/>
              <a:t>kemitraan</a:t>
            </a:r>
            <a:r>
              <a:rPr lang="en-US" sz="2000" dirty="0"/>
              <a:t> yang </a:t>
            </a:r>
            <a:r>
              <a:rPr lang="en-US" sz="2000" dirty="0" err="1"/>
              <a:t>saling</a:t>
            </a:r>
            <a:r>
              <a:rPr lang="en-US" sz="2000" dirty="0"/>
              <a:t> </a:t>
            </a:r>
            <a:r>
              <a:rPr lang="en-US" sz="2000" dirty="0" err="1"/>
              <a:t>menguntungkan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wahana</a:t>
            </a:r>
            <a:r>
              <a:rPr lang="en-US" sz="2000" dirty="0"/>
              <a:t> </a:t>
            </a:r>
            <a:r>
              <a:rPr lang="en-US" sz="2000" dirty="0" err="1"/>
              <a:t>pendidikan</a:t>
            </a:r>
            <a:r>
              <a:rPr lang="en-US" sz="2000" dirty="0"/>
              <a:t>, </a:t>
            </a:r>
            <a:r>
              <a:rPr lang="en-US" sz="2000" dirty="0" err="1"/>
              <a:t>pemangku</a:t>
            </a:r>
            <a:r>
              <a:rPr lang="en-US" sz="2000" dirty="0"/>
              <a:t> </a:t>
            </a:r>
            <a:r>
              <a:rPr lang="en-US" sz="2000" dirty="0" err="1"/>
              <a:t>kepentingan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institusi</a:t>
            </a:r>
            <a:r>
              <a:rPr lang="en-US" sz="2000" dirty="0"/>
              <a:t> lain </a:t>
            </a:r>
            <a:r>
              <a:rPr lang="en-US" sz="2000" dirty="0" err="1"/>
              <a:t>baik</a:t>
            </a:r>
            <a:r>
              <a:rPr lang="en-US" sz="2000" dirty="0"/>
              <a:t> di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maupun</a:t>
            </a:r>
            <a:r>
              <a:rPr lang="en-US" sz="2000" dirty="0"/>
              <a:t> di </a:t>
            </a:r>
            <a:r>
              <a:rPr lang="en-US" sz="2000" dirty="0" err="1"/>
              <a:t>luar</a:t>
            </a:r>
            <a:r>
              <a:rPr lang="en-US" sz="2000" dirty="0"/>
              <a:t> </a:t>
            </a:r>
            <a:r>
              <a:rPr lang="en-US" sz="2000" dirty="0" err="1"/>
              <a:t>negeri</a:t>
            </a:r>
            <a:r>
              <a:rPr lang="en-US" sz="2000" dirty="0"/>
              <a:t> </a:t>
            </a:r>
          </a:p>
          <a:p>
            <a:pPr lvl="0"/>
            <a:r>
              <a:rPr lang="en-US" sz="2000" dirty="0" err="1"/>
              <a:t>Mengutamakan</a:t>
            </a:r>
            <a:r>
              <a:rPr lang="en-US" sz="2000" dirty="0"/>
              <a:t> </a:t>
            </a:r>
            <a:r>
              <a:rPr lang="en-US" sz="2000" dirty="0" err="1"/>
              <a:t>prinsip</a:t>
            </a:r>
            <a:r>
              <a:rPr lang="en-US" sz="2000" dirty="0"/>
              <a:t> </a:t>
            </a:r>
            <a:r>
              <a:rPr lang="en-US" sz="2000" dirty="0" err="1"/>
              <a:t>etika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profesionalisme</a:t>
            </a:r>
            <a:r>
              <a:rPr lang="en-US" sz="2000" dirty="0"/>
              <a:t> </a:t>
            </a:r>
            <a:r>
              <a:rPr lang="en-US" sz="2000" dirty="0" err="1"/>
              <a:t>sivitas</a:t>
            </a:r>
            <a:r>
              <a:rPr lang="en-US" sz="2000" dirty="0"/>
              <a:t> </a:t>
            </a:r>
            <a:r>
              <a:rPr lang="en-US" sz="2000" dirty="0" err="1"/>
              <a:t>akademika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hospitalia</a:t>
            </a:r>
            <a:r>
              <a:rPr lang="en-US" sz="2000" dirty="0"/>
              <a:t> yang </a:t>
            </a:r>
            <a:r>
              <a:rPr lang="en-US" sz="2000" dirty="0" err="1"/>
              <a:t>dilandasi</a:t>
            </a:r>
            <a:r>
              <a:rPr lang="en-US" sz="2000" dirty="0"/>
              <a:t> </a:t>
            </a:r>
            <a:r>
              <a:rPr lang="en-US" sz="2000" dirty="0" err="1"/>
              <a:t>jiwa</a:t>
            </a:r>
            <a:r>
              <a:rPr lang="en-US" sz="2000" dirty="0"/>
              <a:t> </a:t>
            </a:r>
            <a:r>
              <a:rPr lang="en-US" sz="2000" dirty="0" err="1"/>
              <a:t>kepemimpinan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semangat</a:t>
            </a:r>
            <a:r>
              <a:rPr lang="en-US" sz="2000" dirty="0"/>
              <a:t> </a:t>
            </a:r>
            <a:r>
              <a:rPr lang="en-US" sz="2000" dirty="0" err="1"/>
              <a:t>kolaborasi</a:t>
            </a:r>
            <a:r>
              <a:rPr lang="en-US" sz="2000" dirty="0"/>
              <a:t> </a:t>
            </a:r>
            <a:r>
              <a:rPr lang="en-US" sz="2000" dirty="0" err="1"/>
              <a:t>multiprofesi</a:t>
            </a:r>
            <a:r>
              <a:rPr lang="en-US" sz="2000" dirty="0"/>
              <a:t>.</a:t>
            </a:r>
          </a:p>
          <a:p>
            <a:pPr lvl="0"/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dirty="0" err="1"/>
              <a:t>adaptasi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perbaikan</a:t>
            </a:r>
            <a:r>
              <a:rPr lang="en-US" sz="2000" dirty="0"/>
              <a:t> </a:t>
            </a:r>
            <a:r>
              <a:rPr lang="en-US" sz="2000" dirty="0" err="1"/>
              <a:t>mutu</a:t>
            </a:r>
            <a:r>
              <a:rPr lang="en-US" sz="2000" dirty="0"/>
              <a:t> </a:t>
            </a:r>
            <a:r>
              <a:rPr lang="en-US" sz="2000" dirty="0" err="1"/>
              <a:t>berkelanjutan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Tri Dharma </a:t>
            </a:r>
            <a:r>
              <a:rPr lang="en-US" sz="2000" dirty="0" err="1"/>
              <a:t>Perguruan</a:t>
            </a:r>
            <a:r>
              <a:rPr lang="en-US" sz="2000" dirty="0"/>
              <a:t> </a:t>
            </a:r>
            <a:r>
              <a:rPr lang="en-US" sz="2000" dirty="0" err="1"/>
              <a:t>Tinggi</a:t>
            </a:r>
            <a:r>
              <a:rPr lang="en-US" sz="2000" dirty="0"/>
              <a:t>. </a:t>
            </a:r>
          </a:p>
          <a:p>
            <a:pPr lvl="0"/>
            <a:r>
              <a:rPr lang="en-US" sz="2000" dirty="0" err="1"/>
              <a:t>Memberikan</a:t>
            </a:r>
            <a:r>
              <a:rPr lang="en-US" sz="2000" dirty="0"/>
              <a:t> </a:t>
            </a:r>
            <a:r>
              <a:rPr lang="en-US" sz="2000" dirty="0" err="1"/>
              <a:t>kontribusi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menjawab</a:t>
            </a:r>
            <a:r>
              <a:rPr lang="en-US" sz="2000" dirty="0"/>
              <a:t> </a:t>
            </a:r>
            <a:r>
              <a:rPr lang="en-US" sz="2000" dirty="0" err="1"/>
              <a:t>berbagai</a:t>
            </a:r>
            <a:r>
              <a:rPr lang="en-US" sz="2000" dirty="0"/>
              <a:t> </a:t>
            </a:r>
            <a:r>
              <a:rPr lang="en-US" sz="2000" dirty="0" err="1"/>
              <a:t>permasalahan</a:t>
            </a:r>
            <a:r>
              <a:rPr lang="en-US" sz="2000" dirty="0"/>
              <a:t> </a:t>
            </a:r>
            <a:r>
              <a:rPr lang="en-US" sz="2000" dirty="0" err="1"/>
              <a:t>kesehatan</a:t>
            </a:r>
            <a:r>
              <a:rPr lang="en-US" sz="2000" dirty="0"/>
              <a:t> di </a:t>
            </a:r>
            <a:r>
              <a:rPr lang="en-US" sz="2000" dirty="0" err="1"/>
              <a:t>tingkat</a:t>
            </a:r>
            <a:r>
              <a:rPr lang="en-US" sz="2000" dirty="0"/>
              <a:t> </a:t>
            </a:r>
            <a:r>
              <a:rPr lang="en-US" sz="2000" dirty="0" err="1"/>
              <a:t>nasional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internasional</a:t>
            </a:r>
            <a:r>
              <a:rPr lang="en-US" sz="2000" dirty="0"/>
              <a:t>.</a:t>
            </a:r>
          </a:p>
          <a:p>
            <a:pPr lvl="0"/>
            <a:r>
              <a:rPr lang="en-US" sz="2000" dirty="0" err="1"/>
              <a:t>Memanfaatkan</a:t>
            </a:r>
            <a:r>
              <a:rPr lang="en-US" sz="2000" dirty="0"/>
              <a:t> </a:t>
            </a:r>
            <a:r>
              <a:rPr lang="en-US" sz="2000" dirty="0" err="1"/>
              <a:t>sistem</a:t>
            </a:r>
            <a:r>
              <a:rPr lang="en-US" sz="2000" dirty="0"/>
              <a:t> </a:t>
            </a:r>
            <a:r>
              <a:rPr lang="en-US" sz="2000" dirty="0" err="1"/>
              <a:t>teknologi</a:t>
            </a:r>
            <a:r>
              <a:rPr lang="en-US" sz="2000" dirty="0"/>
              <a:t> </a:t>
            </a:r>
            <a:r>
              <a:rPr lang="en-US" sz="2000" dirty="0" err="1"/>
              <a:t>informasi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komunikasi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optimal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mendukung</a:t>
            </a:r>
            <a:r>
              <a:rPr lang="en-US" sz="2000" dirty="0"/>
              <a:t> </a:t>
            </a:r>
            <a:r>
              <a:rPr lang="en-US" sz="2000" dirty="0" err="1"/>
              <a:t>Tridharma</a:t>
            </a:r>
            <a:r>
              <a:rPr lang="en-US" sz="2000" dirty="0"/>
              <a:t> </a:t>
            </a:r>
          </a:p>
          <a:p>
            <a:pPr lvl="0"/>
            <a:r>
              <a:rPr lang="en-US" sz="2000" dirty="0" err="1"/>
              <a:t>Mengembangkan</a:t>
            </a:r>
            <a:r>
              <a:rPr lang="en-US" sz="2000" dirty="0"/>
              <a:t> </a:t>
            </a:r>
            <a:r>
              <a:rPr lang="en-US" sz="2000" dirty="0" err="1"/>
              <a:t>pendidikan</a:t>
            </a:r>
            <a:r>
              <a:rPr lang="en-US" sz="2000" dirty="0"/>
              <a:t> </a:t>
            </a:r>
            <a:r>
              <a:rPr lang="en-US" sz="2000" dirty="0" err="1"/>
              <a:t>pasca</a:t>
            </a:r>
            <a:r>
              <a:rPr lang="en-US" sz="2000" dirty="0"/>
              <a:t> </a:t>
            </a:r>
            <a:r>
              <a:rPr lang="en-US" sz="2000" dirty="0" err="1"/>
              <a:t>sarjana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spesialisasi</a:t>
            </a:r>
            <a:r>
              <a:rPr lang="en-US" sz="2000" dirty="0"/>
              <a:t> </a:t>
            </a:r>
            <a:r>
              <a:rPr lang="en-US" sz="2000" dirty="0" err="1"/>
              <a:t>keperawatan</a:t>
            </a:r>
            <a:r>
              <a:rPr lang="en-US" sz="2000" dirty="0"/>
              <a:t> </a:t>
            </a:r>
            <a:r>
              <a:rPr lang="en-US" sz="2000" dirty="0" err="1"/>
              <a:t>emergensi</a:t>
            </a:r>
            <a:r>
              <a:rPr lang="en-US" sz="2000" dirty="0"/>
              <a:t>, </a:t>
            </a:r>
            <a:r>
              <a:rPr lang="en-US" sz="2000" dirty="0" err="1"/>
              <a:t>manajemen</a:t>
            </a:r>
            <a:r>
              <a:rPr lang="en-US" sz="2000" dirty="0"/>
              <a:t> </a:t>
            </a:r>
            <a:r>
              <a:rPr lang="en-US" sz="2000" dirty="0" err="1"/>
              <a:t>keperawatan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keperawatan</a:t>
            </a:r>
            <a:r>
              <a:rPr lang="en-US" sz="2000" dirty="0"/>
              <a:t> </a:t>
            </a:r>
            <a:r>
              <a:rPr lang="en-US" sz="2000" dirty="0" err="1"/>
              <a:t>kritis</a:t>
            </a:r>
            <a:endParaRPr lang="en-US" sz="2000" dirty="0"/>
          </a:p>
          <a:p>
            <a:r>
              <a:rPr lang="en-US" sz="2000" dirty="0"/>
              <a:t> </a:t>
            </a:r>
          </a:p>
          <a:p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1814686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Tujuan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90" y="1112021"/>
            <a:ext cx="11234670" cy="5309315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z="2400" dirty="0" err="1"/>
              <a:t>Menghasilkan</a:t>
            </a:r>
            <a:r>
              <a:rPr lang="en-US" sz="2400" dirty="0"/>
              <a:t> </a:t>
            </a:r>
            <a:r>
              <a:rPr lang="en-US" sz="2400" dirty="0" err="1"/>
              <a:t>lulusan</a:t>
            </a:r>
            <a:r>
              <a:rPr lang="en-US" sz="2400" dirty="0"/>
              <a:t> yang </a:t>
            </a:r>
            <a:r>
              <a:rPr lang="en-US" sz="2400" dirty="0" err="1"/>
              <a:t>mampu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agen</a:t>
            </a:r>
            <a:r>
              <a:rPr lang="en-US" sz="2400" dirty="0"/>
              <a:t> </a:t>
            </a:r>
            <a:r>
              <a:rPr lang="en-US" sz="2400" dirty="0" err="1"/>
              <a:t>perubahan</a:t>
            </a:r>
            <a:r>
              <a:rPr lang="en-US" sz="2400" dirty="0"/>
              <a:t> di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keperawatan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</a:t>
            </a:r>
            <a:r>
              <a:rPr lang="en-US" sz="2400" dirty="0" err="1"/>
              <a:t>terutama</a:t>
            </a:r>
            <a:r>
              <a:rPr lang="en-US" sz="2400" dirty="0"/>
              <a:t>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keperawatan</a:t>
            </a:r>
            <a:r>
              <a:rPr lang="en-US" sz="2400" dirty="0"/>
              <a:t> </a:t>
            </a:r>
            <a:r>
              <a:rPr lang="en-US" sz="2400" dirty="0" err="1"/>
              <a:t>dasar</a:t>
            </a:r>
            <a:r>
              <a:rPr lang="en-US" sz="2400" dirty="0"/>
              <a:t>, </a:t>
            </a:r>
            <a:r>
              <a:rPr lang="en-US" sz="2400" dirty="0" err="1"/>
              <a:t>emergensi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kekritisan</a:t>
            </a:r>
            <a:r>
              <a:rPr lang="en-US" sz="2400" dirty="0"/>
              <a:t>.</a:t>
            </a:r>
          </a:p>
          <a:p>
            <a:pPr lvl="0"/>
            <a:r>
              <a:rPr lang="en-US" sz="2400" dirty="0" err="1"/>
              <a:t>Menghasilkan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</a:t>
            </a:r>
            <a:r>
              <a:rPr lang="en-US" sz="2400" dirty="0" err="1"/>
              <a:t>keperawatan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, </a:t>
            </a:r>
            <a:r>
              <a:rPr lang="en-US" sz="2400" dirty="0" err="1"/>
              <a:t>terutama</a:t>
            </a:r>
            <a:r>
              <a:rPr lang="en-US" sz="2400" dirty="0"/>
              <a:t> </a:t>
            </a:r>
            <a:r>
              <a:rPr lang="en-US" sz="2400" dirty="0" err="1"/>
              <a:t>keperawatan</a:t>
            </a:r>
            <a:r>
              <a:rPr lang="en-US" sz="2400" dirty="0"/>
              <a:t> </a:t>
            </a:r>
            <a:r>
              <a:rPr lang="en-US" sz="2400" dirty="0" err="1"/>
              <a:t>dasar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emergensi</a:t>
            </a:r>
            <a:r>
              <a:rPr lang="en-US" sz="2400" dirty="0"/>
              <a:t> yang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rujukan</a:t>
            </a:r>
            <a:r>
              <a:rPr lang="en-US" sz="2400" dirty="0"/>
              <a:t> </a:t>
            </a:r>
            <a:r>
              <a:rPr lang="en-US" sz="2400" dirty="0" err="1"/>
              <a:t>nasional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internasional</a:t>
            </a:r>
            <a:r>
              <a:rPr lang="en-US" sz="2400" dirty="0"/>
              <a:t> yang </a:t>
            </a:r>
            <a:r>
              <a:rPr lang="en-US" sz="2400" dirty="0" err="1"/>
              <a:t>berwawasan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endParaRPr lang="en-US" sz="2400" dirty="0"/>
          </a:p>
          <a:p>
            <a:pPr lvl="0"/>
            <a:r>
              <a:rPr lang="en-US" sz="2400" dirty="0" err="1"/>
              <a:t>Mendorong</a:t>
            </a:r>
            <a:r>
              <a:rPr lang="en-US" sz="2400" dirty="0"/>
              <a:t> </a:t>
            </a:r>
            <a:r>
              <a:rPr lang="en-US" sz="2400" dirty="0" err="1"/>
              <a:t>kemandirian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kesejahteraan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berkelanjutan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pengabdian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endParaRPr lang="en-US" sz="2400" dirty="0"/>
          </a:p>
          <a:p>
            <a:pPr lvl="0"/>
            <a:r>
              <a:rPr lang="en-US" sz="2400" dirty="0" err="1"/>
              <a:t>Meningkatkan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kesejahteraan</a:t>
            </a:r>
            <a:r>
              <a:rPr lang="en-US" sz="2400" dirty="0"/>
              <a:t> </a:t>
            </a:r>
            <a:r>
              <a:rPr lang="en-US" sz="2400" dirty="0" err="1"/>
              <a:t>sivitas</a:t>
            </a:r>
            <a:r>
              <a:rPr lang="en-US" sz="2400" dirty="0"/>
              <a:t> </a:t>
            </a:r>
            <a:r>
              <a:rPr lang="en-US" sz="2400" dirty="0" err="1"/>
              <a:t>akademika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sivitas</a:t>
            </a:r>
            <a:r>
              <a:rPr lang="en-US" sz="2400" dirty="0"/>
              <a:t> </a:t>
            </a:r>
            <a:r>
              <a:rPr lang="en-US" sz="2400" dirty="0" err="1"/>
              <a:t>hospitalia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Mengoptimalkan</a:t>
            </a:r>
            <a:r>
              <a:rPr lang="en-US" sz="2400" dirty="0"/>
              <a:t> </a:t>
            </a:r>
            <a:r>
              <a:rPr lang="en-US" sz="2400" dirty="0" err="1"/>
              <a:t>pelaksanaan</a:t>
            </a:r>
            <a:r>
              <a:rPr lang="en-US" sz="2400" dirty="0"/>
              <a:t> </a:t>
            </a:r>
            <a:r>
              <a:rPr lang="en-US" sz="2400" dirty="0" err="1"/>
              <a:t>aktivitas</a:t>
            </a:r>
            <a:r>
              <a:rPr lang="en-US" sz="2400" dirty="0"/>
              <a:t> </a:t>
            </a:r>
            <a:r>
              <a:rPr lang="en-US" sz="2400" dirty="0" err="1"/>
              <a:t>kerjasama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lembaga</a:t>
            </a:r>
            <a:r>
              <a:rPr lang="en-US" sz="2400" dirty="0"/>
              <a:t> </a:t>
            </a:r>
            <a:r>
              <a:rPr lang="en-US" sz="2400" dirty="0" err="1"/>
              <a:t>pendidikan</a:t>
            </a:r>
            <a:r>
              <a:rPr lang="en-US" sz="2400" dirty="0"/>
              <a:t>, </a:t>
            </a:r>
            <a:r>
              <a:rPr lang="en-US" sz="2400" dirty="0" err="1"/>
              <a:t>penelitian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pelayanan</a:t>
            </a:r>
            <a:r>
              <a:rPr lang="en-US" sz="2400" dirty="0"/>
              <a:t> </a:t>
            </a:r>
            <a:r>
              <a:rPr lang="en-US" sz="2400" dirty="0" err="1"/>
              <a:t>keperawatan</a:t>
            </a:r>
            <a:r>
              <a:rPr lang="en-US" sz="2400" dirty="0"/>
              <a:t> </a:t>
            </a:r>
            <a:r>
              <a:rPr lang="en-US" sz="2400" dirty="0" err="1"/>
              <a:t>berskala</a:t>
            </a:r>
            <a:r>
              <a:rPr lang="en-US" sz="2400" dirty="0"/>
              <a:t> </a:t>
            </a:r>
            <a:r>
              <a:rPr lang="en-US" sz="2400" dirty="0" err="1"/>
              <a:t>nasional</a:t>
            </a:r>
            <a:r>
              <a:rPr lang="en-US" sz="2400" dirty="0"/>
              <a:t>, regional,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internasional</a:t>
            </a:r>
            <a:r>
              <a:rPr lang="en-US" sz="2400" dirty="0" smtClean="0"/>
              <a:t>;</a:t>
            </a:r>
          </a:p>
          <a:p>
            <a:pPr lvl="0"/>
            <a:r>
              <a:rPr lang="en-US" sz="2400" dirty="0" err="1"/>
              <a:t>Mewujudkan</a:t>
            </a:r>
            <a:r>
              <a:rPr lang="en-US" sz="2400" dirty="0"/>
              <a:t> </a:t>
            </a:r>
            <a:r>
              <a:rPr lang="en-US" sz="2400" dirty="0" err="1"/>
              <a:t>tata</a:t>
            </a:r>
            <a:r>
              <a:rPr lang="en-US" sz="2400" dirty="0"/>
              <a:t> </a:t>
            </a:r>
            <a:r>
              <a:rPr lang="en-US" sz="2400" dirty="0" err="1"/>
              <a:t>kelola</a:t>
            </a:r>
            <a:r>
              <a:rPr lang="en-US" sz="2400" dirty="0"/>
              <a:t> yang </a:t>
            </a:r>
            <a:r>
              <a:rPr lang="en-US" sz="2400" dirty="0" err="1"/>
              <a:t>berkeadilan</a:t>
            </a:r>
            <a:r>
              <a:rPr lang="en-US" sz="2400" dirty="0"/>
              <a:t>, </a:t>
            </a:r>
            <a:r>
              <a:rPr lang="en-US" sz="2400" dirty="0" err="1"/>
              <a:t>transparan</a:t>
            </a:r>
            <a:r>
              <a:rPr lang="en-US" sz="2400" dirty="0"/>
              <a:t>, </a:t>
            </a:r>
            <a:r>
              <a:rPr lang="en-US" sz="2400" dirty="0" err="1"/>
              <a:t>partisipatif</a:t>
            </a:r>
            <a:r>
              <a:rPr lang="en-US" sz="2400" dirty="0"/>
              <a:t>, </a:t>
            </a:r>
            <a:r>
              <a:rPr lang="en-US" sz="2400" dirty="0" err="1"/>
              <a:t>akuntabel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terintegrasi</a:t>
            </a:r>
            <a:r>
              <a:rPr lang="en-US" sz="2400" dirty="0"/>
              <a:t> </a:t>
            </a:r>
            <a:r>
              <a:rPr lang="en-US" sz="2400" dirty="0" err="1"/>
              <a:t>guna</a:t>
            </a:r>
            <a:r>
              <a:rPr lang="en-US" sz="2400" dirty="0"/>
              <a:t> </a:t>
            </a:r>
            <a:r>
              <a:rPr lang="en-US" sz="2400" dirty="0" err="1"/>
              <a:t>menunjang</a:t>
            </a:r>
            <a:r>
              <a:rPr lang="en-US" sz="2400" dirty="0"/>
              <a:t> </a:t>
            </a:r>
            <a:r>
              <a:rPr lang="en-US" sz="2400" dirty="0" err="1"/>
              <a:t>efektifitas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efisiensi</a:t>
            </a:r>
            <a:r>
              <a:rPr lang="en-US" sz="2400" dirty="0"/>
              <a:t> </a:t>
            </a:r>
            <a:r>
              <a:rPr lang="en-US" sz="2400" dirty="0" err="1"/>
              <a:t>pemanfaatan</a:t>
            </a:r>
            <a:r>
              <a:rPr lang="en-US" sz="2400" dirty="0"/>
              <a:t> </a:t>
            </a:r>
            <a:r>
              <a:rPr lang="en-US" sz="2400" dirty="0" err="1"/>
              <a:t>sumberdaya</a:t>
            </a:r>
            <a:r>
              <a:rPr lang="en-US" sz="2400" dirty="0"/>
              <a:t>.</a:t>
            </a:r>
          </a:p>
          <a:p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25289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smtClean="0"/>
              <a:t>Milestones 2018-2022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8" y="1143000"/>
            <a:ext cx="11221792" cy="5309315"/>
          </a:xfrm>
          <a:solidFill>
            <a:schemeClr val="bg1"/>
          </a:solidFill>
        </p:spPr>
        <p:txBody>
          <a:bodyPr/>
          <a:lstStyle/>
          <a:p>
            <a:endParaRPr lang="en-US" sz="2100" dirty="0" smtClean="0"/>
          </a:p>
          <a:p>
            <a:endParaRPr lang="en-US" sz="2100" dirty="0" smtClean="0"/>
          </a:p>
          <a:p>
            <a:endParaRPr lang="en-US" sz="2200" i="1" dirty="0" smtClean="0"/>
          </a:p>
          <a:p>
            <a:endParaRPr lang="en-US" sz="2200" dirty="0" smtClean="0"/>
          </a:p>
          <a:p>
            <a:endParaRPr lang="en-US" sz="2200" i="1" dirty="0" smtClean="0"/>
          </a:p>
          <a:p>
            <a:endParaRPr lang="en-US" sz="2200" i="1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/>
          </a:p>
        </p:txBody>
      </p:sp>
      <p:sp>
        <p:nvSpPr>
          <p:cNvPr id="4" name="Rectangle 3"/>
          <p:cNvSpPr/>
          <p:nvPr/>
        </p:nvSpPr>
        <p:spPr>
          <a:xfrm>
            <a:off x="696908" y="1156790"/>
            <a:ext cx="1046909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/>
              <a:buChar char="•"/>
            </a:pPr>
            <a:r>
              <a:rPr lang="en-US" sz="2400" dirty="0" err="1"/>
              <a:t>Berkontribusi</a:t>
            </a:r>
            <a:r>
              <a:rPr lang="en-US" sz="2400" dirty="0"/>
              <a:t> </a:t>
            </a:r>
            <a:r>
              <a:rPr lang="en-US" sz="2400" dirty="0" err="1"/>
              <a:t>mewujudkan</a:t>
            </a:r>
            <a:r>
              <a:rPr lang="en-US" sz="2400" dirty="0"/>
              <a:t> </a:t>
            </a:r>
            <a:r>
              <a:rPr lang="en-US" sz="2400" dirty="0" err="1"/>
              <a:t>Kampus</a:t>
            </a:r>
            <a:r>
              <a:rPr lang="en-US" sz="2400" dirty="0"/>
              <a:t> </a:t>
            </a:r>
            <a:r>
              <a:rPr lang="en-US" sz="2400" dirty="0" err="1"/>
              <a:t>sehat</a:t>
            </a:r>
            <a:r>
              <a:rPr lang="en-US" sz="2400" dirty="0"/>
              <a:t> (</a:t>
            </a:r>
            <a:r>
              <a:rPr lang="en-US" sz="2400" i="1" dirty="0"/>
              <a:t>health promoting campus</a:t>
            </a:r>
            <a:r>
              <a:rPr lang="en-US" sz="2400" dirty="0"/>
              <a:t>) </a:t>
            </a:r>
          </a:p>
          <a:p>
            <a:pPr marL="285750" lvl="0" indent="-285750">
              <a:buFont typeface="Arial"/>
              <a:buChar char="•"/>
            </a:pPr>
            <a:r>
              <a:rPr lang="en-US" sz="2400" dirty="0" err="1"/>
              <a:t>Pengembangan</a:t>
            </a:r>
            <a:r>
              <a:rPr lang="en-US" sz="2400" dirty="0"/>
              <a:t> </a:t>
            </a:r>
            <a:r>
              <a:rPr lang="en-US" sz="2400" dirty="0" err="1"/>
              <a:t>Bahan</a:t>
            </a:r>
            <a:r>
              <a:rPr lang="en-US" sz="2400" dirty="0"/>
              <a:t> ajar/</a:t>
            </a:r>
            <a:r>
              <a:rPr lang="en-US" sz="2400" dirty="0" err="1"/>
              <a:t>teknologi</a:t>
            </a:r>
            <a:r>
              <a:rPr lang="en-US" sz="2400" dirty="0"/>
              <a:t> </a:t>
            </a:r>
            <a:r>
              <a:rPr lang="en-US" sz="2400" dirty="0" err="1"/>
              <a:t>pendidikan</a:t>
            </a:r>
            <a:r>
              <a:rPr lang="en-US" sz="2400" dirty="0"/>
              <a:t> </a:t>
            </a:r>
            <a:r>
              <a:rPr lang="en-US" sz="2400" dirty="0" err="1"/>
              <a:t>keperawatan</a:t>
            </a:r>
            <a:r>
              <a:rPr lang="en-US" sz="2400" dirty="0"/>
              <a:t> </a:t>
            </a:r>
            <a:r>
              <a:rPr lang="en-US" sz="2400" dirty="0" err="1"/>
              <a:t>dasar</a:t>
            </a:r>
            <a:r>
              <a:rPr lang="en-US" sz="2400" dirty="0"/>
              <a:t>, </a:t>
            </a:r>
            <a:r>
              <a:rPr lang="en-US" sz="2400" dirty="0" err="1"/>
              <a:t>emergensi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kekritisan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pendidikan</a:t>
            </a:r>
            <a:r>
              <a:rPr lang="en-US" sz="2400" dirty="0"/>
              <a:t> </a:t>
            </a:r>
            <a:r>
              <a:rPr lang="en-US" sz="2400" dirty="0" err="1"/>
              <a:t>sarjana</a:t>
            </a:r>
            <a:r>
              <a:rPr lang="en-US" sz="2400" dirty="0"/>
              <a:t>, </a:t>
            </a:r>
            <a:r>
              <a:rPr lang="en-US" sz="2400" dirty="0" err="1"/>
              <a:t>profesi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magister</a:t>
            </a:r>
          </a:p>
          <a:p>
            <a:pPr marL="285750" lvl="0" indent="-285750">
              <a:buFont typeface="Arial"/>
              <a:buChar char="•"/>
            </a:pPr>
            <a:r>
              <a:rPr lang="en-US" sz="2400" i="1" dirty="0"/>
              <a:t>Personalized education </a:t>
            </a:r>
            <a:r>
              <a:rPr lang="en-US" sz="2400" dirty="0" err="1"/>
              <a:t>berbasis</a:t>
            </a:r>
            <a:r>
              <a:rPr lang="en-US" sz="2400" dirty="0"/>
              <a:t> IT </a:t>
            </a:r>
            <a:r>
              <a:rPr lang="en-US" sz="2400" dirty="0" err="1"/>
              <a:t>didukung</a:t>
            </a:r>
            <a:r>
              <a:rPr lang="en-US" sz="2400" dirty="0"/>
              <a:t> </a:t>
            </a:r>
            <a:r>
              <a:rPr lang="en-US" sz="2400" dirty="0" err="1"/>
              <a:t>pengembangan</a:t>
            </a:r>
            <a:r>
              <a:rPr lang="en-US" sz="2400" dirty="0"/>
              <a:t> </a:t>
            </a:r>
            <a:r>
              <a:rPr lang="en-US" sz="2400" i="1" dirty="0"/>
              <a:t>smart classrooms</a:t>
            </a:r>
            <a:endParaRPr lang="en-US" sz="2400" dirty="0"/>
          </a:p>
          <a:p>
            <a:pPr marL="285750" lvl="0" indent="-285750">
              <a:buFont typeface="Arial"/>
              <a:buChar char="•"/>
            </a:pPr>
            <a:r>
              <a:rPr lang="en-US" sz="2400" i="1" dirty="0"/>
              <a:t>Communities of Practices </a:t>
            </a:r>
            <a:r>
              <a:rPr lang="en-US" sz="2400" dirty="0" err="1"/>
              <a:t>dikembangkan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dikelola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departemen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terintegrasi</a:t>
            </a:r>
            <a:r>
              <a:rPr lang="en-US" sz="2400" dirty="0"/>
              <a:t> </a:t>
            </a:r>
          </a:p>
          <a:p>
            <a:pPr marL="285750" lvl="0" indent="-285750">
              <a:buFont typeface="Arial"/>
              <a:buChar char="•"/>
            </a:pPr>
            <a:r>
              <a:rPr lang="en-US" sz="2400" dirty="0" err="1"/>
              <a:t>Bekerjasama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training </a:t>
            </a:r>
            <a:r>
              <a:rPr lang="en-US" sz="2400" dirty="0" err="1"/>
              <a:t>centre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mengembangkan</a:t>
            </a:r>
            <a:r>
              <a:rPr lang="en-US" sz="2400" dirty="0"/>
              <a:t> </a:t>
            </a:r>
            <a:r>
              <a:rPr lang="en-US" sz="2400" i="1" dirty="0"/>
              <a:t>social-</a:t>
            </a:r>
            <a:r>
              <a:rPr lang="en-US" sz="2400" i="1" dirty="0" err="1"/>
              <a:t>entrepeneurship</a:t>
            </a:r>
            <a:r>
              <a:rPr lang="en-US" sz="2400" i="1" dirty="0"/>
              <a:t> </a:t>
            </a:r>
            <a:endParaRPr lang="en-US" sz="2400" dirty="0"/>
          </a:p>
          <a:p>
            <a:pPr marL="285750" lvl="0" indent="-285750">
              <a:buFont typeface="Arial"/>
              <a:buChar char="•"/>
            </a:pPr>
            <a:r>
              <a:rPr lang="en-US" sz="2400" dirty="0" err="1"/>
              <a:t>Berkontribusi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pelayanan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</a:t>
            </a:r>
            <a:r>
              <a:rPr lang="en-US" sz="2400" dirty="0" err="1"/>
              <a:t>unggulan</a:t>
            </a:r>
            <a:r>
              <a:rPr lang="en-US" sz="2400" dirty="0"/>
              <a:t> </a:t>
            </a:r>
            <a:r>
              <a:rPr lang="en-US" sz="2400" dirty="0" err="1"/>
              <a:t>terutama</a:t>
            </a:r>
            <a:r>
              <a:rPr lang="en-US" sz="2400" dirty="0"/>
              <a:t>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keperawatan</a:t>
            </a:r>
            <a:r>
              <a:rPr lang="en-US" sz="2400" dirty="0"/>
              <a:t> </a:t>
            </a:r>
            <a:r>
              <a:rPr lang="en-US" sz="2400" dirty="0" err="1"/>
              <a:t>dasar</a:t>
            </a:r>
            <a:r>
              <a:rPr lang="en-US" sz="2400" dirty="0"/>
              <a:t>, </a:t>
            </a:r>
            <a:r>
              <a:rPr lang="en-US" sz="2400" dirty="0" err="1"/>
              <a:t>emergensi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kritis</a:t>
            </a:r>
            <a:r>
              <a:rPr lang="en-US" sz="2400" dirty="0"/>
              <a:t>, yang </a:t>
            </a:r>
            <a:r>
              <a:rPr lang="en-US" sz="2400" dirty="0" err="1"/>
              <a:t>dikembangkan</a:t>
            </a:r>
            <a:r>
              <a:rPr lang="en-US" sz="2400" dirty="0"/>
              <a:t> </a:t>
            </a:r>
            <a:r>
              <a:rPr lang="en-US" sz="2400" dirty="0" err="1"/>
              <a:t>berbasis</a:t>
            </a:r>
            <a:r>
              <a:rPr lang="en-US" sz="2400" dirty="0"/>
              <a:t> </a:t>
            </a:r>
            <a:r>
              <a:rPr lang="en-US" sz="2400" dirty="0" err="1"/>
              <a:t>riset</a:t>
            </a:r>
            <a:r>
              <a:rPr lang="en-US" sz="2400" dirty="0"/>
              <a:t> </a:t>
            </a:r>
          </a:p>
          <a:p>
            <a:pPr marL="285750" lvl="0" indent="-285750">
              <a:buFont typeface="Arial"/>
              <a:buChar char="•"/>
            </a:pPr>
            <a:r>
              <a:rPr lang="en-US" sz="2400" dirty="0" err="1" smtClean="0"/>
              <a:t>Penguatan</a:t>
            </a:r>
            <a:r>
              <a:rPr lang="en-US" sz="2400" dirty="0" smtClean="0"/>
              <a:t> </a:t>
            </a:r>
            <a:r>
              <a:rPr lang="en-US" sz="2400" dirty="0" err="1"/>
              <a:t>desa-desa</a:t>
            </a:r>
            <a:r>
              <a:rPr lang="en-US" sz="2400" dirty="0"/>
              <a:t> </a:t>
            </a:r>
            <a:r>
              <a:rPr lang="en-US" sz="2400" dirty="0" err="1"/>
              <a:t>binaan</a:t>
            </a:r>
            <a:r>
              <a:rPr lang="en-US" sz="2400" dirty="0"/>
              <a:t> </a:t>
            </a:r>
          </a:p>
          <a:p>
            <a:pPr marL="285750" lvl="0" indent="-285750">
              <a:buFont typeface="Arial"/>
              <a:buChar char="•"/>
            </a:pPr>
            <a:r>
              <a:rPr lang="en-US" sz="2400" dirty="0" err="1"/>
              <a:t>Berkontribusi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INA-Health TV</a:t>
            </a:r>
          </a:p>
          <a:p>
            <a:pPr marL="285750" lvl="0" indent="-285750">
              <a:buFont typeface="Arial"/>
              <a:buChar char="•"/>
            </a:pPr>
            <a:r>
              <a:rPr lang="en-US" sz="2400" dirty="0" err="1"/>
              <a:t>Pengabdian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</a:t>
            </a:r>
            <a:r>
              <a:rPr lang="en-US" sz="2400" dirty="0" err="1"/>
              <a:t>berbasis</a:t>
            </a:r>
            <a:r>
              <a:rPr lang="en-US" sz="2400" dirty="0"/>
              <a:t> </a:t>
            </a:r>
            <a:r>
              <a:rPr lang="en-US" sz="2400" dirty="0" err="1"/>
              <a:t>riset</a:t>
            </a:r>
            <a:r>
              <a:rPr lang="en-US" sz="2400" dirty="0"/>
              <a:t> </a:t>
            </a:r>
            <a:r>
              <a:rPr lang="en-US" sz="2400" dirty="0" err="1"/>
              <a:t>unggulan</a:t>
            </a:r>
            <a:r>
              <a:rPr lang="en-US" sz="2400" dirty="0"/>
              <a:t> </a:t>
            </a:r>
          </a:p>
          <a:p>
            <a:pPr marL="285750" lvl="0" indent="-285750">
              <a:buFont typeface="Arial"/>
              <a:buChar char="•"/>
            </a:pPr>
            <a:r>
              <a:rPr lang="en-US" sz="2400" dirty="0" err="1"/>
              <a:t>Berkontribusi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pengembangan</a:t>
            </a:r>
            <a:r>
              <a:rPr lang="en-US" sz="2400" dirty="0"/>
              <a:t> </a:t>
            </a:r>
            <a:r>
              <a:rPr lang="en-US" sz="2400" dirty="0" err="1"/>
              <a:t>jurnal</a:t>
            </a:r>
            <a:r>
              <a:rPr lang="en-US" sz="2400" dirty="0"/>
              <a:t> yang </a:t>
            </a:r>
            <a:r>
              <a:rPr lang="en-US" sz="2400" dirty="0" err="1"/>
              <a:t>terakreditasi</a:t>
            </a:r>
            <a:r>
              <a:rPr lang="en-US" sz="2400" dirty="0"/>
              <a:t> </a:t>
            </a:r>
            <a:r>
              <a:rPr lang="en-US" sz="2400" dirty="0" err="1"/>
              <a:t>internasional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67016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17228</TotalTime>
  <Words>448</Words>
  <Application>Microsoft Macintosh PowerPoint</Application>
  <PresentationFormat>Custom</PresentationFormat>
  <Paragraphs>62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2_Office Theme</vt:lpstr>
      <vt:lpstr>PowerPoint Presentation</vt:lpstr>
      <vt:lpstr>Bab 1. Kebijakan Umum</vt:lpstr>
      <vt:lpstr>Nilai-nilai dasar</vt:lpstr>
      <vt:lpstr>Visi</vt:lpstr>
      <vt:lpstr>Misi</vt:lpstr>
      <vt:lpstr>Komitmen</vt:lpstr>
      <vt:lpstr>Tujuan</vt:lpstr>
      <vt:lpstr>Milestones 2018-2022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Sri Setiyarini</cp:lastModifiedBy>
  <cp:revision>148</cp:revision>
  <dcterms:created xsi:type="dcterms:W3CDTF">2016-10-06T12:46:54Z</dcterms:created>
  <dcterms:modified xsi:type="dcterms:W3CDTF">2017-11-15T16:41:05Z</dcterms:modified>
</cp:coreProperties>
</file>