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4"/>
  </p:notesMasterIdLst>
  <p:sldIdLst>
    <p:sldId id="257" r:id="rId3"/>
    <p:sldId id="398" r:id="rId4"/>
    <p:sldId id="408" r:id="rId5"/>
    <p:sldId id="399" r:id="rId6"/>
    <p:sldId id="400" r:id="rId7"/>
    <p:sldId id="401" r:id="rId8"/>
    <p:sldId id="402" r:id="rId9"/>
    <p:sldId id="403" r:id="rId10"/>
    <p:sldId id="405" r:id="rId11"/>
    <p:sldId id="406" r:id="rId12"/>
    <p:sldId id="40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76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/>
              <a:t>Pusat Kedokteran Herbal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Milestone 2018-2021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1582400" cy="4525963"/>
          </a:xfrm>
        </p:spPr>
        <p:txBody>
          <a:bodyPr>
            <a:normAutofit/>
          </a:bodyPr>
          <a:lstStyle/>
          <a:p>
            <a:r>
              <a:rPr lang="id-ID" sz="2800" dirty="0" smtClean="0"/>
              <a:t>Jangka Menengah</a:t>
            </a:r>
            <a:endParaRPr lang="en-US" sz="2800" dirty="0" smtClean="0"/>
          </a:p>
          <a:p>
            <a:pPr lvl="1"/>
            <a:r>
              <a:rPr lang="id-ID" sz="2800" dirty="0" smtClean="0"/>
              <a:t>Hilirisasi produk-produk dari penelitian herbal</a:t>
            </a:r>
          </a:p>
          <a:p>
            <a:pPr lvl="1"/>
            <a:r>
              <a:rPr lang="id-ID" sz="2800" dirty="0" smtClean="0"/>
              <a:t>Kerjasama dengan industri dan pemerintah untuk menghasilkan produk herbal </a:t>
            </a:r>
            <a:r>
              <a:rPr lang="en-US" sz="2800" dirty="0" smtClean="0"/>
              <a:t>yang </a:t>
            </a:r>
            <a:r>
              <a:rPr lang="id-ID" sz="2800" dirty="0" smtClean="0"/>
              <a:t>bernilai ekonomis</a:t>
            </a:r>
          </a:p>
          <a:p>
            <a:pPr lvl="1"/>
            <a:r>
              <a:rPr lang="id-ID" sz="2800" dirty="0" smtClean="0"/>
              <a:t>Mengembangkan program pendidikan formal </a:t>
            </a:r>
            <a:r>
              <a:rPr lang="en-US" sz="2800" dirty="0" err="1" smtClean="0"/>
              <a:t>minat</a:t>
            </a:r>
            <a:r>
              <a:rPr lang="en-US" sz="2800" dirty="0" smtClean="0"/>
              <a:t> </a:t>
            </a:r>
            <a:r>
              <a:rPr lang="id-ID" sz="2800" dirty="0" smtClean="0"/>
              <a:t>herbal medik</a:t>
            </a:r>
            <a:r>
              <a:rPr lang="en-US" sz="2800" dirty="0" smtClean="0"/>
              <a:t> </a:t>
            </a:r>
            <a:r>
              <a:rPr lang="en-US" sz="2800" dirty="0" err="1" smtClean="0"/>
              <a:t>prodi</a:t>
            </a:r>
            <a:r>
              <a:rPr lang="en-US" sz="2800" dirty="0" smtClean="0"/>
              <a:t> IKD S2 FK UGM</a:t>
            </a:r>
            <a:endParaRPr lang="id-ID" sz="2800" dirty="0" smtClean="0"/>
          </a:p>
          <a:p>
            <a:pPr lvl="1"/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1376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Milestone 2018-2021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dirty="0" smtClean="0"/>
              <a:t>Jangka Panjang</a:t>
            </a:r>
            <a:endParaRPr lang="id-ID" sz="2800" dirty="0"/>
          </a:p>
          <a:p>
            <a:pPr marL="857250" lvl="1" indent="-457200"/>
            <a:r>
              <a:rPr lang="id-ID" sz="2800" dirty="0" smtClean="0"/>
              <a:t>Mendirikan program pendidikan pas</a:t>
            </a:r>
            <a:r>
              <a:rPr lang="en-US" sz="2800" dirty="0" smtClean="0"/>
              <a:t>c</a:t>
            </a:r>
            <a:r>
              <a:rPr lang="id-ID" sz="2800" dirty="0" smtClean="0"/>
              <a:t>a sarjana </a:t>
            </a:r>
            <a:r>
              <a:rPr lang="en-US" sz="2800" dirty="0" err="1" smtClean="0"/>
              <a:t>minat</a:t>
            </a:r>
            <a:r>
              <a:rPr lang="en-US" sz="2800" dirty="0" smtClean="0"/>
              <a:t> </a:t>
            </a:r>
            <a:r>
              <a:rPr lang="id-ID" sz="2800" dirty="0"/>
              <a:t>herbal medik</a:t>
            </a:r>
            <a:r>
              <a:rPr lang="en-US" sz="2800" dirty="0"/>
              <a:t> </a:t>
            </a:r>
            <a:r>
              <a:rPr lang="en-US" sz="2800" dirty="0" err="1"/>
              <a:t>prodi</a:t>
            </a:r>
            <a:r>
              <a:rPr lang="en-US" sz="2800" dirty="0"/>
              <a:t> IKD S2 FK UGM</a:t>
            </a:r>
            <a:endParaRPr lang="id-ID" sz="2800" dirty="0"/>
          </a:p>
          <a:p>
            <a:pPr marL="857250" lvl="1" indent="-457200"/>
            <a:r>
              <a:rPr lang="id-ID" sz="2800" dirty="0" smtClean="0"/>
              <a:t>Memproduksi produk herbal baik untuk terapi maupun suplemen makanan</a:t>
            </a:r>
            <a:r>
              <a:rPr lang="en-US" sz="2800" dirty="0" smtClean="0"/>
              <a:t> (</a:t>
            </a:r>
            <a:r>
              <a:rPr lang="en-US" sz="2800" dirty="0" err="1" smtClean="0"/>
              <a:t>Nutraseutikal</a:t>
            </a:r>
            <a:r>
              <a:rPr lang="en-US" sz="2800" dirty="0" smtClean="0"/>
              <a:t>)</a:t>
            </a:r>
            <a:endParaRPr lang="id-ID" sz="2800" dirty="0" smtClean="0"/>
          </a:p>
          <a:p>
            <a:pPr marL="857250" lvl="1" indent="-457200"/>
            <a:r>
              <a:rPr lang="id-ID" sz="2800" dirty="0" smtClean="0"/>
              <a:t>Mempunyai program </a:t>
            </a:r>
            <a:r>
              <a:rPr lang="id-ID" sz="2800" i="1" dirty="0" smtClean="0"/>
              <a:t>double degree </a:t>
            </a:r>
            <a:r>
              <a:rPr lang="id-ID" sz="2800" dirty="0" smtClean="0"/>
              <a:t>untuk pendidikan herbal medik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4624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Pendahuluan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400" dirty="0" err="1"/>
              <a:t>Pusat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Herbal </a:t>
            </a:r>
            <a:r>
              <a:rPr lang="id-ID" sz="2400" dirty="0"/>
              <a:t>merupakan salah satu pusat yang paling muda diantara pusat kajian di Fakultas Kedokteran UGM. Pusat ini secara resmi berdiri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id-ID" sz="2400" dirty="0"/>
              <a:t> 2010 </a:t>
            </a:r>
            <a:r>
              <a:rPr lang="en-US" sz="2400" dirty="0" err="1"/>
              <a:t>berdasarkan</a:t>
            </a:r>
            <a:r>
              <a:rPr lang="en-US" sz="2400" dirty="0"/>
              <a:t> SK </a:t>
            </a:r>
            <a:r>
              <a:rPr lang="en-US" sz="2400" dirty="0" err="1"/>
              <a:t>Dekan</a:t>
            </a:r>
            <a:r>
              <a:rPr lang="en-US" sz="2400" dirty="0"/>
              <a:t> No</a:t>
            </a:r>
            <a:r>
              <a:rPr lang="id-ID" sz="2400" dirty="0"/>
              <a:t> UGM/KU/124/UM/01/39 </a:t>
            </a:r>
            <a:r>
              <a:rPr lang="en-US" sz="2400" dirty="0" err="1"/>
              <a:t>tanggal</a:t>
            </a:r>
            <a:r>
              <a:rPr lang="id-ID" sz="2400" dirty="0"/>
              <a:t> 19 Juli 2010. Sebelum pusat ini terbentuk secara terintegrasi staf dosen yang konsen terhadap herbal sudah membentuk wadah yang dinamakan pokja Herbal Medicine FK-UGM.  </a:t>
            </a:r>
            <a:r>
              <a:rPr lang="en-US" sz="2400" dirty="0" err="1"/>
              <a:t>Pusat</a:t>
            </a:r>
            <a:r>
              <a:rPr lang="en-US" sz="2400" dirty="0"/>
              <a:t> </a:t>
            </a:r>
            <a:r>
              <a:rPr lang="id-ID" sz="2400" dirty="0"/>
              <a:t>ini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id-ID" sz="2400" dirty="0"/>
              <a:t>dosen FK-UGM dan RSUP Dr.Sardjito dengan latar belakang dari </a:t>
            </a:r>
            <a:r>
              <a:rPr lang="en-US" sz="2400" dirty="0" err="1"/>
              <a:t>disiplin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</a:t>
            </a:r>
            <a:r>
              <a:rPr lang="en-US" sz="2400" dirty="0" err="1"/>
              <a:t>Klinik</a:t>
            </a:r>
            <a:r>
              <a:rPr lang="id-ID" sz="2400" dirty="0"/>
              <a:t> yang tertarik dengan pengembangan herbal</a:t>
            </a:r>
            <a:r>
              <a:rPr lang="en-US" sz="2400" dirty="0"/>
              <a:t>. </a:t>
            </a:r>
            <a:r>
              <a:rPr lang="id-ID" sz="2400" dirty="0"/>
              <a:t>Antar disiplin ilmu </a:t>
            </a:r>
            <a:r>
              <a:rPr lang="en-US" sz="2400" dirty="0" err="1"/>
              <a:t>bekerjasama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id-ID" sz="24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(</a:t>
            </a:r>
            <a:r>
              <a:rPr lang="id-ID" sz="2400" dirty="0"/>
              <a:t>1.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eks</a:t>
            </a:r>
            <a:r>
              <a:rPr lang="id-ID" sz="2400" dirty="0"/>
              <a:t>plorasi bahan uji ; 2.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per-</a:t>
            </a:r>
            <a:r>
              <a:rPr lang="en-US" sz="2400" dirty="0" err="1"/>
              <a:t>klinik</a:t>
            </a:r>
            <a:r>
              <a:rPr lang="id-ID" sz="2400" dirty="0"/>
              <a:t>; 3.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k</a:t>
            </a:r>
            <a:r>
              <a:rPr lang="id-ID" sz="2400" dirty="0"/>
              <a:t>l</a:t>
            </a:r>
            <a:r>
              <a:rPr lang="en-US" sz="2400" dirty="0" err="1"/>
              <a:t>inik</a:t>
            </a:r>
            <a:r>
              <a:rPr lang="en-US" sz="2400" dirty="0"/>
              <a:t>). </a:t>
            </a:r>
            <a:r>
              <a:rPr lang="id-ID" sz="2400" dirty="0"/>
              <a:t>K</a:t>
            </a:r>
            <a:r>
              <a:rPr lang="en-US" sz="2400" dirty="0"/>
              <a:t>e</a:t>
            </a:r>
            <a:r>
              <a:rPr lang="id-ID" sz="2400" dirty="0"/>
              <a:t>tiga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id-ID" sz="2400" dirty="0"/>
              <a:t>dipilih ber</a:t>
            </a:r>
            <a:r>
              <a:rPr lang="en-US" sz="2400" dirty="0" err="1"/>
              <a:t>dasarkan</a:t>
            </a:r>
            <a:r>
              <a:rPr lang="en-US" sz="2400" dirty="0"/>
              <a:t> </a:t>
            </a:r>
            <a:r>
              <a:rPr lang="en-US" sz="2400" dirty="0" err="1"/>
              <a:t>alur</a:t>
            </a:r>
            <a:r>
              <a:rPr lang="en-US" sz="2400" dirty="0"/>
              <a:t> </a:t>
            </a:r>
            <a:r>
              <a:rPr lang="en-US" sz="2400" dirty="0" err="1"/>
              <a:t>pencapai</a:t>
            </a:r>
            <a:r>
              <a:rPr lang="id-ID" sz="2400" dirty="0"/>
              <a:t>a</a:t>
            </a:r>
            <a:r>
              <a:rPr lang="en-US" sz="2400" dirty="0"/>
              <a:t>n target </a:t>
            </a:r>
            <a:r>
              <a:rPr lang="id-ID" sz="2400" dirty="0"/>
              <a:t>kegiatan </a:t>
            </a:r>
            <a:r>
              <a:rPr lang="en-US" sz="2400" dirty="0" err="1"/>
              <a:t>yaitu</a:t>
            </a:r>
            <a:r>
              <a:rPr lang="id-ID" sz="2400" dirty="0"/>
              <a:t> obat </a:t>
            </a:r>
            <a:r>
              <a:rPr lang="en-US" sz="2400" dirty="0"/>
              <a:t>herbal </a:t>
            </a:r>
            <a:r>
              <a:rPr lang="en-US" sz="2400" dirty="0" err="1"/>
              <a:t>terstandar</a:t>
            </a:r>
            <a:r>
              <a:rPr lang="id-ID" sz="2400" dirty="0"/>
              <a:t>,</a:t>
            </a:r>
            <a:r>
              <a:rPr lang="id-ID" sz="2400" i="1" dirty="0"/>
              <a:t> </a:t>
            </a:r>
            <a:r>
              <a:rPr lang="en-US" sz="2400" dirty="0" err="1"/>
              <a:t>fitofarmaka</a:t>
            </a:r>
            <a:r>
              <a:rPr lang="en-US" sz="2400" dirty="0"/>
              <a:t>, </a:t>
            </a:r>
            <a:r>
              <a:rPr lang="en-US" sz="2400" i="1" dirty="0"/>
              <a:t>drug discovery</a:t>
            </a:r>
            <a:r>
              <a:rPr lang="id-ID" sz="2400" i="1" dirty="0"/>
              <a:t>, </a:t>
            </a:r>
            <a:r>
              <a:rPr lang="id-ID" sz="2400" dirty="0"/>
              <a:t>serta pengembangan penelitian dari aras seluler sampai molekuler dengan memanfaatkan </a:t>
            </a:r>
            <a:r>
              <a:rPr lang="en-US" sz="2400" dirty="0" err="1"/>
              <a:t>fasilitas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tersedia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1202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2400" b="1" dirty="0" err="1"/>
              <a:t>Integritas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 smtClean="0"/>
              <a:t>bersikap</a:t>
            </a:r>
            <a:r>
              <a:rPr lang="en-US" sz="2400" dirty="0" smtClean="0"/>
              <a:t> </a:t>
            </a:r>
            <a:r>
              <a:rPr lang="en-US" sz="2400" dirty="0" err="1"/>
              <a:t>jujur</a:t>
            </a:r>
            <a:r>
              <a:rPr lang="en-US" sz="2400" dirty="0"/>
              <a:t>, </a:t>
            </a:r>
            <a:r>
              <a:rPr lang="en-US" sz="2400" dirty="0" err="1"/>
              <a:t>objektif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tegas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dirty="0" err="1"/>
              <a:t>prinsip</a:t>
            </a:r>
            <a:r>
              <a:rPr lang="en-US" sz="2400" dirty="0"/>
              <a:t>, </a:t>
            </a:r>
            <a:r>
              <a:rPr lang="en-US" sz="2400" dirty="0" err="1"/>
              <a:t>nilai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.</a:t>
            </a:r>
          </a:p>
          <a:p>
            <a:r>
              <a:rPr lang="id-ID" sz="2400" b="1" dirty="0" smtClean="0"/>
              <a:t>Selalu berkembang</a:t>
            </a:r>
          </a:p>
          <a:p>
            <a:pPr marL="0" indent="0">
              <a:buNone/>
            </a:pPr>
            <a:r>
              <a:rPr lang="id-ID" sz="2400" dirty="0" smtClean="0"/>
              <a:t>       mengikuti perkembangan zaman sehingga tidak ketinggalan atau usang</a:t>
            </a:r>
          </a:p>
          <a:p>
            <a:r>
              <a:rPr lang="id-ID" sz="2400" b="1" dirty="0" smtClean="0"/>
              <a:t>Kerjasama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id-ID" sz="2400" dirty="0" smtClean="0"/>
              <a:t>bekerja bersama dalam tim untuk mencapai tujuan yang diinginkan bersama.</a:t>
            </a:r>
            <a:endParaRPr lang="en-US" sz="2400" dirty="0"/>
          </a:p>
          <a:p>
            <a:r>
              <a:rPr lang="en-US" sz="2400" b="1" dirty="0" err="1"/>
              <a:t>Profesionalisme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 smtClean="0"/>
              <a:t>membangun</a:t>
            </a:r>
            <a:r>
              <a:rPr lang="en-US" sz="2400" dirty="0" smtClean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profesionalisme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dirty="0" err="1"/>
              <a:t>prinsip</a:t>
            </a:r>
            <a:r>
              <a:rPr lang="en-US" sz="2400" dirty="0"/>
              <a:t> </a:t>
            </a:r>
            <a:r>
              <a:rPr lang="en-US" sz="2400" dirty="0" err="1"/>
              <a:t>kehati-hatian</a:t>
            </a:r>
            <a:r>
              <a:rPr lang="en-US" sz="2400" dirty="0"/>
              <a:t>, </a:t>
            </a:r>
            <a:r>
              <a:rPr lang="en-US" sz="2400" dirty="0" err="1"/>
              <a:t>ketelitian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kecermatan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berpedoman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standar</a:t>
            </a:r>
            <a:r>
              <a:rPr lang="en-US" sz="2400" dirty="0"/>
              <a:t> yang </a:t>
            </a:r>
            <a:r>
              <a:rPr lang="en-US" sz="2400" dirty="0" err="1"/>
              <a:t>berlaku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s-MX" sz="3200" dirty="0" err="1"/>
              <a:t>Menjadi</a:t>
            </a:r>
            <a:r>
              <a:rPr lang="es-MX" sz="3200" dirty="0"/>
              <a:t> </a:t>
            </a:r>
            <a:r>
              <a:rPr lang="es-MX" sz="3200" dirty="0" err="1"/>
              <a:t>Pusat</a:t>
            </a:r>
            <a:r>
              <a:rPr lang="es-MX" sz="3200" dirty="0"/>
              <a:t> </a:t>
            </a:r>
            <a:r>
              <a:rPr lang="es-MX" sz="3200" dirty="0" err="1"/>
              <a:t>Penelitian</a:t>
            </a:r>
            <a:r>
              <a:rPr lang="es-MX" sz="3200" dirty="0"/>
              <a:t> </a:t>
            </a:r>
            <a:r>
              <a:rPr lang="es-MX" sz="3200" dirty="0" err="1"/>
              <a:t>bahan</a:t>
            </a:r>
            <a:r>
              <a:rPr lang="es-MX" sz="3200" dirty="0"/>
              <a:t> </a:t>
            </a:r>
            <a:r>
              <a:rPr lang="es-MX" sz="3200" dirty="0" err="1"/>
              <a:t>alami</a:t>
            </a:r>
            <a:r>
              <a:rPr lang="es-MX" sz="3200" dirty="0"/>
              <a:t> </a:t>
            </a:r>
            <a:r>
              <a:rPr lang="es-MX" sz="3200" dirty="0" err="1"/>
              <a:t>bertaraf</a:t>
            </a:r>
            <a:r>
              <a:rPr lang="es-MX" sz="3200" dirty="0"/>
              <a:t> </a:t>
            </a:r>
            <a:r>
              <a:rPr lang="es-MX" sz="3200" dirty="0" err="1"/>
              <a:t>internasional</a:t>
            </a:r>
            <a:r>
              <a:rPr lang="es-MX" sz="3200" dirty="0"/>
              <a:t> yang </a:t>
            </a:r>
            <a:r>
              <a:rPr lang="es-MX" sz="3200" dirty="0" err="1"/>
              <a:t>unggul</a:t>
            </a:r>
            <a:r>
              <a:rPr lang="es-MX" sz="3200" dirty="0"/>
              <a:t> dan </a:t>
            </a:r>
            <a:r>
              <a:rPr lang="es-MX" sz="3200" dirty="0" err="1"/>
              <a:t>terkemuka</a:t>
            </a:r>
            <a:r>
              <a:rPr lang="es-MX" sz="3200" dirty="0"/>
              <a:t>, </a:t>
            </a:r>
            <a:r>
              <a:rPr lang="es-MX" sz="3200" dirty="0" err="1"/>
              <a:t>berorientasi</a:t>
            </a:r>
            <a:r>
              <a:rPr lang="es-MX" sz="3200" dirty="0"/>
              <a:t> pada </a:t>
            </a:r>
            <a:r>
              <a:rPr lang="es-MX" sz="3200" dirty="0" err="1"/>
              <a:t>kepentingan</a:t>
            </a:r>
            <a:r>
              <a:rPr lang="es-MX" sz="3200" dirty="0"/>
              <a:t> </a:t>
            </a:r>
            <a:r>
              <a:rPr lang="es-MX" sz="3200" dirty="0" err="1"/>
              <a:t>bangsa</a:t>
            </a:r>
            <a:r>
              <a:rPr lang="es-MX" sz="3200" dirty="0"/>
              <a:t> dan </a:t>
            </a:r>
            <a:r>
              <a:rPr lang="es-MX" sz="3200" dirty="0" err="1"/>
              <a:t>masyarakat</a:t>
            </a:r>
            <a:r>
              <a:rPr lang="es-MX" sz="3200" dirty="0"/>
              <a:t> yang </a:t>
            </a:r>
            <a:r>
              <a:rPr lang="es-MX" sz="3200" dirty="0" err="1"/>
              <a:t>berdasarkan</a:t>
            </a:r>
            <a:r>
              <a:rPr lang="es-MX" sz="3200" dirty="0"/>
              <a:t> </a:t>
            </a:r>
            <a:r>
              <a:rPr lang="es-MX" sz="3200" dirty="0" err="1"/>
              <a:t>Pancasila</a:t>
            </a:r>
            <a:r>
              <a:rPr lang="id-ID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x-none" sz="2400"/>
              <a:t>Memfasilitasi penelitian dari penyiapan sampel sampai produk yang terstandar</a:t>
            </a:r>
            <a:r>
              <a:rPr lang="id-ID" sz="2400" dirty="0"/>
              <a:t>.</a:t>
            </a:r>
            <a:endParaRPr lang="en-US" sz="2400" dirty="0"/>
          </a:p>
          <a:p>
            <a:pPr marL="1066785" lvl="1" indent="-457200" algn="just">
              <a:buFont typeface="Arial" pitchFamily="34" charset="0"/>
              <a:buChar char="•"/>
            </a:pPr>
            <a:r>
              <a:rPr lang="x-none" sz="2400"/>
              <a:t>Memfasilitasi uji praklinis dan klinis bahan alami menjadi fitofarmaka.</a:t>
            </a:r>
            <a:endParaRPr lang="en-US" sz="2400" dirty="0"/>
          </a:p>
          <a:p>
            <a:pPr marL="1066785" lvl="1" indent="-457200" algn="just">
              <a:buFont typeface="Arial" pitchFamily="34" charset="0"/>
              <a:buChar char="•"/>
            </a:pPr>
            <a:r>
              <a:rPr lang="x-none" sz="2400"/>
              <a:t>Memfasilitasi pengembangan bahan alami menjadi obat baru melalui tahap-tahap pengembangan obat </a:t>
            </a:r>
            <a:endParaRPr lang="en-US" sz="2400" dirty="0"/>
          </a:p>
          <a:p>
            <a:pPr marL="1066785" lvl="1" indent="-457200" algn="just">
              <a:buFont typeface="Arial" pitchFamily="34" charset="0"/>
              <a:buChar char="•"/>
            </a:pPr>
            <a:r>
              <a:rPr lang="x-none" sz="2400"/>
              <a:t>Menjalin kerja sama saling sinergis dengan  industri farmasi dan institusi di dalam dan luar negeri.</a:t>
            </a:r>
            <a:endParaRPr lang="en-US" sz="2400" dirty="0"/>
          </a:p>
          <a:p>
            <a:pPr marL="1066785" lvl="1" indent="-457200" algn="just">
              <a:buFont typeface="Arial" pitchFamily="34" charset="0"/>
              <a:buChar char="•"/>
            </a:pPr>
            <a:r>
              <a:rPr lang="x-none" sz="2400"/>
              <a:t>Melaksanakan pelayanan kepada masyarakat </a:t>
            </a:r>
            <a:r>
              <a:rPr lang="id-ID" sz="2400" dirty="0"/>
              <a:t>ilmiah dan masyarakat umum </a:t>
            </a:r>
            <a:r>
              <a:rPr lang="x-none" sz="2400"/>
              <a:t>melalui </a:t>
            </a:r>
            <a:r>
              <a:rPr lang="id-ID" sz="2400" dirty="0"/>
              <a:t>kuliah interaktif, pelatihan, seminar, </a:t>
            </a:r>
            <a:r>
              <a:rPr lang="x-none" sz="2400"/>
              <a:t>konsultasi dan penyuluhan.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r>
              <a:rPr lang="id-ID" sz="2300" dirty="0" smtClean="0"/>
              <a:t>Ikut berperan dalam mengembangkan obat herbal</a:t>
            </a:r>
          </a:p>
          <a:p>
            <a:r>
              <a:rPr lang="id-ID" sz="2300" dirty="0" smtClean="0"/>
              <a:t>Mendukung pembuatan produk-produk herbal berbasis ilmiah</a:t>
            </a:r>
          </a:p>
          <a:p>
            <a:r>
              <a:rPr lang="id-ID" sz="2300" dirty="0" smtClean="0"/>
              <a:t>Memperkenalkan produk herbal di Indonesia ke dalam dan luar negeri</a:t>
            </a:r>
          </a:p>
          <a:p>
            <a:r>
              <a:rPr lang="id-ID" sz="2300" smtClean="0"/>
              <a:t>Meningkatkan kerjasama dalam pengembangan produk herbal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marL="455613" lvl="4" indent="-455613">
              <a:buFont typeface="Arial" panose="020B0604020202020204" pitchFamily="34" charset="0"/>
              <a:buChar char="•"/>
            </a:pPr>
            <a:r>
              <a:rPr lang="x-none" sz="2400"/>
              <a:t>Melakukan skrining bahan alam dan membuktikan secara ilmiah pengembangan </a:t>
            </a:r>
            <a:r>
              <a:rPr lang="x-none" sz="2400" i="1"/>
              <a:t>herbal medicine</a:t>
            </a:r>
            <a:r>
              <a:rPr lang="x-none" sz="2400"/>
              <a:t> menjadi sediaan Herbal terstandar dan fitofarmaka</a:t>
            </a:r>
            <a:r>
              <a:rPr lang="id-ID" sz="2400" dirty="0"/>
              <a:t>.</a:t>
            </a:r>
            <a:endParaRPr lang="en-US" sz="2400" dirty="0"/>
          </a:p>
          <a:p>
            <a:pPr marL="455613" lvl="4" indent="-455613">
              <a:buFont typeface="Arial" panose="020B0604020202020204" pitchFamily="34" charset="0"/>
              <a:buChar char="•"/>
            </a:pP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perlindungan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keamanan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khasiat </a:t>
            </a:r>
            <a:r>
              <a:rPr lang="en-US" sz="2400" dirty="0" err="1"/>
              <a:t>obat</a:t>
            </a:r>
            <a:r>
              <a:rPr lang="en-US" sz="2400" dirty="0"/>
              <a:t> </a:t>
            </a:r>
            <a:r>
              <a:rPr lang="id-ID" sz="2400" dirty="0"/>
              <a:t>herbal.</a:t>
            </a:r>
            <a:endParaRPr lang="en-US" sz="2400" dirty="0"/>
          </a:p>
          <a:p>
            <a:pPr marL="455613" lvl="4" indent="-455613">
              <a:buFont typeface="Arial" panose="020B0604020202020204" pitchFamily="34" charset="0"/>
              <a:buChar char="•"/>
            </a:pPr>
            <a:r>
              <a:rPr lang="x-none" sz="2400"/>
              <a:t>Memfasilitasi dan mengkoordinir pengembangan bahan obat alami menjadi obat baru ( </a:t>
            </a:r>
            <a:r>
              <a:rPr lang="x-none" sz="2400" i="1"/>
              <a:t>Drug Discovery</a:t>
            </a:r>
            <a:r>
              <a:rPr lang="x-none" sz="2400"/>
              <a:t>).</a:t>
            </a:r>
            <a:endParaRPr lang="en-US" sz="2400" dirty="0"/>
          </a:p>
          <a:p>
            <a:pPr marL="455613" lvl="4" indent="-455613">
              <a:buFont typeface="Arial" panose="020B0604020202020204" pitchFamily="34" charset="0"/>
              <a:buChar char="•"/>
            </a:pPr>
            <a:r>
              <a:rPr lang="x-none" sz="2400"/>
              <a:t>Menyediakan fasilitas penelitian, pelayanan informasi dan konsultasi yang berkaitan dengan Kedokteran </a:t>
            </a:r>
            <a:r>
              <a:rPr lang="id-ID" sz="2400" dirty="0"/>
              <a:t>Herbal</a:t>
            </a:r>
            <a:r>
              <a:rPr lang="x-none" sz="2400"/>
              <a:t> bagi akademisi di lingkungan UGM maupun di luar UGM seperti industri farmasi, institusi, serta masyarakat luas.</a:t>
            </a:r>
            <a:endParaRPr lang="en-US" sz="2400" dirty="0"/>
          </a:p>
          <a:p>
            <a:pPr marL="455613" lvl="4" indent="-455613">
              <a:buFont typeface="Arial" panose="020B0604020202020204" pitchFamily="34" charset="0"/>
              <a:buChar char="•"/>
            </a:pPr>
            <a:r>
              <a:rPr lang="x-none" sz="2400"/>
              <a:t>Menjalin kerjasama penelitian dengan industri farmasi dan institusi </a:t>
            </a:r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luar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455613" lvl="4" indent="-455613">
              <a:buFont typeface="Arial" panose="020B0604020202020204" pitchFamily="34" charset="0"/>
              <a:buChar char="•"/>
            </a:pPr>
            <a:r>
              <a:rPr lang="id-ID" sz="2400" dirty="0"/>
              <a:t>Memberikan informasi ilmiah tentang kedokteran herbal melalui pelatihan, seminar, kuliah interaktif dan buku referensi (monograf</a:t>
            </a:r>
            <a:r>
              <a:rPr lang="id-ID" sz="2400" dirty="0" smtClean="0"/>
              <a:t>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Milestone 2018-2021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340768"/>
            <a:ext cx="11247040" cy="4785395"/>
          </a:xfrm>
        </p:spPr>
        <p:txBody>
          <a:bodyPr>
            <a:normAutofit/>
          </a:bodyPr>
          <a:lstStyle/>
          <a:p>
            <a:pPr algn="just"/>
            <a:r>
              <a:rPr lang="id-ID" sz="2800" dirty="0"/>
              <a:t>Jangka Pendek</a:t>
            </a:r>
            <a:endParaRPr lang="en-US" sz="2800" dirty="0"/>
          </a:p>
          <a:p>
            <a:pPr lvl="1" algn="just"/>
            <a:r>
              <a:rPr lang="id-ID" sz="2800" dirty="0" smtClean="0"/>
              <a:t>Kerjasama dengan instansi di Luar FK UGM baik dari dalam dan luar negeri untuk mengembangkan produk herbal baik produk herbal untuk </a:t>
            </a:r>
            <a:r>
              <a:rPr lang="en-US" sz="2800" dirty="0" err="1" smtClean="0"/>
              <a:t>kuratif</a:t>
            </a:r>
            <a:r>
              <a:rPr lang="id-ID" sz="2800" dirty="0" smtClean="0"/>
              <a:t> maupun</a:t>
            </a:r>
            <a:r>
              <a:rPr lang="en-US" sz="2800" dirty="0" smtClean="0"/>
              <a:t> </a:t>
            </a:r>
            <a:r>
              <a:rPr lang="en-US" sz="2800" dirty="0" err="1" smtClean="0"/>
              <a:t>preventif</a:t>
            </a:r>
            <a:r>
              <a:rPr lang="en-US" sz="2800" dirty="0" smtClean="0"/>
              <a:t> (</a:t>
            </a:r>
            <a:r>
              <a:rPr lang="id-ID" sz="2800" dirty="0" smtClean="0"/>
              <a:t>nutraseutikal</a:t>
            </a:r>
            <a:r>
              <a:rPr lang="en-US" sz="2800" dirty="0" smtClean="0"/>
              <a:t>)</a:t>
            </a:r>
            <a:endParaRPr lang="en-US" sz="2800" dirty="0"/>
          </a:p>
          <a:p>
            <a:pPr lvl="1" algn="just"/>
            <a:r>
              <a:rPr lang="id-ID" sz="2800" dirty="0" smtClean="0"/>
              <a:t>Mengadakan </a:t>
            </a:r>
            <a:r>
              <a:rPr lang="en-US" sz="2800" dirty="0" smtClean="0"/>
              <a:t>workshop</a:t>
            </a:r>
            <a:r>
              <a:rPr lang="id-ID" sz="2800" dirty="0" smtClean="0"/>
              <a:t> </a:t>
            </a:r>
            <a:r>
              <a:rPr lang="id-ID" sz="2800" i="1" dirty="0" smtClean="0"/>
              <a:t>bioassay guided </a:t>
            </a:r>
            <a:r>
              <a:rPr lang="id-ID" sz="2800" dirty="0" smtClean="0"/>
              <a:t>untuk para peneliti</a:t>
            </a:r>
          </a:p>
          <a:p>
            <a:pPr lvl="1" algn="just"/>
            <a:r>
              <a:rPr lang="id-ID" sz="2800" dirty="0" smtClean="0"/>
              <a:t>Menghasilkan produk dari bahan herbal baik produk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id-ID" sz="2800" dirty="0" smtClean="0"/>
              <a:t>obat maupun nutraseutikal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6007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17286</TotalTime>
  <Words>534</Words>
  <Application>Microsoft Office PowerPoint</Application>
  <PresentationFormat>Custom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2_Office Theme</vt:lpstr>
      <vt:lpstr>PowerPoint Presentation</vt:lpstr>
      <vt:lpstr>Bab 1. Kebijakan Umum</vt:lpstr>
      <vt:lpstr>Pendahuluan </vt:lpstr>
      <vt:lpstr>Nilai-nilai dasar</vt:lpstr>
      <vt:lpstr>Visi</vt:lpstr>
      <vt:lpstr>Misi</vt:lpstr>
      <vt:lpstr>Komitmen</vt:lpstr>
      <vt:lpstr>Tujuan</vt:lpstr>
      <vt:lpstr>Milestone 2018-2021</vt:lpstr>
      <vt:lpstr>Milestone 2018-2021</vt:lpstr>
      <vt:lpstr>Milestone 2018-2021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JODY-PC</cp:lastModifiedBy>
  <cp:revision>149</cp:revision>
  <dcterms:created xsi:type="dcterms:W3CDTF">2016-10-06T12:46:54Z</dcterms:created>
  <dcterms:modified xsi:type="dcterms:W3CDTF">2017-11-15T08:43:04Z</dcterms:modified>
</cp:coreProperties>
</file>