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3"/>
  </p:notesMasterIdLst>
  <p:sldIdLst>
    <p:sldId id="257" r:id="rId3"/>
    <p:sldId id="398" r:id="rId4"/>
    <p:sldId id="407" r:id="rId5"/>
    <p:sldId id="400" r:id="rId6"/>
    <p:sldId id="401" r:id="rId7"/>
    <p:sldId id="405" r:id="rId8"/>
    <p:sldId id="402" r:id="rId9"/>
    <p:sldId id="403" r:id="rId10"/>
    <p:sldId id="406" r:id="rId11"/>
    <p:sldId id="4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-1128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000" b="1" dirty="0" smtClean="0"/>
              <a:t>Departemen Ilmu Kedokteran Jiwa</a:t>
            </a:r>
            <a:endParaRPr lang="en-US" sz="40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r>
              <a:rPr lang="id-ID" sz="2800" dirty="0" smtClean="0"/>
              <a:t>2018:</a:t>
            </a:r>
          </a:p>
          <a:p>
            <a:pPr lvl="1"/>
            <a:r>
              <a:rPr lang="id-ID" sz="2800" dirty="0" smtClean="0"/>
              <a:t>Kaderisasi staf baru </a:t>
            </a:r>
          </a:p>
          <a:p>
            <a:r>
              <a:rPr lang="id-ID" sz="2800" dirty="0" smtClean="0"/>
              <a:t>2019:</a:t>
            </a:r>
          </a:p>
          <a:p>
            <a:pPr lvl="1"/>
            <a:r>
              <a:rPr lang="id-ID" sz="2800" dirty="0" smtClean="0"/>
              <a:t>Menambah jumlah konsultan</a:t>
            </a:r>
          </a:p>
          <a:p>
            <a:pPr lvl="1"/>
            <a:r>
              <a:rPr lang="id-ID" sz="2800" dirty="0" smtClean="0"/>
              <a:t>Menambah jumlah profesor</a:t>
            </a:r>
            <a:endParaRPr lang="id-ID" sz="2800" dirty="0" smtClean="0"/>
          </a:p>
          <a:p>
            <a:r>
              <a:rPr lang="id-ID" sz="2800" dirty="0" smtClean="0"/>
              <a:t>2020:</a:t>
            </a:r>
          </a:p>
          <a:p>
            <a:pPr lvl="1"/>
            <a:r>
              <a:rPr lang="id-ID" sz="2800" dirty="0" smtClean="0"/>
              <a:t>Mewujudkan </a:t>
            </a:r>
            <a:r>
              <a:rPr lang="id-ID" sz="2800" i="1" dirty="0" smtClean="0"/>
              <a:t>Academic Health System </a:t>
            </a:r>
            <a:r>
              <a:rPr lang="id-ID" sz="2800" dirty="0" smtClean="0"/>
              <a:t>(AHS)</a:t>
            </a:r>
            <a:endParaRPr lang="id-ID" sz="2800" dirty="0" smtClean="0"/>
          </a:p>
          <a:p>
            <a:r>
              <a:rPr lang="id-ID" sz="2800" dirty="0" smtClean="0"/>
              <a:t>2022: </a:t>
            </a:r>
          </a:p>
          <a:p>
            <a:pPr lvl="1"/>
            <a:r>
              <a:rPr lang="id-ID" sz="2800" dirty="0" smtClean="0"/>
              <a:t>Membuka </a:t>
            </a:r>
            <a:r>
              <a:rPr lang="id-ID" sz="2800" dirty="0" smtClean="0"/>
              <a:t>subspesialis  </a:t>
            </a:r>
            <a:r>
              <a:rPr lang="id-ID" sz="2800" dirty="0" smtClean="0"/>
              <a:t>komunitas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Nilai-nilai dasar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2400" dirty="0"/>
              <a:t>INTEGRITAS</a:t>
            </a:r>
          </a:p>
          <a:p>
            <a:r>
              <a:rPr lang="id-ID" sz="2400" dirty="0" smtClean="0"/>
              <a:t>PROFESSIONALISME</a:t>
            </a:r>
          </a:p>
          <a:p>
            <a:r>
              <a:rPr lang="id-ID" sz="2400" dirty="0" smtClean="0"/>
              <a:t>KEPEDULIAN</a:t>
            </a:r>
          </a:p>
          <a:p>
            <a:r>
              <a:rPr lang="id-ID" sz="2400" dirty="0" smtClean="0"/>
              <a:t>KOLABORASI</a:t>
            </a:r>
          </a:p>
          <a:p>
            <a:r>
              <a:rPr lang="id-ID" sz="2400" dirty="0" smtClean="0"/>
              <a:t>PROAKTIF</a:t>
            </a:r>
          </a:p>
          <a:p>
            <a:r>
              <a:rPr lang="id-ID" sz="2400" dirty="0" smtClean="0"/>
              <a:t>AKUNTABEL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0087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</a:rPr>
              <a:t>Menjadikan</a:t>
            </a:r>
            <a:r>
              <a:rPr lang="en-US" sz="3200" b="1" dirty="0">
                <a:solidFill>
                  <a:schemeClr val="tx1"/>
                </a:solidFill>
              </a:rPr>
              <a:t> Program </a:t>
            </a:r>
            <a:r>
              <a:rPr lang="en-US" sz="3200" b="1" dirty="0" err="1">
                <a:solidFill>
                  <a:schemeClr val="tx1"/>
                </a:solidFill>
              </a:rPr>
              <a:t>Studi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Pendidikan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Spesialis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Psikiatri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Fakultas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Kedokteran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Universitas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Gadjah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Mada</a:t>
            </a:r>
            <a:r>
              <a:rPr lang="en-US" sz="3200" b="1" dirty="0">
                <a:solidFill>
                  <a:schemeClr val="tx1"/>
                </a:solidFill>
              </a:rPr>
              <a:t> yang </a:t>
            </a:r>
            <a:r>
              <a:rPr lang="id-ID" sz="3200" b="1" dirty="0">
                <a:solidFill>
                  <a:schemeClr val="tx1"/>
                </a:solidFill>
              </a:rPr>
              <a:t>bertaraf </a:t>
            </a:r>
            <a:r>
              <a:rPr lang="id-ID" sz="3200" dirty="0">
                <a:solidFill>
                  <a:schemeClr val="tx1"/>
                </a:solidFill>
              </a:rPr>
              <a:t>nasional dan internasional, </a:t>
            </a:r>
            <a:r>
              <a:rPr lang="en-US" sz="3200" dirty="0" err="1">
                <a:solidFill>
                  <a:schemeClr val="tx1"/>
                </a:solidFill>
              </a:rPr>
              <a:t>inovatif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mandiri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bidang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Ilmu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Psikiatri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dengan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berlandaskan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nilai-nilai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luhur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budaya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bangsa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berdasarkan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Pancasila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pada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tahun</a:t>
            </a:r>
            <a:r>
              <a:rPr lang="en-US" sz="3200" b="1" dirty="0">
                <a:solidFill>
                  <a:schemeClr val="tx1"/>
                </a:solidFill>
              </a:rPr>
              <a:t> 202</a:t>
            </a:r>
            <a:r>
              <a:rPr lang="id-ID" sz="3200" b="1" dirty="0">
                <a:solidFill>
                  <a:schemeClr val="tx1"/>
                </a:solidFill>
              </a:rPr>
              <a:t>5.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062179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96" y="1322246"/>
            <a:ext cx="11855116" cy="50945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Menyelenggarakan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dokter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spesialis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Psikiatri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terakreditasi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dan menghasilkan lulusan yang handal</a:t>
            </a:r>
            <a:r>
              <a:rPr lang="x-none" sz="2800">
                <a:solidFill>
                  <a:schemeClr val="tx1"/>
                </a:solidFill>
              </a:rPr>
              <a:t>, </a:t>
            </a:r>
            <a:r>
              <a:rPr lang="id-ID" sz="2800" dirty="0">
                <a:solidFill>
                  <a:schemeClr val="tx1"/>
                </a:solidFill>
              </a:rPr>
              <a:t>unggul</a:t>
            </a:r>
            <a:r>
              <a:rPr lang="en-ID" sz="2800" dirty="0">
                <a:solidFill>
                  <a:schemeClr val="tx1"/>
                </a:solidFill>
              </a:rPr>
              <a:t>, </a:t>
            </a:r>
            <a:r>
              <a:rPr lang="id-ID" sz="2800" dirty="0">
                <a:solidFill>
                  <a:schemeClr val="tx1"/>
                </a:solidFill>
              </a:rPr>
              <a:t>ber</a:t>
            </a:r>
            <a:r>
              <a:rPr lang="en-ID" sz="2800" dirty="0" err="1">
                <a:solidFill>
                  <a:schemeClr val="tx1"/>
                </a:solidFill>
              </a:rPr>
              <a:t>etika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berkompetensi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profesional</a:t>
            </a:r>
            <a:r>
              <a:rPr lang="id-ID" sz="2800" dirty="0">
                <a:solidFill>
                  <a:schemeClr val="tx1"/>
                </a:solidFill>
              </a:rPr>
              <a:t> sesuai standar kolegium Psikiatri</a:t>
            </a:r>
            <a:r>
              <a:rPr lang="en-ID" sz="2800" dirty="0">
                <a:solidFill>
                  <a:schemeClr val="tx1"/>
                </a:solidFill>
              </a:rPr>
              <a:t> Indonesia.  </a:t>
            </a:r>
            <a:endParaRPr lang="id-ID" sz="2800" b="1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Menyelenggarakan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penelitian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terkait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Psikiatri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penelitian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dasar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klinis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meningkatkan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derajat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jiwa</a:t>
            </a:r>
            <a:r>
              <a:rPr lang="en-US" sz="2800" dirty="0">
                <a:solidFill>
                  <a:schemeClr val="tx1"/>
                </a:solidFill>
              </a:rPr>
              <a:t> Indonesia</a:t>
            </a:r>
            <a:r>
              <a:rPr lang="id-ID" sz="2800" dirty="0">
                <a:solidFill>
                  <a:schemeClr val="tx1"/>
                </a:solidFill>
              </a:rPr>
              <a:t>. </a:t>
            </a:r>
            <a:endParaRPr lang="id-ID" sz="2800" b="1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Melaksanakan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pelayanan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profesional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Psikiatri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berbasis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bukti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(evidence based medicine).</a:t>
            </a:r>
            <a:endParaRPr lang="id-ID" sz="2800" b="1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id-ID" sz="2800" dirty="0">
                <a:solidFill>
                  <a:schemeClr val="tx1"/>
                </a:solidFill>
              </a:rPr>
              <a:t>Me</a:t>
            </a:r>
            <a:r>
              <a:rPr lang="x-none" sz="2800">
                <a:solidFill>
                  <a:schemeClr val="tx1"/>
                </a:solidFill>
              </a:rPr>
              <a:t>laksana</a:t>
            </a:r>
            <a:r>
              <a:rPr lang="id-ID" sz="2800" dirty="0">
                <a:solidFill>
                  <a:schemeClr val="tx1"/>
                </a:solidFill>
              </a:rPr>
              <a:t>kan pengabdian kepada masyarakat berlandaskan tanggung jawab sosial yang besar dan berkualitas dalam pengabdian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sampai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taraf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internasional</a:t>
            </a:r>
            <a:r>
              <a:rPr lang="id-ID" sz="2800" dirty="0" smtClean="0">
                <a:solidFill>
                  <a:schemeClr val="tx1"/>
                </a:solidFill>
              </a:rPr>
              <a:t>.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Con’t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3200" dirty="0" err="1"/>
              <a:t>Menjalin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internasional</a:t>
            </a:r>
            <a:r>
              <a:rPr lang="en-US" sz="3200" dirty="0"/>
              <a:t>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,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pengabdian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.</a:t>
            </a:r>
            <a:endParaRPr lang="id-ID" sz="3200" dirty="0"/>
          </a:p>
          <a:p>
            <a:r>
              <a:rPr lang="id-ID" sz="3200" dirty="0"/>
              <a:t>Menyelenggarakan pendidikan khusus untuk m</a:t>
            </a:r>
            <a:r>
              <a:rPr lang="en-US" sz="3200" dirty="0" err="1"/>
              <a:t>eningkatkan</a:t>
            </a:r>
            <a:r>
              <a:rPr lang="en-US" sz="3200" dirty="0"/>
              <a:t> </a:t>
            </a:r>
            <a:r>
              <a:rPr lang="en-US" sz="3200" dirty="0" err="1"/>
              <a:t>kualitas</a:t>
            </a:r>
            <a:r>
              <a:rPr lang="en-US" sz="3200" dirty="0"/>
              <a:t> </a:t>
            </a:r>
            <a:r>
              <a:rPr lang="en-US" sz="3200" dirty="0" err="1"/>
              <a:t>kompetensi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profesionalisme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yang </a:t>
            </a:r>
            <a:r>
              <a:rPr lang="en-US" sz="3200" dirty="0" err="1"/>
              <a:t>beretika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bermoral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id-ID" sz="3200" dirty="0"/>
              <a:t> dan sesuai dengan nilai-nilai budaya dan Pancasila.</a:t>
            </a:r>
            <a:endParaRPr lang="en-US" sz="3200" dirty="0"/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9081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id-ID" sz="2300" dirty="0" smtClean="0"/>
              <a:t>Menyelenggarakan pendidikan psikiatri terbaik, berbasis bukti dan bertaraf internasional</a:t>
            </a:r>
          </a:p>
          <a:p>
            <a:r>
              <a:rPr lang="id-ID" sz="2300" dirty="0" smtClean="0"/>
              <a:t>Melaksanakan penelitian bertaraf internasional, lintas disiplin dan mengantisipasi masalah kesehatan di masa depan</a:t>
            </a:r>
          </a:p>
          <a:p>
            <a:r>
              <a:rPr lang="id-ID" sz="2300" dirty="0" smtClean="0"/>
              <a:t>Terwujudnya AHS dengan rumah sakit pendidikan lainnya</a:t>
            </a:r>
          </a:p>
          <a:p>
            <a:r>
              <a:rPr lang="id-ID" sz="2300" dirty="0" smtClean="0"/>
              <a:t>Terwujudnya manajemen fakultas yang profesional, pertumbuhan finansial dan manajemen keuangan yang handal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lulusan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spesialis</a:t>
            </a:r>
            <a:r>
              <a:rPr lang="en-US" sz="2800" dirty="0"/>
              <a:t> </a:t>
            </a:r>
            <a:r>
              <a:rPr lang="en-US" sz="2800" dirty="0" err="1"/>
              <a:t>Psikiatri</a:t>
            </a:r>
            <a:r>
              <a:rPr lang="en-US" sz="2800" dirty="0"/>
              <a:t> </a:t>
            </a:r>
            <a:r>
              <a:rPr lang="en-ID" sz="2800" dirty="0"/>
              <a:t>yang </a:t>
            </a:r>
            <a:r>
              <a:rPr lang="en-US" sz="2800" dirty="0" err="1"/>
              <a:t>berkompetensi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kurikulum</a:t>
            </a:r>
            <a:r>
              <a:rPr lang="en-US" sz="2800" dirty="0"/>
              <a:t> </a:t>
            </a:r>
            <a:r>
              <a:rPr lang="en-US" sz="2800" dirty="0" err="1"/>
              <a:t>kolegium</a:t>
            </a:r>
            <a:r>
              <a:rPr lang="en-US" sz="2800" dirty="0"/>
              <a:t> </a:t>
            </a:r>
            <a:r>
              <a:rPr lang="en-US" sz="2800" dirty="0" err="1"/>
              <a:t>Psikiatri</a:t>
            </a:r>
            <a:r>
              <a:rPr lang="en-US" sz="2800" dirty="0"/>
              <a:t> Indonesia</a:t>
            </a:r>
            <a:r>
              <a:rPr lang="id-ID" sz="2800" dirty="0"/>
              <a:t>,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Psikiatri</a:t>
            </a:r>
            <a:r>
              <a:rPr lang="id-ID" sz="2800" dirty="0"/>
              <a:t> dan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agen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di </a:t>
            </a:r>
            <a:r>
              <a:rPr lang="en-US" sz="2800" dirty="0" err="1"/>
              <a:t>masyarakat</a:t>
            </a:r>
            <a:r>
              <a:rPr lang="id-ID" sz="2800" dirty="0"/>
              <a:t>.</a:t>
            </a:r>
          </a:p>
          <a:p>
            <a:pPr lvl="0"/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responsif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keunggulan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yang </a:t>
            </a:r>
            <a:r>
              <a:rPr lang="en-US" sz="2800" dirty="0" err="1"/>
              <a:t>dipublikasi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id-ID" sz="2800" dirty="0"/>
              <a:t>.</a:t>
            </a:r>
          </a:p>
          <a:p>
            <a:pPr lvl="0"/>
            <a:r>
              <a:rPr lang="id-ID" sz="2800" dirty="0"/>
              <a:t>Meningkatkan jumlah pasien  dan mengurangi lama rawat inap </a:t>
            </a:r>
            <a:r>
              <a:rPr lang="id-ID" sz="2800" dirty="0" smtClean="0"/>
              <a:t>pasien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Con’t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id-ID" sz="2400" dirty="0"/>
              <a:t>Terlaksananya pengabdian masyarakat baik di tingkat nasional maupun internasional</a:t>
            </a:r>
          </a:p>
          <a:p>
            <a:pPr lvl="0"/>
            <a:r>
              <a:rPr lang="id-ID" sz="2400" dirty="0"/>
              <a:t>Menghasilkan karya pengabdian masyarkat yang dapat digunakan untuk meningkatkan taraf kesejahteraan masyarakat dan dapat digunakan untuk pengembangan ilmu peserta didik.</a:t>
            </a:r>
          </a:p>
          <a:p>
            <a:pPr lvl="0"/>
            <a:r>
              <a:rPr lang="id-ID" sz="2400" dirty="0"/>
              <a:t>Terjalin kerjasama dengan berbagai pihak baik di tingkat nasional maupun internasional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/>
              <a:t>M</a:t>
            </a:r>
            <a:r>
              <a:rPr lang="id-ID" sz="2400" dirty="0"/>
              <a:t>enghasilkan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kompeten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prasarana</a:t>
            </a:r>
            <a:r>
              <a:rPr lang="en-US" sz="2400" dirty="0"/>
              <a:t> yang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mengajar</a:t>
            </a:r>
            <a:r>
              <a:rPr lang="id-ID" sz="2400" dirty="0"/>
              <a:t> yang </a:t>
            </a:r>
            <a:r>
              <a:rPr lang="en-US" sz="2400" dirty="0" err="1"/>
              <a:t>beretika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bermoral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id-ID" sz="2400" dirty="0"/>
              <a:t> dan sesuai dengan nilai-nilai budaya dan Pancasila.</a:t>
            </a:r>
            <a:endParaRPr lang="en-US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509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17290</TotalTime>
  <Words>429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Con’t</vt:lpstr>
      <vt:lpstr>Komitmen</vt:lpstr>
      <vt:lpstr>Tujuan</vt:lpstr>
      <vt:lpstr>Con’t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HP</cp:lastModifiedBy>
  <cp:revision>153</cp:revision>
  <dcterms:created xsi:type="dcterms:W3CDTF">2016-10-06T12:46:54Z</dcterms:created>
  <dcterms:modified xsi:type="dcterms:W3CDTF">2017-11-09T02:35:47Z</dcterms:modified>
</cp:coreProperties>
</file>