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13"/>
  </p:notesMasterIdLst>
  <p:sldIdLst>
    <p:sldId id="257" r:id="rId3"/>
    <p:sldId id="398" r:id="rId4"/>
    <p:sldId id="407" r:id="rId5"/>
    <p:sldId id="400" r:id="rId6"/>
    <p:sldId id="401" r:id="rId7"/>
    <p:sldId id="405" r:id="rId8"/>
    <p:sldId id="402" r:id="rId9"/>
    <p:sldId id="403" r:id="rId10"/>
    <p:sldId id="406" r:id="rId11"/>
    <p:sldId id="40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9" d="100"/>
          <a:sy n="59" d="100"/>
        </p:scale>
        <p:origin x="-1128" y="-4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11/9/2017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11/9/2017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11/9/2017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11/9/2017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11/9/2017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11/9/2017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1" y="2040475"/>
            <a:ext cx="889930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d-ID" sz="4000" b="1" dirty="0" smtClean="0"/>
              <a:t>Departemen Ilmu Kedokteran Jiwa</a:t>
            </a:r>
            <a:endParaRPr lang="en-US" sz="4000" b="1" dirty="0" smtClean="0"/>
          </a:p>
          <a:p>
            <a:pPr algn="r"/>
            <a:endParaRPr lang="en-US" sz="3200" dirty="0">
              <a:cs typeface="Arial" pitchFamily="34" charset="0"/>
            </a:endParaRPr>
          </a:p>
          <a:p>
            <a:pPr algn="r"/>
            <a:r>
              <a:rPr lang="en-US" sz="3200" dirty="0" smtClean="0">
                <a:cs typeface="Arial" pitchFamily="34" charset="0"/>
              </a:rPr>
              <a:t>Bab I. </a:t>
            </a:r>
            <a:r>
              <a:rPr lang="en-US" sz="3200" dirty="0" err="1" smtClean="0">
                <a:cs typeface="Arial" pitchFamily="34" charset="0"/>
              </a:rPr>
              <a:t>Kebijakan</a:t>
            </a:r>
            <a:r>
              <a:rPr lang="en-US" sz="3200" dirty="0" smtClean="0">
                <a:cs typeface="Arial" pitchFamily="34" charset="0"/>
              </a:rPr>
              <a:t> </a:t>
            </a:r>
            <a:r>
              <a:rPr lang="en-US" sz="3200" dirty="0" err="1" smtClean="0">
                <a:cs typeface="Arial" pitchFamily="34" charset="0"/>
              </a:rPr>
              <a:t>Umum</a:t>
            </a:r>
            <a:endParaRPr lang="id-ID" sz="32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3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smtClean="0"/>
              <a:t>Milestones 2018-2022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08" y="1143000"/>
            <a:ext cx="11221792" cy="5309315"/>
          </a:xfrm>
          <a:solidFill>
            <a:schemeClr val="bg1"/>
          </a:solidFill>
        </p:spPr>
        <p:txBody>
          <a:bodyPr/>
          <a:lstStyle/>
          <a:p>
            <a:r>
              <a:rPr lang="id-ID" sz="2800" dirty="0" smtClean="0"/>
              <a:t>2018:</a:t>
            </a:r>
          </a:p>
          <a:p>
            <a:pPr lvl="1"/>
            <a:r>
              <a:rPr lang="id-ID" sz="2800" dirty="0" smtClean="0"/>
              <a:t>Kaderisasi staf baru </a:t>
            </a:r>
          </a:p>
          <a:p>
            <a:r>
              <a:rPr lang="id-ID" sz="2800" dirty="0" smtClean="0"/>
              <a:t>2019:</a:t>
            </a:r>
          </a:p>
          <a:p>
            <a:pPr lvl="1"/>
            <a:r>
              <a:rPr lang="id-ID" sz="2800" dirty="0" smtClean="0"/>
              <a:t>Menambah jumlah konsultan</a:t>
            </a:r>
          </a:p>
          <a:p>
            <a:pPr lvl="1"/>
            <a:r>
              <a:rPr lang="id-ID" sz="2800" dirty="0" smtClean="0"/>
              <a:t>Menambah jumlah profesor</a:t>
            </a:r>
            <a:endParaRPr lang="id-ID" sz="2800" dirty="0" smtClean="0"/>
          </a:p>
          <a:p>
            <a:r>
              <a:rPr lang="id-ID" sz="2800" dirty="0" smtClean="0"/>
              <a:t>2020:</a:t>
            </a:r>
          </a:p>
          <a:p>
            <a:pPr lvl="1"/>
            <a:r>
              <a:rPr lang="id-ID" sz="2800" dirty="0" smtClean="0"/>
              <a:t>Mewujudkan </a:t>
            </a:r>
            <a:r>
              <a:rPr lang="id-ID" sz="2800" i="1" dirty="0" smtClean="0"/>
              <a:t>Academic Health System </a:t>
            </a:r>
            <a:r>
              <a:rPr lang="id-ID" sz="2800" dirty="0" smtClean="0"/>
              <a:t>(AHS)</a:t>
            </a:r>
            <a:endParaRPr lang="id-ID" sz="2800" dirty="0" smtClean="0"/>
          </a:p>
          <a:p>
            <a:r>
              <a:rPr lang="id-ID" sz="2800" dirty="0" smtClean="0"/>
              <a:t>2022: </a:t>
            </a:r>
          </a:p>
          <a:p>
            <a:pPr lvl="1"/>
            <a:r>
              <a:rPr lang="id-ID" sz="2800" dirty="0" smtClean="0"/>
              <a:t>Membuka </a:t>
            </a:r>
            <a:r>
              <a:rPr lang="id-ID" sz="2800" dirty="0" smtClean="0"/>
              <a:t>subspesialis  </a:t>
            </a:r>
            <a:r>
              <a:rPr lang="id-ID" sz="2800" dirty="0" smtClean="0"/>
              <a:t>komunitas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6701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 1.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 smtClean="0"/>
              <a:t>Umum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fi-FI" dirty="0"/>
              <a:t>Pendahuluan</a:t>
            </a:r>
          </a:p>
          <a:p>
            <a:r>
              <a:rPr lang="fi-FI" b="1" dirty="0"/>
              <a:t>Nilai-nilai dasar</a:t>
            </a:r>
          </a:p>
          <a:p>
            <a:r>
              <a:rPr lang="fi-FI" b="1" dirty="0"/>
              <a:t>Visi </a:t>
            </a:r>
          </a:p>
          <a:p>
            <a:r>
              <a:rPr lang="fi-FI" b="1" dirty="0"/>
              <a:t>Misi</a:t>
            </a:r>
          </a:p>
          <a:p>
            <a:r>
              <a:rPr lang="fi-FI" b="1" dirty="0"/>
              <a:t>Komitmen</a:t>
            </a:r>
          </a:p>
          <a:p>
            <a:r>
              <a:rPr lang="fi-FI" b="1" dirty="0"/>
              <a:t>Tujuan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4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Nilai-nilai dasar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id-ID" sz="2400" dirty="0"/>
              <a:t>INTEGRITAS</a:t>
            </a:r>
          </a:p>
          <a:p>
            <a:r>
              <a:rPr lang="id-ID" sz="2400" dirty="0" smtClean="0"/>
              <a:t>PROFESSIONALISME</a:t>
            </a:r>
          </a:p>
          <a:p>
            <a:r>
              <a:rPr lang="id-ID" sz="2400" dirty="0" smtClean="0"/>
              <a:t>KEPEDULIAN</a:t>
            </a:r>
          </a:p>
          <a:p>
            <a:r>
              <a:rPr lang="id-ID" sz="2400" dirty="0" smtClean="0"/>
              <a:t>KOLABORASI</a:t>
            </a:r>
          </a:p>
          <a:p>
            <a:r>
              <a:rPr lang="id-ID" sz="2400" dirty="0" smtClean="0"/>
              <a:t>PROAKTIF</a:t>
            </a:r>
          </a:p>
          <a:p>
            <a:r>
              <a:rPr lang="id-ID" sz="2400" dirty="0" smtClean="0"/>
              <a:t>AKUNTABEL 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300878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17536"/>
            <a:ext cx="10363200" cy="1470025"/>
          </a:xfrm>
        </p:spPr>
        <p:txBody>
          <a:bodyPr/>
          <a:lstStyle/>
          <a:p>
            <a:r>
              <a:rPr lang="en-US" dirty="0" err="1" smtClean="0"/>
              <a:t>Visi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3792" y="1983346"/>
            <a:ext cx="11178862" cy="4095481"/>
          </a:xfrm>
          <a:solidFill>
            <a:schemeClr val="bg1"/>
          </a:solidFill>
        </p:spPr>
        <p:txBody>
          <a:bodyPr/>
          <a:lstStyle/>
          <a:p>
            <a:r>
              <a:rPr lang="en-US" sz="3200" b="1" dirty="0" err="1">
                <a:solidFill>
                  <a:schemeClr val="tx1"/>
                </a:solidFill>
              </a:rPr>
              <a:t>Menjadikan</a:t>
            </a:r>
            <a:r>
              <a:rPr lang="en-US" sz="3200" b="1" dirty="0">
                <a:solidFill>
                  <a:schemeClr val="tx1"/>
                </a:solidFill>
              </a:rPr>
              <a:t> Program </a:t>
            </a:r>
            <a:r>
              <a:rPr lang="en-US" sz="3200" b="1" dirty="0" err="1">
                <a:solidFill>
                  <a:schemeClr val="tx1"/>
                </a:solidFill>
              </a:rPr>
              <a:t>Studi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Pendidikan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Spesialis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Psikiatri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Fakultas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Kedokteran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Universitas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Gadjah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Mada</a:t>
            </a:r>
            <a:r>
              <a:rPr lang="en-US" sz="3200" b="1" dirty="0">
                <a:solidFill>
                  <a:schemeClr val="tx1"/>
                </a:solidFill>
              </a:rPr>
              <a:t> yang </a:t>
            </a:r>
            <a:r>
              <a:rPr lang="id-ID" sz="3200" b="1" dirty="0">
                <a:solidFill>
                  <a:schemeClr val="tx1"/>
                </a:solidFill>
              </a:rPr>
              <a:t>bertaraf </a:t>
            </a:r>
            <a:r>
              <a:rPr lang="id-ID" sz="3200" dirty="0">
                <a:solidFill>
                  <a:schemeClr val="tx1"/>
                </a:solidFill>
              </a:rPr>
              <a:t>nasional dan internasional, </a:t>
            </a:r>
            <a:r>
              <a:rPr lang="en-US" sz="3200" dirty="0" err="1">
                <a:solidFill>
                  <a:schemeClr val="tx1"/>
                </a:solidFill>
              </a:rPr>
              <a:t>inovatif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mandiri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dalam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bidang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Ilmu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Psikiatri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dengan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berlandaskan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nilai-nilai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luhur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budaya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bangsa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berdasarkan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Pancasila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pada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tahun</a:t>
            </a:r>
            <a:r>
              <a:rPr lang="en-US" sz="3200" b="1" dirty="0">
                <a:solidFill>
                  <a:schemeClr val="tx1"/>
                </a:solidFill>
              </a:rPr>
              <a:t> 202</a:t>
            </a:r>
            <a:r>
              <a:rPr lang="id-ID" sz="3200" b="1" dirty="0">
                <a:solidFill>
                  <a:schemeClr val="tx1"/>
                </a:solidFill>
              </a:rPr>
              <a:t>5.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79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7232"/>
            <a:ext cx="10363200" cy="1062179"/>
          </a:xfrm>
        </p:spPr>
        <p:txBody>
          <a:bodyPr/>
          <a:lstStyle/>
          <a:p>
            <a:r>
              <a:rPr lang="en-US" dirty="0" err="1" smtClean="0"/>
              <a:t>Misi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296" y="1322246"/>
            <a:ext cx="11855116" cy="509459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457200" lvl="0" indent="-457200" algn="just">
              <a:buFont typeface="Arial" pitchFamily="34" charset="0"/>
              <a:buChar char="•"/>
            </a:pPr>
            <a:r>
              <a:rPr lang="en-US" sz="2800" dirty="0" err="1">
                <a:solidFill>
                  <a:schemeClr val="tx1"/>
                </a:solidFill>
              </a:rPr>
              <a:t>Menyelenggarakan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pendidikan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dokter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spesialis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Psikiatri</a:t>
            </a:r>
            <a:r>
              <a:rPr lang="en-US" sz="2800" dirty="0">
                <a:solidFill>
                  <a:schemeClr val="tx1"/>
                </a:solidFill>
              </a:rPr>
              <a:t> yang </a:t>
            </a:r>
            <a:r>
              <a:rPr lang="en-US" sz="2800" dirty="0" err="1">
                <a:solidFill>
                  <a:schemeClr val="tx1"/>
                </a:solidFill>
              </a:rPr>
              <a:t>terakreditasi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secara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nasional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id-ID" sz="2800" dirty="0">
                <a:solidFill>
                  <a:schemeClr val="tx1"/>
                </a:solidFill>
              </a:rPr>
              <a:t>dan menghasilkan lulusan yang handal</a:t>
            </a:r>
            <a:r>
              <a:rPr lang="x-none" sz="2800">
                <a:solidFill>
                  <a:schemeClr val="tx1"/>
                </a:solidFill>
              </a:rPr>
              <a:t>, </a:t>
            </a:r>
            <a:r>
              <a:rPr lang="id-ID" sz="2800" dirty="0">
                <a:solidFill>
                  <a:schemeClr val="tx1"/>
                </a:solidFill>
              </a:rPr>
              <a:t>unggul</a:t>
            </a:r>
            <a:r>
              <a:rPr lang="en-ID" sz="2800" dirty="0">
                <a:solidFill>
                  <a:schemeClr val="tx1"/>
                </a:solidFill>
              </a:rPr>
              <a:t>, </a:t>
            </a:r>
            <a:r>
              <a:rPr lang="id-ID" sz="2800" dirty="0">
                <a:solidFill>
                  <a:schemeClr val="tx1"/>
                </a:solidFill>
              </a:rPr>
              <a:t>ber</a:t>
            </a:r>
            <a:r>
              <a:rPr lang="en-ID" sz="2800" dirty="0" err="1">
                <a:solidFill>
                  <a:schemeClr val="tx1"/>
                </a:solidFill>
              </a:rPr>
              <a:t>etika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dan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berkompetensi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profesional</a:t>
            </a:r>
            <a:r>
              <a:rPr lang="id-ID" sz="2800" dirty="0">
                <a:solidFill>
                  <a:schemeClr val="tx1"/>
                </a:solidFill>
              </a:rPr>
              <a:t> sesuai standar kolegium Psikiatri</a:t>
            </a:r>
            <a:r>
              <a:rPr lang="en-ID" sz="2800" dirty="0">
                <a:solidFill>
                  <a:schemeClr val="tx1"/>
                </a:solidFill>
              </a:rPr>
              <a:t> Indonesia.  </a:t>
            </a:r>
            <a:endParaRPr lang="id-ID" sz="2800" b="1" dirty="0">
              <a:solidFill>
                <a:schemeClr val="tx1"/>
              </a:solidFill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US" sz="2800" dirty="0" err="1">
                <a:solidFill>
                  <a:schemeClr val="tx1"/>
                </a:solidFill>
              </a:rPr>
              <a:t>Menyelenggarakan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penelitian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terkait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ilmu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Psikiatri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baik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penelitian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dasar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klinis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maupun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kesehatan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masyarakat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untuk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meningkatkan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derajat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kesehatan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jiwa</a:t>
            </a:r>
            <a:r>
              <a:rPr lang="en-US" sz="2800" dirty="0">
                <a:solidFill>
                  <a:schemeClr val="tx1"/>
                </a:solidFill>
              </a:rPr>
              <a:t> Indonesia</a:t>
            </a:r>
            <a:r>
              <a:rPr lang="id-ID" sz="2800" dirty="0">
                <a:solidFill>
                  <a:schemeClr val="tx1"/>
                </a:solidFill>
              </a:rPr>
              <a:t>. </a:t>
            </a:r>
            <a:endParaRPr lang="id-ID" sz="2800" b="1" dirty="0">
              <a:solidFill>
                <a:schemeClr val="tx1"/>
              </a:solidFill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US" sz="2800" dirty="0" err="1">
                <a:solidFill>
                  <a:schemeClr val="tx1"/>
                </a:solidFill>
              </a:rPr>
              <a:t>Melaksanakan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pelayanan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profesional</a:t>
            </a:r>
            <a:r>
              <a:rPr lang="en-US" sz="2800" dirty="0">
                <a:solidFill>
                  <a:schemeClr val="tx1"/>
                </a:solidFill>
              </a:rPr>
              <a:t> di </a:t>
            </a:r>
            <a:r>
              <a:rPr lang="en-US" sz="2800" dirty="0" err="1">
                <a:solidFill>
                  <a:schemeClr val="tx1"/>
                </a:solidFill>
              </a:rPr>
              <a:t>bidang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ilmu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Psikiatri</a:t>
            </a:r>
            <a:r>
              <a:rPr lang="en-US" sz="2800" dirty="0">
                <a:solidFill>
                  <a:schemeClr val="tx1"/>
                </a:solidFill>
              </a:rPr>
              <a:t> yang </a:t>
            </a:r>
            <a:r>
              <a:rPr lang="en-US" sz="2800" dirty="0" err="1">
                <a:solidFill>
                  <a:schemeClr val="tx1"/>
                </a:solidFill>
              </a:rPr>
              <a:t>berbasis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bukti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i="1" dirty="0">
                <a:solidFill>
                  <a:schemeClr val="tx1"/>
                </a:solidFill>
              </a:rPr>
              <a:t>(evidence based medicine).</a:t>
            </a:r>
            <a:endParaRPr lang="id-ID" sz="2800" b="1" dirty="0">
              <a:solidFill>
                <a:schemeClr val="tx1"/>
              </a:solidFill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id-ID" sz="2800" dirty="0">
                <a:solidFill>
                  <a:schemeClr val="tx1"/>
                </a:solidFill>
              </a:rPr>
              <a:t>Me</a:t>
            </a:r>
            <a:r>
              <a:rPr lang="x-none" sz="2800">
                <a:solidFill>
                  <a:schemeClr val="tx1"/>
                </a:solidFill>
              </a:rPr>
              <a:t>laksana</a:t>
            </a:r>
            <a:r>
              <a:rPr lang="id-ID" sz="2800" dirty="0">
                <a:solidFill>
                  <a:schemeClr val="tx1"/>
                </a:solidFill>
              </a:rPr>
              <a:t>kan pengabdian kepada masyarakat berlandaskan tanggung jawab sosial yang besar dan berkualitas dalam pengabdian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masyarakat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sampai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taraf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internasional</a:t>
            </a:r>
            <a:r>
              <a:rPr lang="id-ID" sz="2800" dirty="0" smtClean="0">
                <a:solidFill>
                  <a:schemeClr val="tx1"/>
                </a:solidFill>
              </a:rPr>
              <a:t>.</a:t>
            </a:r>
            <a:endParaRPr lang="id-ID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83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Con’t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en-US" sz="3200" dirty="0" err="1"/>
              <a:t>Menjalin</a:t>
            </a:r>
            <a:r>
              <a:rPr lang="en-US" sz="3200" dirty="0"/>
              <a:t> </a:t>
            </a:r>
            <a:r>
              <a:rPr lang="en-US" sz="3200" dirty="0" err="1"/>
              <a:t>kerja</a:t>
            </a:r>
            <a:r>
              <a:rPr lang="en-US" sz="3200" dirty="0"/>
              <a:t> </a:t>
            </a:r>
            <a:r>
              <a:rPr lang="en-US" sz="3200" dirty="0" err="1"/>
              <a:t>sama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berbagai</a:t>
            </a:r>
            <a:r>
              <a:rPr lang="en-US" sz="3200" dirty="0"/>
              <a:t> </a:t>
            </a:r>
            <a:r>
              <a:rPr lang="en-US" sz="3200" dirty="0" err="1"/>
              <a:t>pihak</a:t>
            </a:r>
            <a:r>
              <a:rPr lang="en-US" sz="3200" dirty="0"/>
              <a:t>, </a:t>
            </a:r>
            <a:r>
              <a:rPr lang="en-US" sz="3200" dirty="0" err="1"/>
              <a:t>baik</a:t>
            </a:r>
            <a:r>
              <a:rPr lang="en-US" sz="3200" dirty="0"/>
              <a:t> </a:t>
            </a:r>
            <a:r>
              <a:rPr lang="en-US" sz="3200" dirty="0" err="1"/>
              <a:t>tingkat</a:t>
            </a:r>
            <a:r>
              <a:rPr lang="en-US" sz="3200" dirty="0"/>
              <a:t> </a:t>
            </a:r>
            <a:r>
              <a:rPr lang="en-US" sz="3200" dirty="0" err="1"/>
              <a:t>nasional</a:t>
            </a:r>
            <a:r>
              <a:rPr lang="en-US" sz="3200" dirty="0"/>
              <a:t> </a:t>
            </a:r>
            <a:r>
              <a:rPr lang="en-US" sz="3200" dirty="0" err="1"/>
              <a:t>maupun</a:t>
            </a:r>
            <a:r>
              <a:rPr lang="en-US" sz="3200" dirty="0"/>
              <a:t> </a:t>
            </a:r>
            <a:r>
              <a:rPr lang="en-US" sz="3200" dirty="0" err="1"/>
              <a:t>internasional</a:t>
            </a:r>
            <a:r>
              <a:rPr lang="en-US" sz="3200" dirty="0"/>
              <a:t>,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bidang</a:t>
            </a:r>
            <a:r>
              <a:rPr lang="en-US" sz="3200" dirty="0"/>
              <a:t> </a:t>
            </a:r>
            <a:r>
              <a:rPr lang="en-US" sz="3200" dirty="0" err="1"/>
              <a:t>pendidikan</a:t>
            </a:r>
            <a:r>
              <a:rPr lang="en-US" sz="3200" dirty="0"/>
              <a:t>, </a:t>
            </a:r>
            <a:r>
              <a:rPr lang="en-US" sz="3200" dirty="0" err="1"/>
              <a:t>penelitian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pengabdian</a:t>
            </a:r>
            <a:r>
              <a:rPr lang="en-US" sz="3200" dirty="0"/>
              <a:t> </a:t>
            </a:r>
            <a:r>
              <a:rPr lang="en-US" sz="3200" dirty="0" err="1"/>
              <a:t>masyarakat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pengembangan</a:t>
            </a:r>
            <a:r>
              <a:rPr lang="en-US" sz="3200" dirty="0"/>
              <a:t> </a:t>
            </a:r>
            <a:r>
              <a:rPr lang="en-US" sz="3200" dirty="0" err="1"/>
              <a:t>pendidikan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pelayanan</a:t>
            </a:r>
            <a:r>
              <a:rPr lang="en-US" sz="3200" dirty="0"/>
              <a:t>.</a:t>
            </a:r>
            <a:endParaRPr lang="id-ID" sz="3200" dirty="0"/>
          </a:p>
          <a:p>
            <a:r>
              <a:rPr lang="id-ID" sz="3200" dirty="0"/>
              <a:t>Menyelenggarakan pendidikan khusus untuk m</a:t>
            </a:r>
            <a:r>
              <a:rPr lang="en-US" sz="3200" dirty="0" err="1"/>
              <a:t>eningkatkan</a:t>
            </a:r>
            <a:r>
              <a:rPr lang="en-US" sz="3200" dirty="0"/>
              <a:t> </a:t>
            </a:r>
            <a:r>
              <a:rPr lang="en-US" sz="3200" dirty="0" err="1"/>
              <a:t>kualitas</a:t>
            </a:r>
            <a:r>
              <a:rPr lang="en-US" sz="3200" dirty="0"/>
              <a:t> </a:t>
            </a:r>
            <a:r>
              <a:rPr lang="en-US" sz="3200" dirty="0" err="1"/>
              <a:t>kompetensi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profesionalisme</a:t>
            </a:r>
            <a:r>
              <a:rPr lang="en-US" sz="3200" dirty="0"/>
              <a:t> </a:t>
            </a:r>
            <a:r>
              <a:rPr lang="en-US" sz="3200" dirty="0" err="1"/>
              <a:t>sumber</a:t>
            </a:r>
            <a:r>
              <a:rPr lang="en-US" sz="3200" dirty="0"/>
              <a:t> </a:t>
            </a:r>
            <a:r>
              <a:rPr lang="en-US" sz="3200" dirty="0" err="1"/>
              <a:t>daya</a:t>
            </a:r>
            <a:r>
              <a:rPr lang="en-US" sz="3200" dirty="0"/>
              <a:t> </a:t>
            </a:r>
            <a:r>
              <a:rPr lang="en-US" sz="3200" dirty="0" err="1"/>
              <a:t>manusia</a:t>
            </a:r>
            <a:r>
              <a:rPr lang="en-US" sz="3200" dirty="0"/>
              <a:t> yang </a:t>
            </a:r>
            <a:r>
              <a:rPr lang="en-US" sz="3200" dirty="0" err="1"/>
              <a:t>beretika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bermoral</a:t>
            </a:r>
            <a:r>
              <a:rPr lang="en-US" sz="3200" dirty="0"/>
              <a:t> </a:t>
            </a:r>
            <a:r>
              <a:rPr lang="en-US" sz="3200" dirty="0" err="1"/>
              <a:t>tinggi</a:t>
            </a:r>
            <a:r>
              <a:rPr lang="id-ID" sz="3200" dirty="0"/>
              <a:t> dan sesuai dengan nilai-nilai budaya dan Pancasila.</a:t>
            </a:r>
            <a:endParaRPr lang="en-US" sz="3200" dirty="0"/>
          </a:p>
          <a:p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val="190812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Komitmen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41" y="1143000"/>
            <a:ext cx="11732653" cy="4983163"/>
          </a:xfrm>
          <a:solidFill>
            <a:schemeClr val="bg1"/>
          </a:solidFill>
        </p:spPr>
        <p:txBody>
          <a:bodyPr/>
          <a:lstStyle/>
          <a:p>
            <a:r>
              <a:rPr lang="id-ID" sz="2300" dirty="0" smtClean="0"/>
              <a:t>Menyelenggarakan pendidikan psikiatri terbaik, berbasis bukti dan bertaraf internasional</a:t>
            </a:r>
          </a:p>
          <a:p>
            <a:r>
              <a:rPr lang="id-ID" sz="2300" dirty="0" smtClean="0"/>
              <a:t>Melaksanakan penelitian bertaraf internasional, lintas disiplin dan mengantisipasi masalah kesehatan di masa depan</a:t>
            </a:r>
          </a:p>
          <a:p>
            <a:r>
              <a:rPr lang="id-ID" sz="2300" dirty="0" smtClean="0"/>
              <a:t>Terwujudnya AHS dengan rumah sakit pendidikan lainnya</a:t>
            </a:r>
          </a:p>
          <a:p>
            <a:r>
              <a:rPr lang="id-ID" sz="2300" dirty="0" smtClean="0"/>
              <a:t>Terwujudnya manajemen fakultas yang profesional, pertumbuhan finansial dan manajemen keuangan yang handal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181468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Tujuan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1143000"/>
            <a:ext cx="11234670" cy="530931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en-US" sz="2800" dirty="0" err="1"/>
              <a:t>Menghasilkan</a:t>
            </a:r>
            <a:r>
              <a:rPr lang="en-US" sz="2800" dirty="0"/>
              <a:t> </a:t>
            </a:r>
            <a:r>
              <a:rPr lang="en-US" sz="2800" dirty="0" err="1"/>
              <a:t>lulusan</a:t>
            </a:r>
            <a:r>
              <a:rPr lang="en-US" sz="2800" dirty="0"/>
              <a:t> </a:t>
            </a:r>
            <a:r>
              <a:rPr lang="en-US" sz="2800" dirty="0" err="1"/>
              <a:t>dokter</a:t>
            </a:r>
            <a:r>
              <a:rPr lang="en-US" sz="2800" dirty="0"/>
              <a:t> </a:t>
            </a:r>
            <a:r>
              <a:rPr lang="en-US" sz="2800" dirty="0" err="1"/>
              <a:t>spesialis</a:t>
            </a:r>
            <a:r>
              <a:rPr lang="en-US" sz="2800" dirty="0"/>
              <a:t> </a:t>
            </a:r>
            <a:r>
              <a:rPr lang="en-US" sz="2800" dirty="0" err="1"/>
              <a:t>Psikiatri</a:t>
            </a:r>
            <a:r>
              <a:rPr lang="en-US" sz="2800" dirty="0"/>
              <a:t> </a:t>
            </a:r>
            <a:r>
              <a:rPr lang="en-ID" sz="2800" dirty="0"/>
              <a:t>yang </a:t>
            </a:r>
            <a:r>
              <a:rPr lang="en-US" sz="2800" dirty="0" err="1"/>
              <a:t>berkompetensi</a:t>
            </a:r>
            <a:r>
              <a:rPr lang="en-US" sz="2800" dirty="0"/>
              <a:t> </a:t>
            </a:r>
            <a:r>
              <a:rPr lang="en-US" sz="2800" dirty="0" err="1"/>
              <a:t>profesional</a:t>
            </a:r>
            <a:r>
              <a:rPr lang="en-US" sz="2800" dirty="0"/>
              <a:t> </a:t>
            </a:r>
            <a:r>
              <a:rPr lang="en-US" sz="2800" dirty="0" err="1"/>
              <a:t>sesuai</a:t>
            </a:r>
            <a:r>
              <a:rPr lang="en-US" sz="2800" dirty="0"/>
              <a:t> </a:t>
            </a:r>
            <a:r>
              <a:rPr lang="en-US" sz="2800" dirty="0" err="1"/>
              <a:t>kurikulum</a:t>
            </a:r>
            <a:r>
              <a:rPr lang="en-US" sz="2800" dirty="0"/>
              <a:t> </a:t>
            </a:r>
            <a:r>
              <a:rPr lang="en-US" sz="2800" dirty="0" err="1"/>
              <a:t>kolegium</a:t>
            </a:r>
            <a:r>
              <a:rPr lang="en-US" sz="2800" dirty="0"/>
              <a:t> </a:t>
            </a:r>
            <a:r>
              <a:rPr lang="en-US" sz="2800" dirty="0" err="1"/>
              <a:t>Psikiatri</a:t>
            </a:r>
            <a:r>
              <a:rPr lang="en-US" sz="2800" dirty="0"/>
              <a:t> Indonesia</a:t>
            </a:r>
            <a:r>
              <a:rPr lang="id-ID" sz="2800" dirty="0"/>
              <a:t>, </a:t>
            </a:r>
            <a:r>
              <a:rPr lang="en-US" sz="2800" dirty="0" err="1"/>
              <a:t>mampu</a:t>
            </a:r>
            <a:r>
              <a:rPr lang="en-US" sz="2800" dirty="0"/>
              <a:t> </a:t>
            </a:r>
            <a:r>
              <a:rPr lang="en-US" sz="2800" dirty="0" err="1"/>
              <a:t>memberikan</a:t>
            </a:r>
            <a:r>
              <a:rPr lang="en-US" sz="2800" dirty="0"/>
              <a:t> </a:t>
            </a:r>
            <a:r>
              <a:rPr lang="en-US" sz="2800" dirty="0" err="1"/>
              <a:t>pelayanan</a:t>
            </a:r>
            <a:r>
              <a:rPr lang="en-US" sz="2800" dirty="0"/>
              <a:t> </a:t>
            </a:r>
            <a:r>
              <a:rPr lang="en-US" sz="2800" dirty="0" err="1"/>
              <a:t>Psikiatri</a:t>
            </a:r>
            <a:r>
              <a:rPr lang="id-ID" sz="2800" dirty="0"/>
              <a:t> dan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agen</a:t>
            </a:r>
            <a:r>
              <a:rPr lang="en-US" sz="2800" dirty="0"/>
              <a:t> </a:t>
            </a:r>
            <a:r>
              <a:rPr lang="en-US" sz="2800" dirty="0" err="1"/>
              <a:t>perubahan</a:t>
            </a:r>
            <a:r>
              <a:rPr lang="en-US" sz="2800" dirty="0"/>
              <a:t> yang </a:t>
            </a:r>
            <a:r>
              <a:rPr lang="en-US" sz="2800" dirty="0" err="1"/>
              <a:t>baik</a:t>
            </a:r>
            <a:r>
              <a:rPr lang="en-US" sz="2800" dirty="0"/>
              <a:t> di </a:t>
            </a:r>
            <a:r>
              <a:rPr lang="en-US" sz="2800" dirty="0" err="1"/>
              <a:t>masyarakat</a:t>
            </a:r>
            <a:r>
              <a:rPr lang="id-ID" sz="2800" dirty="0"/>
              <a:t>.</a:t>
            </a:r>
          </a:p>
          <a:p>
            <a:pPr lvl="0"/>
            <a:r>
              <a:rPr lang="en-US" sz="2800" dirty="0" err="1"/>
              <a:t>Menghasilkan</a:t>
            </a:r>
            <a:r>
              <a:rPr lang="en-US" sz="2800" dirty="0"/>
              <a:t> </a:t>
            </a:r>
            <a:r>
              <a:rPr lang="en-US" sz="2800" dirty="0" err="1"/>
              <a:t>penelitian</a:t>
            </a:r>
            <a:r>
              <a:rPr lang="en-US" sz="2800" dirty="0"/>
              <a:t> yang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rujukan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responsif</a:t>
            </a:r>
            <a:r>
              <a:rPr lang="en-US" sz="2800" dirty="0"/>
              <a:t> </a:t>
            </a:r>
            <a:r>
              <a:rPr lang="en-US" sz="2800" dirty="0" err="1"/>
              <a:t>terhadap</a:t>
            </a:r>
            <a:r>
              <a:rPr lang="en-US" sz="2800" dirty="0"/>
              <a:t> </a:t>
            </a:r>
            <a:r>
              <a:rPr lang="en-US" sz="2800" dirty="0" err="1"/>
              <a:t>permasalahan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r>
              <a:rPr lang="en-US" sz="2800" dirty="0"/>
              <a:t> yang </a:t>
            </a:r>
            <a:r>
              <a:rPr lang="en-US" sz="2800" dirty="0" err="1"/>
              <a:t>berbasis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nilai-nilai</a:t>
            </a:r>
            <a:r>
              <a:rPr lang="en-US" sz="2800" dirty="0"/>
              <a:t> </a:t>
            </a:r>
            <a:r>
              <a:rPr lang="en-US" sz="2800" dirty="0" err="1"/>
              <a:t>keunggulan</a:t>
            </a:r>
            <a:r>
              <a:rPr lang="en-US" sz="2800" dirty="0"/>
              <a:t> </a:t>
            </a:r>
            <a:r>
              <a:rPr lang="en-US" sz="2800" dirty="0" err="1"/>
              <a:t>lokal</a:t>
            </a:r>
            <a:r>
              <a:rPr lang="en-US" sz="2800" dirty="0"/>
              <a:t>, yang </a:t>
            </a:r>
            <a:r>
              <a:rPr lang="en-US" sz="2800" dirty="0" err="1"/>
              <a:t>dipublikasi</a:t>
            </a:r>
            <a:r>
              <a:rPr lang="en-US" sz="2800" dirty="0"/>
              <a:t> </a:t>
            </a:r>
            <a:r>
              <a:rPr lang="en-US" sz="2800" dirty="0" err="1"/>
              <a:t>nasional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internasional</a:t>
            </a:r>
            <a:r>
              <a:rPr lang="id-ID" sz="2800" dirty="0"/>
              <a:t>.</a:t>
            </a:r>
          </a:p>
          <a:p>
            <a:pPr lvl="0"/>
            <a:r>
              <a:rPr lang="id-ID" sz="2800" dirty="0"/>
              <a:t>Meningkatkan jumlah pasien  dan mengurangi lama rawat inap </a:t>
            </a:r>
            <a:r>
              <a:rPr lang="id-ID" sz="2800" dirty="0" smtClean="0"/>
              <a:t>pasien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282528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Con’t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id-ID" sz="2400" dirty="0"/>
              <a:t>Terlaksananya pengabdian masyarakat baik di tingkat nasional maupun internasional</a:t>
            </a:r>
          </a:p>
          <a:p>
            <a:pPr lvl="0"/>
            <a:r>
              <a:rPr lang="id-ID" sz="2400" dirty="0"/>
              <a:t>Menghasilkan karya pengabdian masyarkat yang dapat digunakan untuk meningkatkan taraf kesejahteraan masyarakat dan dapat digunakan untuk pengembangan ilmu peserta didik.</a:t>
            </a:r>
          </a:p>
          <a:p>
            <a:pPr lvl="0"/>
            <a:r>
              <a:rPr lang="id-ID" sz="2400" dirty="0"/>
              <a:t>Terjalin kerjasama dengan berbagai pihak baik di tingkat nasional maupun internasional di </a:t>
            </a:r>
            <a:r>
              <a:rPr lang="en-US" sz="2400" dirty="0" err="1"/>
              <a:t>bidang</a:t>
            </a:r>
            <a:r>
              <a:rPr lang="en-US" sz="2400" dirty="0"/>
              <a:t> </a:t>
            </a:r>
            <a:r>
              <a:rPr lang="en-US" sz="2400" dirty="0" err="1"/>
              <a:t>pendidikan</a:t>
            </a:r>
            <a:r>
              <a:rPr lang="en-US" sz="2400" dirty="0"/>
              <a:t>, </a:t>
            </a:r>
            <a:r>
              <a:rPr lang="en-US" sz="2400" dirty="0" err="1"/>
              <a:t>penelitian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pengabdian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pengembangan</a:t>
            </a:r>
            <a:r>
              <a:rPr lang="en-US" sz="2400" dirty="0"/>
              <a:t> </a:t>
            </a:r>
            <a:r>
              <a:rPr lang="en-US" sz="2400" dirty="0" err="1"/>
              <a:t>pendidikan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pelayanan</a:t>
            </a:r>
            <a:r>
              <a:rPr lang="en-US" sz="2400" dirty="0"/>
              <a:t>.</a:t>
            </a:r>
            <a:endParaRPr lang="id-ID" sz="2400" dirty="0"/>
          </a:p>
          <a:p>
            <a:r>
              <a:rPr lang="en-US" sz="2400" dirty="0"/>
              <a:t>M</a:t>
            </a:r>
            <a:r>
              <a:rPr lang="id-ID" sz="2400" dirty="0"/>
              <a:t>enghasilkan </a:t>
            </a:r>
            <a:r>
              <a:rPr lang="en-US" sz="2400" dirty="0" err="1"/>
              <a:t>sumber</a:t>
            </a:r>
            <a:r>
              <a:rPr lang="en-US" sz="2400" dirty="0"/>
              <a:t> </a:t>
            </a:r>
            <a:r>
              <a:rPr lang="en-US" sz="2400" dirty="0" err="1"/>
              <a:t>daya</a:t>
            </a:r>
            <a:r>
              <a:rPr lang="en-US" sz="2400" dirty="0"/>
              <a:t> </a:t>
            </a:r>
            <a:r>
              <a:rPr lang="en-US" sz="2400" dirty="0" err="1"/>
              <a:t>manusia</a:t>
            </a:r>
            <a:r>
              <a:rPr lang="en-US" sz="2400" dirty="0"/>
              <a:t> yang </a:t>
            </a:r>
            <a:r>
              <a:rPr lang="en-US" sz="2400" dirty="0" err="1"/>
              <a:t>profesional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kompeten</a:t>
            </a:r>
            <a:r>
              <a:rPr lang="en-US" sz="2400" dirty="0"/>
              <a:t> </a:t>
            </a:r>
            <a:r>
              <a:rPr lang="en-US" sz="2400" dirty="0" err="1"/>
              <a:t>serta</a:t>
            </a:r>
            <a:r>
              <a:rPr lang="en-US" sz="2400" dirty="0"/>
              <a:t> </a:t>
            </a:r>
            <a:r>
              <a:rPr lang="en-US" sz="2400" dirty="0" err="1"/>
              <a:t>sarana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prasarana</a:t>
            </a:r>
            <a:r>
              <a:rPr lang="en-US" sz="2400" dirty="0"/>
              <a:t> yang </a:t>
            </a:r>
            <a:r>
              <a:rPr lang="en-US" sz="2400" dirty="0" err="1"/>
              <a:t>memadai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menunjang</a:t>
            </a:r>
            <a:r>
              <a:rPr lang="en-US" sz="2400" dirty="0"/>
              <a:t> proses </a:t>
            </a:r>
            <a:r>
              <a:rPr lang="en-US" sz="2400" dirty="0" err="1"/>
              <a:t>belajar</a:t>
            </a:r>
            <a:r>
              <a:rPr lang="en-US" sz="2400" dirty="0"/>
              <a:t> </a:t>
            </a:r>
            <a:r>
              <a:rPr lang="en-US" sz="2400" dirty="0" err="1"/>
              <a:t>mengajar</a:t>
            </a:r>
            <a:r>
              <a:rPr lang="id-ID" sz="2400" dirty="0"/>
              <a:t> yang </a:t>
            </a:r>
            <a:r>
              <a:rPr lang="en-US" sz="2400" dirty="0" err="1"/>
              <a:t>beretika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bermoral</a:t>
            </a:r>
            <a:r>
              <a:rPr lang="en-US" sz="2400" dirty="0"/>
              <a:t> </a:t>
            </a:r>
            <a:r>
              <a:rPr lang="en-US" sz="2400" dirty="0" err="1"/>
              <a:t>tinggi</a:t>
            </a:r>
            <a:r>
              <a:rPr lang="id-ID" sz="2400" dirty="0"/>
              <a:t> dan sesuai dengan nilai-nilai budaya dan Pancasila.</a:t>
            </a:r>
            <a:endParaRPr lang="en-US" sz="2400" dirty="0"/>
          </a:p>
          <a:p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1450945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17290</TotalTime>
  <Words>429</Words>
  <Application>Microsoft Office PowerPoint</Application>
  <PresentationFormat>Custom</PresentationFormat>
  <Paragraphs>51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2_Office Theme</vt:lpstr>
      <vt:lpstr>PowerPoint Presentation</vt:lpstr>
      <vt:lpstr>Bab 1. Kebijakan Umum</vt:lpstr>
      <vt:lpstr>Nilai-nilai dasar</vt:lpstr>
      <vt:lpstr>Visi</vt:lpstr>
      <vt:lpstr>Misi</vt:lpstr>
      <vt:lpstr>Con’t</vt:lpstr>
      <vt:lpstr>Komitmen</vt:lpstr>
      <vt:lpstr>Tujuan</vt:lpstr>
      <vt:lpstr>Con’t</vt:lpstr>
      <vt:lpstr>Milestones 2018-2022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HP</cp:lastModifiedBy>
  <cp:revision>153</cp:revision>
  <dcterms:created xsi:type="dcterms:W3CDTF">2016-10-06T12:46:54Z</dcterms:created>
  <dcterms:modified xsi:type="dcterms:W3CDTF">2017-11-09T02:35:47Z</dcterms:modified>
</cp:coreProperties>
</file>