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8"/>
  </p:notesMasterIdLst>
  <p:sldIdLst>
    <p:sldId id="257" r:id="rId3"/>
    <p:sldId id="398" r:id="rId4"/>
    <p:sldId id="405" r:id="rId5"/>
    <p:sldId id="399" r:id="rId6"/>
    <p:sldId id="400" r:id="rId7"/>
    <p:sldId id="401" r:id="rId8"/>
    <p:sldId id="402" r:id="rId9"/>
    <p:sldId id="403" r:id="rId10"/>
    <p:sldId id="409" r:id="rId11"/>
    <p:sldId id="404" r:id="rId12"/>
    <p:sldId id="406" r:id="rId13"/>
    <p:sldId id="407" r:id="rId14"/>
    <p:sldId id="408" r:id="rId15"/>
    <p:sldId id="412" r:id="rId16"/>
    <p:sldId id="41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>
                <a:solidFill>
                  <a:srgbClr val="0070C0"/>
                </a:solidFill>
              </a:rPr>
              <a:t>Departemen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Farmakologi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en-US" sz="5400" b="1" dirty="0" err="1">
                <a:solidFill>
                  <a:srgbClr val="0070C0"/>
                </a:solidFill>
              </a:rPr>
              <a:t>dan</a:t>
            </a:r>
            <a:r>
              <a:rPr lang="en-US" sz="5400" b="1" dirty="0">
                <a:solidFill>
                  <a:srgbClr val="0070C0"/>
                </a:solidFill>
              </a:rPr>
              <a:t> </a:t>
            </a:r>
            <a:r>
              <a:rPr lang="en-US" sz="5400" b="1" dirty="0" err="1">
                <a:solidFill>
                  <a:srgbClr val="0070C0"/>
                </a:solidFill>
              </a:rPr>
              <a:t>Terapi</a:t>
            </a:r>
            <a:endParaRPr lang="en-US" sz="3200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9" y="-2291"/>
            <a:ext cx="7235687" cy="85140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Milestones 2018-2022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/>
          </a:p>
          <a:p>
            <a:endParaRPr lang="en-US" sz="2100" dirty="0"/>
          </a:p>
          <a:p>
            <a:endParaRPr lang="en-US" sz="2200" i="1" dirty="0"/>
          </a:p>
          <a:p>
            <a:endParaRPr lang="en-US" sz="2200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5981BB-23F6-4C58-8405-65CADF47D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34437"/>
              </p:ext>
            </p:extLst>
          </p:nvPr>
        </p:nvGraphicFramePr>
        <p:xfrm>
          <a:off x="789904" y="849116"/>
          <a:ext cx="10567209" cy="5593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557">
                  <a:extLst>
                    <a:ext uri="{9D8B030D-6E8A-4147-A177-3AD203B41FA5}">
                      <a16:colId xmlns:a16="http://schemas.microsoft.com/office/drawing/2014/main" val="646297722"/>
                    </a:ext>
                  </a:extLst>
                </a:gridCol>
                <a:gridCol w="3546356">
                  <a:extLst>
                    <a:ext uri="{9D8B030D-6E8A-4147-A177-3AD203B41FA5}">
                      <a16:colId xmlns:a16="http://schemas.microsoft.com/office/drawing/2014/main" val="1854649022"/>
                    </a:ext>
                  </a:extLst>
                </a:gridCol>
                <a:gridCol w="2835965">
                  <a:extLst>
                    <a:ext uri="{9D8B030D-6E8A-4147-A177-3AD203B41FA5}">
                      <a16:colId xmlns:a16="http://schemas.microsoft.com/office/drawing/2014/main" val="15395836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38987856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3082559095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4165388538"/>
                    </a:ext>
                  </a:extLst>
                </a:gridCol>
                <a:gridCol w="795133">
                  <a:extLst>
                    <a:ext uri="{9D8B030D-6E8A-4147-A177-3AD203B41FA5}">
                      <a16:colId xmlns:a16="http://schemas.microsoft.com/office/drawing/2014/main" val="2671299567"/>
                    </a:ext>
                  </a:extLst>
                </a:gridCol>
                <a:gridCol w="840111">
                  <a:extLst>
                    <a:ext uri="{9D8B030D-6E8A-4147-A177-3AD203B41FA5}">
                      <a16:colId xmlns:a16="http://schemas.microsoft.com/office/drawing/2014/main" val="535959824"/>
                    </a:ext>
                  </a:extLst>
                </a:gridCol>
              </a:tblGrid>
              <a:tr h="450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kegiatan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Strategi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Pencapaian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2018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2019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2020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2021</a:t>
                      </a:r>
                      <a:endParaRPr lang="en-ID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2022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3201383863"/>
                  </a:ext>
                </a:extLst>
              </a:tr>
              <a:tr h="54763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Menjalin kerjasama joint research dengan para peneliti dari perguruan tinggi dalam negeri dan luar negeri.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Melakukan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kerjasama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dengan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dari</a:t>
                      </a:r>
                      <a:r>
                        <a:rPr lang="en-US" sz="1200" dirty="0">
                          <a:effectLst/>
                        </a:rPr>
                        <a:t> PT </a:t>
                      </a:r>
                      <a:r>
                        <a:rPr lang="en-US" sz="1200" dirty="0" err="1">
                          <a:effectLst/>
                        </a:rPr>
                        <a:t>dalam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negeri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3852442193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Melakukan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kerjasama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dengan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dari</a:t>
                      </a:r>
                      <a:r>
                        <a:rPr lang="en-US" sz="1200" dirty="0">
                          <a:effectLst/>
                        </a:rPr>
                        <a:t> PT </a:t>
                      </a:r>
                      <a:r>
                        <a:rPr lang="en-US" sz="1200" dirty="0" err="1">
                          <a:effectLst/>
                        </a:rPr>
                        <a:t>luar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negeri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3758680266"/>
                  </a:ext>
                </a:extLst>
              </a:tr>
              <a:tr h="36222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8126" marR="381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Memfasilitasi kerjasama program studi dengan perguruan tinggi mitra luar negri untuk pertukaran dosen.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Mengadakan CPE/workshop dengan pembicara dari PT LN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2072803534"/>
                  </a:ext>
                </a:extLst>
              </a:tr>
              <a:tr h="36222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8126" marR="38126" marT="0" marB="0"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Menjalin kerjasama dengan PT LN untuk menjadi visiting scholars 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dosen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dosen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dosen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en-US" sz="1200" dirty="0" err="1">
                          <a:effectLst/>
                        </a:rPr>
                        <a:t>dosen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dosen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343368497"/>
                  </a:ext>
                </a:extLst>
              </a:tr>
              <a:tr h="3515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Meningkatkan jumlah pendanaan yang bersumber dari industri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Kerjasama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dengan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industri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2204625686"/>
                  </a:ext>
                </a:extLst>
              </a:tr>
              <a:tr h="19870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Meningkatkan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jumlah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hilirisasi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produk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hasil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mempunyai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pasar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potensial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Melakukan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hilirisasi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produk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hasil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penelitian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 produk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 produk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 produk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534800520"/>
                  </a:ext>
                </a:extLst>
              </a:tr>
              <a:tr h="50428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Mengembangkan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produksi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produk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hilirisasi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hasil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pnlt</a:t>
                      </a:r>
                      <a:r>
                        <a:rPr lang="en-US" sz="1200" dirty="0">
                          <a:effectLst/>
                        </a:rPr>
                        <a:t> yang </a:t>
                      </a:r>
                      <a:r>
                        <a:rPr lang="en-US" sz="1200" dirty="0" err="1">
                          <a:effectLst/>
                        </a:rPr>
                        <a:t>ada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menjadi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layak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untuk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memperoleh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laba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 produk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</a:t>
                      </a:r>
                      <a:r>
                        <a:rPr lang="en-US" sz="1200" dirty="0" err="1">
                          <a:effectLst/>
                        </a:rPr>
                        <a:t>produk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1752685646"/>
                  </a:ext>
                </a:extLst>
              </a:tr>
              <a:tr h="44940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Mengelola investasi pada unit bisnis untuk lebih fokus menghasilkan laba.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Penyediaan hewan coba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Penyediaan hewan coba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Penyediaan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hewan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coba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Penyediaan hewan coba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450860790"/>
                  </a:ext>
                </a:extLst>
              </a:tr>
              <a:tr h="3370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Membangun profesionalitas lulusan muda berbasis keahlian dan jejaring alumni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Mengadakan seminar kerjasama dengan IKAFI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keg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689714663"/>
                  </a:ext>
                </a:extLst>
              </a:tr>
              <a:tr h="3654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Memelihara kontak dengan alumni secara terus menerus dan berkelanjutan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388903"/>
                  </a:ext>
                </a:extLst>
              </a:tr>
              <a:tr h="3320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ID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Pengembangan kerjasama pengabdian kepada masyarakat dengan mitra dan alumni</a:t>
                      </a:r>
                      <a:endParaRPr lang="en-ID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err="1">
                          <a:effectLst/>
                        </a:rPr>
                        <a:t>Melibatkan</a:t>
                      </a:r>
                      <a:r>
                        <a:rPr lang="en-US" sz="1200" dirty="0">
                          <a:effectLst/>
                        </a:rPr>
                        <a:t> alumni S2 </a:t>
                      </a:r>
                      <a:r>
                        <a:rPr lang="en-US" sz="1200" dirty="0" err="1">
                          <a:effectLst/>
                        </a:rPr>
                        <a:t>Minat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Farmakologi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dalam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kegiatan</a:t>
                      </a:r>
                      <a:r>
                        <a:rPr lang="en-US" sz="1200" dirty="0">
                          <a:effectLst/>
                        </a:rPr>
                        <a:t> seminar 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keg 50 alumni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keg 50 alumni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 keg 50 alumni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26" marR="38126" marT="0" marB="0"/>
                </a:tc>
                <a:extLst>
                  <a:ext uri="{0D108BD9-81ED-4DB2-BD59-A6C34878D82A}">
                    <a16:rowId xmlns:a16="http://schemas.microsoft.com/office/drawing/2014/main" val="325589406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570AC2A-DF88-4381-828C-E64BEAA9C7E8}"/>
              </a:ext>
            </a:extLst>
          </p:cNvPr>
          <p:cNvSpPr txBox="1"/>
          <p:nvPr/>
        </p:nvSpPr>
        <p:spPr>
          <a:xfrm>
            <a:off x="7580243" y="316458"/>
            <a:ext cx="316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dirty="0" err="1">
                <a:solidFill>
                  <a:srgbClr val="0070C0"/>
                </a:solidFill>
              </a:rPr>
              <a:t>Kerjasama</a:t>
            </a:r>
            <a:r>
              <a:rPr lang="en-ID" sz="2400" dirty="0">
                <a:solidFill>
                  <a:srgbClr val="0070C0"/>
                </a:solidFill>
              </a:rPr>
              <a:t> &amp; Alumni</a:t>
            </a:r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9" y="-2291"/>
            <a:ext cx="7235687" cy="85140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Milestones 2018-2022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/>
          </a:p>
          <a:p>
            <a:endParaRPr lang="en-US" sz="2100" dirty="0"/>
          </a:p>
          <a:p>
            <a:endParaRPr lang="en-US" sz="2200" i="1" dirty="0"/>
          </a:p>
          <a:p>
            <a:endParaRPr lang="en-US" sz="2200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FC57DC-BB14-4534-B288-6117E9ACCA03}"/>
              </a:ext>
            </a:extLst>
          </p:cNvPr>
          <p:cNvSpPr/>
          <p:nvPr/>
        </p:nvSpPr>
        <p:spPr>
          <a:xfrm>
            <a:off x="7023652" y="120832"/>
            <a:ext cx="420093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Pendidikan, </a:t>
            </a:r>
            <a:r>
              <a:rPr lang="en-US" b="1" dirty="0" err="1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Kemahasiswaan</a:t>
            </a: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1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A0EC8A-692C-48E8-B556-29BAE3FA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220747"/>
              </p:ext>
            </p:extLst>
          </p:nvPr>
        </p:nvGraphicFramePr>
        <p:xfrm>
          <a:off x="360608" y="849116"/>
          <a:ext cx="10651949" cy="5746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573">
                  <a:extLst>
                    <a:ext uri="{9D8B030D-6E8A-4147-A177-3AD203B41FA5}">
                      <a16:colId xmlns:a16="http://schemas.microsoft.com/office/drawing/2014/main" val="860255503"/>
                    </a:ext>
                  </a:extLst>
                </a:gridCol>
                <a:gridCol w="3658522">
                  <a:extLst>
                    <a:ext uri="{9D8B030D-6E8A-4147-A177-3AD203B41FA5}">
                      <a16:colId xmlns:a16="http://schemas.microsoft.com/office/drawing/2014/main" val="1722182202"/>
                    </a:ext>
                  </a:extLst>
                </a:gridCol>
                <a:gridCol w="2658737">
                  <a:extLst>
                    <a:ext uri="{9D8B030D-6E8A-4147-A177-3AD203B41FA5}">
                      <a16:colId xmlns:a16="http://schemas.microsoft.com/office/drawing/2014/main" val="792223040"/>
                    </a:ext>
                  </a:extLst>
                </a:gridCol>
                <a:gridCol w="779980">
                  <a:extLst>
                    <a:ext uri="{9D8B030D-6E8A-4147-A177-3AD203B41FA5}">
                      <a16:colId xmlns:a16="http://schemas.microsoft.com/office/drawing/2014/main" val="2970342176"/>
                    </a:ext>
                  </a:extLst>
                </a:gridCol>
                <a:gridCol w="726140">
                  <a:extLst>
                    <a:ext uri="{9D8B030D-6E8A-4147-A177-3AD203B41FA5}">
                      <a16:colId xmlns:a16="http://schemas.microsoft.com/office/drawing/2014/main" val="2035191357"/>
                    </a:ext>
                  </a:extLst>
                </a:gridCol>
                <a:gridCol w="703471">
                  <a:extLst>
                    <a:ext uri="{9D8B030D-6E8A-4147-A177-3AD203B41FA5}">
                      <a16:colId xmlns:a16="http://schemas.microsoft.com/office/drawing/2014/main" val="2396716091"/>
                    </a:ext>
                  </a:extLst>
                </a:gridCol>
                <a:gridCol w="702763">
                  <a:extLst>
                    <a:ext uri="{9D8B030D-6E8A-4147-A177-3AD203B41FA5}">
                      <a16:colId xmlns:a16="http://schemas.microsoft.com/office/drawing/2014/main" val="3572643441"/>
                    </a:ext>
                  </a:extLst>
                </a:gridCol>
                <a:gridCol w="702763">
                  <a:extLst>
                    <a:ext uri="{9D8B030D-6E8A-4147-A177-3AD203B41FA5}">
                      <a16:colId xmlns:a16="http://schemas.microsoft.com/office/drawing/2014/main" val="233074608"/>
                    </a:ext>
                  </a:extLst>
                </a:gridCol>
              </a:tblGrid>
              <a:tr h="53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Kegiatan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Strategi Pencapaian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2018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2019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2010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661107321"/>
                  </a:ext>
                </a:extLst>
              </a:tr>
              <a:tr h="5528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Jumlah matakuliah lintas disiplin yang terselenggara dalam satu klaster Fakultas/Sekolah.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Menerima mahasiswa asing program elektif </a:t>
                      </a:r>
                      <a:endParaRPr lang="en-ID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keg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keg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keg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keg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keg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3232062176"/>
                  </a:ext>
                </a:extLst>
              </a:tr>
              <a:tr h="288388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Menyelenggarakan dalam blok elektif Pendidikan Dokter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keg </a:t>
                      </a:r>
                      <a:endParaRPr lang="en-ID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keg </a:t>
                      </a:r>
                      <a:endParaRPr lang="en-ID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keg </a:t>
                      </a:r>
                      <a:endParaRPr lang="en-ID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keg </a:t>
                      </a:r>
                      <a:endParaRPr lang="en-ID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keg </a:t>
                      </a:r>
                      <a:endParaRPr lang="en-ID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2033054354"/>
                  </a:ext>
                </a:extLst>
              </a:tr>
              <a:tr h="720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Jumlah publikasi bersama antara mahasiswa pascasarjana dan dosen pembimbing.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Mengikuti workshop penulisan manuskrip publikasi internasional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orang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orang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orang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orang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orang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1874718476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Publikasi Internasional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2773724568"/>
                  </a:ext>
                </a:extLst>
              </a:tr>
              <a:tr h="25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Publikasi Nasional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2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judul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1974989955"/>
                  </a:ext>
                </a:extLst>
              </a:tr>
              <a:tr h="805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dosen yang mengembangkan Diseminasi Pengetahuan melalui Kanal Pengetahuan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Diseminasi tentang Farmakologi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 dosen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3929014870"/>
                  </a:ext>
                </a:extLst>
              </a:tr>
              <a:tr h="536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dosen yang mengikuti pelatihan pemanfaatan TIK untuk Pembelajaran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mengikuti pelatihan pemanfaatan TIK untuk Pembelajaran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dosen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3211464523"/>
                  </a:ext>
                </a:extLst>
              </a:tr>
              <a:tr h="536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dosen yang mengikuti pelatihan metode pembelajaran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mengikuti pelatihan metode pembelajaran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 dosen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94" marR="51294" marT="0" marB="0"/>
                </a:tc>
                <a:extLst>
                  <a:ext uri="{0D108BD9-81ED-4DB2-BD59-A6C34878D82A}">
                    <a16:rowId xmlns:a16="http://schemas.microsoft.com/office/drawing/2014/main" val="132181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089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9" y="-2291"/>
            <a:ext cx="7235687" cy="85140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Milestones 2018-2022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1800" i="1" dirty="0"/>
          </a:p>
          <a:p>
            <a:endParaRPr lang="en-US" sz="1800" dirty="0"/>
          </a:p>
          <a:p>
            <a:endParaRPr lang="en-US" sz="1800" i="1" dirty="0"/>
          </a:p>
          <a:p>
            <a:endParaRPr lang="en-US" sz="1800" i="1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70AC2A-DF88-4381-828C-E64BEAA9C7E8}"/>
              </a:ext>
            </a:extLst>
          </p:cNvPr>
          <p:cNvSpPr txBox="1"/>
          <p:nvPr/>
        </p:nvSpPr>
        <p:spPr>
          <a:xfrm>
            <a:off x="7407964" y="165061"/>
            <a:ext cx="3564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>
                <a:solidFill>
                  <a:srgbClr val="0070C0"/>
                </a:solidFill>
              </a:rPr>
              <a:t>Keuangan</a:t>
            </a:r>
            <a:r>
              <a:rPr lang="en-ID" sz="2400" b="1" dirty="0">
                <a:solidFill>
                  <a:srgbClr val="0070C0"/>
                </a:solidFill>
              </a:rPr>
              <a:t>, </a:t>
            </a:r>
            <a:r>
              <a:rPr lang="en-ID" sz="2400" b="1" dirty="0" err="1">
                <a:solidFill>
                  <a:srgbClr val="0070C0"/>
                </a:solidFill>
              </a:rPr>
              <a:t>Aset</a:t>
            </a:r>
            <a:r>
              <a:rPr lang="en-ID" sz="2400" b="1" dirty="0">
                <a:solidFill>
                  <a:srgbClr val="0070C0"/>
                </a:solidFill>
              </a:rPr>
              <a:t>,</a:t>
            </a:r>
            <a:r>
              <a:rPr lang="id-ID" sz="2400" b="1" dirty="0">
                <a:solidFill>
                  <a:srgbClr val="0070C0"/>
                </a:solidFill>
              </a:rPr>
              <a:t> dan SDM</a:t>
            </a:r>
            <a:endParaRPr lang="en-ID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9BAFE3-D314-4533-9F18-EE98B2FA0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36860"/>
              </p:ext>
            </p:extLst>
          </p:nvPr>
        </p:nvGraphicFramePr>
        <p:xfrm>
          <a:off x="360608" y="806856"/>
          <a:ext cx="11470785" cy="5981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045">
                  <a:extLst>
                    <a:ext uri="{9D8B030D-6E8A-4147-A177-3AD203B41FA5}">
                      <a16:colId xmlns:a16="http://schemas.microsoft.com/office/drawing/2014/main" val="3412736041"/>
                    </a:ext>
                  </a:extLst>
                </a:gridCol>
                <a:gridCol w="4273477">
                  <a:extLst>
                    <a:ext uri="{9D8B030D-6E8A-4147-A177-3AD203B41FA5}">
                      <a16:colId xmlns:a16="http://schemas.microsoft.com/office/drawing/2014/main" val="1083436995"/>
                    </a:ext>
                  </a:extLst>
                </a:gridCol>
                <a:gridCol w="2027583">
                  <a:extLst>
                    <a:ext uri="{9D8B030D-6E8A-4147-A177-3AD203B41FA5}">
                      <a16:colId xmlns:a16="http://schemas.microsoft.com/office/drawing/2014/main" val="2972432764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108990942"/>
                    </a:ext>
                  </a:extLst>
                </a:gridCol>
                <a:gridCol w="890266">
                  <a:extLst>
                    <a:ext uri="{9D8B030D-6E8A-4147-A177-3AD203B41FA5}">
                      <a16:colId xmlns:a16="http://schemas.microsoft.com/office/drawing/2014/main" val="2224440314"/>
                    </a:ext>
                  </a:extLst>
                </a:gridCol>
                <a:gridCol w="845769">
                  <a:extLst>
                    <a:ext uri="{9D8B030D-6E8A-4147-A177-3AD203B41FA5}">
                      <a16:colId xmlns:a16="http://schemas.microsoft.com/office/drawing/2014/main" val="1893354383"/>
                    </a:ext>
                  </a:extLst>
                </a:gridCol>
                <a:gridCol w="846939">
                  <a:extLst>
                    <a:ext uri="{9D8B030D-6E8A-4147-A177-3AD203B41FA5}">
                      <a16:colId xmlns:a16="http://schemas.microsoft.com/office/drawing/2014/main" val="4108855077"/>
                    </a:ext>
                  </a:extLst>
                </a:gridCol>
                <a:gridCol w="926054">
                  <a:extLst>
                    <a:ext uri="{9D8B030D-6E8A-4147-A177-3AD203B41FA5}">
                      <a16:colId xmlns:a16="http://schemas.microsoft.com/office/drawing/2014/main" val="4127977409"/>
                    </a:ext>
                  </a:extLst>
                </a:gridCol>
              </a:tblGrid>
              <a:tr h="339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Kegiatan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Strategi Pencapaian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2018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2019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2020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2021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2022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999901542"/>
                  </a:ext>
                </a:extLst>
              </a:tr>
              <a:tr h="3442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Jumlah SDM yang memiliki kompetensi di bidang keuangan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Mengikuti pelatihan tentang keuangan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2 </a:t>
                      </a:r>
                      <a:r>
                        <a:rPr lang="en-ID" sz="1400" dirty="0" err="1">
                          <a:effectLst/>
                        </a:rPr>
                        <a:t>tendik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1926061954"/>
                  </a:ext>
                </a:extLst>
              </a:tr>
              <a:tr h="3442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2 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Jumlah sarana prasarana yang dapat dimanfaatkan lintas kluster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Laboratorium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3172581822"/>
                  </a:ext>
                </a:extLst>
              </a:tr>
              <a:tr h="40689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D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Tersedia dokumen pemetaan SDM Dosen yang komprehensif berdasarkan arsitektur pengembangan keilmuan</a:t>
                      </a:r>
                      <a:r>
                        <a:rPr lang="en-ID" sz="1400" dirty="0">
                          <a:effectLst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4104040013"/>
                  </a:ext>
                </a:extLst>
              </a:tr>
              <a:tr h="4630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Tersedia dokumen pemetaan SDM Tendik berbasis fungsi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effectLst/>
                        </a:rPr>
                        <a:t>Membuat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id-ID" sz="1400" dirty="0">
                          <a:effectLst/>
                        </a:rPr>
                        <a:t>pemetaan SDM Tendik berbasis fungsi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 dokumen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3791391287"/>
                  </a:ext>
                </a:extLst>
              </a:tr>
              <a:tr h="2999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Jumlah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Tendik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diterima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sesuai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pemetaan</a:t>
                      </a:r>
                      <a:r>
                        <a:rPr lang="en-US" sz="1400" dirty="0">
                          <a:effectLst/>
                        </a:rPr>
                        <a:t> SDM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Merekrut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dosen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2502861524"/>
                  </a:ext>
                </a:extLst>
              </a:tr>
              <a:tr h="3087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6 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Merekrut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tenaga</a:t>
                      </a:r>
                      <a:r>
                        <a:rPr lang="en-US" sz="1400" dirty="0">
                          <a:effectLst/>
                        </a:rPr>
                        <a:t> admin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3321220368"/>
                  </a:ext>
                </a:extLst>
              </a:tr>
              <a:tr h="18413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7 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Merekrut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tenaga</a:t>
                      </a:r>
                      <a:r>
                        <a:rPr lang="en-US" sz="1400" dirty="0">
                          <a:effectLst/>
                        </a:rPr>
                        <a:t> PLP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2824916072"/>
                  </a:ext>
                </a:extLst>
              </a:tr>
              <a:tr h="30433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8 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Jumlah dosen berkualifikasi S3</a:t>
                      </a:r>
                      <a:r>
                        <a:rPr lang="en-US" sz="1400">
                          <a:effectLst/>
                        </a:rPr>
                        <a:t> (Kontrak Kinerja KRTPT)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effectLst/>
                        </a:rPr>
                        <a:t>Jumlah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dosen</a:t>
                      </a:r>
                      <a:r>
                        <a:rPr lang="en-ID" sz="1400" dirty="0">
                          <a:effectLst/>
                        </a:rPr>
                        <a:t> S3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16 orang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18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986044501"/>
                  </a:ext>
                </a:extLst>
              </a:tr>
              <a:tr h="3087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Meningkatnya dosen dengan jabatan fungsional Lektor Kepala dan Guru Besar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effectLst/>
                        </a:rPr>
                        <a:t>Jabatan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Lektor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Kepala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tambah</a:t>
                      </a:r>
                      <a:r>
                        <a:rPr lang="en-ID" sz="1400" dirty="0">
                          <a:effectLst/>
                        </a:rPr>
                        <a:t> 4 orang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 orang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7 orang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8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8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4163998598"/>
                  </a:ext>
                </a:extLst>
              </a:tr>
              <a:tr h="3087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u="none" strike="noStrike" dirty="0">
                          <a:effectLst/>
                        </a:rPr>
                        <a:t>10 </a:t>
                      </a:r>
                      <a:endParaRPr lang="en-ID" sz="1400" u="none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Guru </a:t>
                      </a:r>
                      <a:r>
                        <a:rPr lang="en-ID" sz="1400" dirty="0" err="1">
                          <a:effectLst/>
                        </a:rPr>
                        <a:t>Besar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tambah</a:t>
                      </a:r>
                      <a:r>
                        <a:rPr lang="en-ID" sz="1400" dirty="0">
                          <a:effectLst/>
                        </a:rPr>
                        <a:t> 2 orang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7 orang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2088527397"/>
                  </a:ext>
                </a:extLst>
              </a:tr>
              <a:tr h="3442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D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Jumlah dosen yang mengikuti pelatihan</a:t>
                      </a:r>
                      <a:r>
                        <a:rPr lang="en-US" sz="1400">
                          <a:effectLst/>
                        </a:rPr>
                        <a:t> /meningkat karir dan kompetensinya (Kontrak Kinerja KRTPT)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 err="1">
                          <a:effectLst/>
                        </a:rPr>
                        <a:t>Dosen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Mengikuti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r>
                        <a:rPr lang="en-ID" sz="1400" dirty="0" err="1">
                          <a:effectLst/>
                        </a:rPr>
                        <a:t>pelatihan</a:t>
                      </a:r>
                      <a:r>
                        <a:rPr lang="en-ID" sz="1400" dirty="0">
                          <a:effectLst/>
                        </a:rPr>
                        <a:t>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5 </a:t>
                      </a:r>
                      <a:r>
                        <a:rPr lang="en-ID" sz="1400" dirty="0" err="1">
                          <a:effectLst/>
                        </a:rPr>
                        <a:t>dosen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5 dosen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5 dosen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5 dosen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5 dosen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272143093"/>
                  </a:ext>
                </a:extLst>
              </a:tr>
              <a:tr h="3087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D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Jumlah Tendik yang mengikuti pelatihan</a:t>
                      </a:r>
                      <a:r>
                        <a:rPr lang="en-US" sz="1400">
                          <a:effectLst/>
                        </a:rPr>
                        <a:t>/ meningkat karir dan kompetensinya (Kontrak Kinerja KRTPT)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Tendik Mengikuti pelatihan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6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6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6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6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6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1247050203"/>
                  </a:ext>
                </a:extLst>
              </a:tr>
              <a:tr h="3087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D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Jumlah Tendik memiliki sertifikasi keahlian</a:t>
                      </a:r>
                      <a:r>
                        <a:rPr lang="en-US" sz="1400" dirty="0">
                          <a:effectLst/>
                        </a:rPr>
                        <a:t>/ </a:t>
                      </a:r>
                      <a:r>
                        <a:rPr lang="en-US" sz="1400" dirty="0" err="1">
                          <a:effectLst/>
                        </a:rPr>
                        <a:t>meningkat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karir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kompetensinya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Kontrak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Kinerja</a:t>
                      </a:r>
                      <a:r>
                        <a:rPr lang="en-US" sz="1400" dirty="0">
                          <a:effectLst/>
                        </a:rPr>
                        <a:t> KRTPT)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1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2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2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9" marR="59009" marT="0" marB="0"/>
                </a:tc>
                <a:extLst>
                  <a:ext uri="{0D108BD9-81ED-4DB2-BD59-A6C34878D82A}">
                    <a16:rowId xmlns:a16="http://schemas.microsoft.com/office/drawing/2014/main" val="657718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536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9" y="-2291"/>
            <a:ext cx="7235687" cy="85140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Milestones 2018-2022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i="1" dirty="0"/>
          </a:p>
          <a:p>
            <a:endParaRPr lang="en-US" sz="2400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70AC2A-DF88-4381-828C-E64BEAA9C7E8}"/>
              </a:ext>
            </a:extLst>
          </p:cNvPr>
          <p:cNvSpPr txBox="1"/>
          <p:nvPr/>
        </p:nvSpPr>
        <p:spPr>
          <a:xfrm>
            <a:off x="7580243" y="316458"/>
            <a:ext cx="316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600" dirty="0" err="1">
                <a:solidFill>
                  <a:srgbClr val="0070C0"/>
                </a:solidFill>
              </a:rPr>
              <a:t>Penelitian</a:t>
            </a:r>
            <a:endParaRPr lang="en-ID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623FD4-685D-45F9-B41F-DC0B654BC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878652"/>
              </p:ext>
            </p:extLst>
          </p:nvPr>
        </p:nvGraphicFramePr>
        <p:xfrm>
          <a:off x="185532" y="849116"/>
          <a:ext cx="11396868" cy="5975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59">
                  <a:extLst>
                    <a:ext uri="{9D8B030D-6E8A-4147-A177-3AD203B41FA5}">
                      <a16:colId xmlns:a16="http://schemas.microsoft.com/office/drawing/2014/main" val="4258123678"/>
                    </a:ext>
                  </a:extLst>
                </a:gridCol>
                <a:gridCol w="3953362">
                  <a:extLst>
                    <a:ext uri="{9D8B030D-6E8A-4147-A177-3AD203B41FA5}">
                      <a16:colId xmlns:a16="http://schemas.microsoft.com/office/drawing/2014/main" val="2865098850"/>
                    </a:ext>
                  </a:extLst>
                </a:gridCol>
                <a:gridCol w="2173357">
                  <a:extLst>
                    <a:ext uri="{9D8B030D-6E8A-4147-A177-3AD203B41FA5}">
                      <a16:colId xmlns:a16="http://schemas.microsoft.com/office/drawing/2014/main" val="1948893198"/>
                    </a:ext>
                  </a:extLst>
                </a:gridCol>
                <a:gridCol w="921483">
                  <a:extLst>
                    <a:ext uri="{9D8B030D-6E8A-4147-A177-3AD203B41FA5}">
                      <a16:colId xmlns:a16="http://schemas.microsoft.com/office/drawing/2014/main" val="1614694222"/>
                    </a:ext>
                  </a:extLst>
                </a:gridCol>
                <a:gridCol w="1015669">
                  <a:extLst>
                    <a:ext uri="{9D8B030D-6E8A-4147-A177-3AD203B41FA5}">
                      <a16:colId xmlns:a16="http://schemas.microsoft.com/office/drawing/2014/main" val="1854413698"/>
                    </a:ext>
                  </a:extLst>
                </a:gridCol>
                <a:gridCol w="1015669">
                  <a:extLst>
                    <a:ext uri="{9D8B030D-6E8A-4147-A177-3AD203B41FA5}">
                      <a16:colId xmlns:a16="http://schemas.microsoft.com/office/drawing/2014/main" val="2551300879"/>
                    </a:ext>
                  </a:extLst>
                </a:gridCol>
                <a:gridCol w="1015669">
                  <a:extLst>
                    <a:ext uri="{9D8B030D-6E8A-4147-A177-3AD203B41FA5}">
                      <a16:colId xmlns:a16="http://schemas.microsoft.com/office/drawing/2014/main" val="2589218281"/>
                    </a:ext>
                  </a:extLst>
                </a:gridCol>
                <a:gridCol w="855300">
                  <a:extLst>
                    <a:ext uri="{9D8B030D-6E8A-4147-A177-3AD203B41FA5}">
                      <a16:colId xmlns:a16="http://schemas.microsoft.com/office/drawing/2014/main" val="2634045934"/>
                    </a:ext>
                  </a:extLst>
                </a:gridCol>
              </a:tblGrid>
              <a:tr h="711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Indikator Kegiatan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Strategi Pencapaian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2018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2019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2020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583539642"/>
                  </a:ext>
                </a:extLst>
              </a:tr>
              <a:tr h="60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makalah hasil penelitian dalam proceeding konferensi terindeks (Kontrak Kinerja KRTPT).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Mengikuti konferensi  terindeks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3292288299"/>
                  </a:ext>
                </a:extLst>
              </a:tr>
              <a:tr h="516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Publikasi pada jurnal  Internasional terindeks (Kontrak Kinerja KRTPT).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Mengikuti workshop penulisan manuskrip publikasi interasional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20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445857748"/>
                  </a:ext>
                </a:extLst>
              </a:tr>
              <a:tr h="54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publikasi pada jurnal nasional terakreditasi.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Mengadakan workshop hasi lpenelitian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makalah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3982529330"/>
                  </a:ext>
                </a:extLst>
              </a:tr>
              <a:tr h="221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sitasi publikasi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 sitasi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 sitasi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 sitasi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 sitasi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 sitasi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3660658273"/>
                  </a:ext>
                </a:extLst>
              </a:tr>
              <a:tr h="402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penelitian terkait isu-isu strategis nasional dan internasional.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Melakukan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proposal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proposal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proposal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proposal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proposal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1951407006"/>
                  </a:ext>
                </a:extLst>
              </a:tr>
              <a:tr h="532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publikasi hasil penelitian terkait isu strategis nasional dan internasional pada jurnal internasional  terindeks.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Melakukan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publikasi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publikasi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publikasi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publikasi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publikasi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1982440118"/>
                  </a:ext>
                </a:extLst>
              </a:tr>
              <a:tr h="454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mitra strategis yang terlibat dalam penelitian strategis nasional dan internasional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Melakukan pendekatan terhadap mitra potensial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3137499228"/>
                  </a:ext>
                </a:extLst>
              </a:tr>
              <a:tr h="532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peneliti tamu (nasional/internasional) yang terlibat dalam publikasi penelitian strategis nasional dan internasional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Melakukan penelitian kerjasama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peneliti tamu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peneliti tamu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peneliti tamu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 peneliti tamu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 </a:t>
                      </a:r>
                      <a:r>
                        <a:rPr lang="en-US" sz="1600" dirty="0" err="1">
                          <a:effectLst/>
                        </a:rPr>
                        <a:t>peneliti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tamu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71" marR="67871" marT="0" marB="0"/>
                </a:tc>
                <a:extLst>
                  <a:ext uri="{0D108BD9-81ED-4DB2-BD59-A6C34878D82A}">
                    <a16:rowId xmlns:a16="http://schemas.microsoft.com/office/drawing/2014/main" val="373243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192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D9F447-4099-499B-B703-121C22AE1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3685"/>
              </p:ext>
            </p:extLst>
          </p:nvPr>
        </p:nvGraphicFramePr>
        <p:xfrm>
          <a:off x="487846" y="507172"/>
          <a:ext cx="10484953" cy="6211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645">
                  <a:extLst>
                    <a:ext uri="{9D8B030D-6E8A-4147-A177-3AD203B41FA5}">
                      <a16:colId xmlns:a16="http://schemas.microsoft.com/office/drawing/2014/main" val="87468472"/>
                    </a:ext>
                  </a:extLst>
                </a:gridCol>
                <a:gridCol w="3347448">
                  <a:extLst>
                    <a:ext uri="{9D8B030D-6E8A-4147-A177-3AD203B41FA5}">
                      <a16:colId xmlns:a16="http://schemas.microsoft.com/office/drawing/2014/main" val="578661335"/>
                    </a:ext>
                  </a:extLst>
                </a:gridCol>
                <a:gridCol w="2323705">
                  <a:extLst>
                    <a:ext uri="{9D8B030D-6E8A-4147-A177-3AD203B41FA5}">
                      <a16:colId xmlns:a16="http://schemas.microsoft.com/office/drawing/2014/main" val="1581668059"/>
                    </a:ext>
                  </a:extLst>
                </a:gridCol>
                <a:gridCol w="813092">
                  <a:extLst>
                    <a:ext uri="{9D8B030D-6E8A-4147-A177-3AD203B41FA5}">
                      <a16:colId xmlns:a16="http://schemas.microsoft.com/office/drawing/2014/main" val="2723557982"/>
                    </a:ext>
                  </a:extLst>
                </a:gridCol>
                <a:gridCol w="934400">
                  <a:extLst>
                    <a:ext uri="{9D8B030D-6E8A-4147-A177-3AD203B41FA5}">
                      <a16:colId xmlns:a16="http://schemas.microsoft.com/office/drawing/2014/main" val="2284307974"/>
                    </a:ext>
                  </a:extLst>
                </a:gridCol>
                <a:gridCol w="934400">
                  <a:extLst>
                    <a:ext uri="{9D8B030D-6E8A-4147-A177-3AD203B41FA5}">
                      <a16:colId xmlns:a16="http://schemas.microsoft.com/office/drawing/2014/main" val="3065289049"/>
                    </a:ext>
                  </a:extLst>
                </a:gridCol>
                <a:gridCol w="934400">
                  <a:extLst>
                    <a:ext uri="{9D8B030D-6E8A-4147-A177-3AD203B41FA5}">
                      <a16:colId xmlns:a16="http://schemas.microsoft.com/office/drawing/2014/main" val="1382889461"/>
                    </a:ext>
                  </a:extLst>
                </a:gridCol>
                <a:gridCol w="786863">
                  <a:extLst>
                    <a:ext uri="{9D8B030D-6E8A-4147-A177-3AD203B41FA5}">
                      <a16:colId xmlns:a16="http://schemas.microsoft.com/office/drawing/2014/main" val="722833343"/>
                    </a:ext>
                  </a:extLst>
                </a:gridCol>
              </a:tblGrid>
              <a:tr h="83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pendanaan kegiatan penelitian/publikasi strategis nasional dan internasional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Mengusulkan proposal penelitian ke penyandang dana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jt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2815807"/>
                  </a:ext>
                </a:extLst>
              </a:tr>
              <a:tr h="83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layanan laboratorium pendukung penelitian yang terakreditasi dan sistem manajemen mutu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Mengajukan akreditasi laboratorium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lab terakreditasi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lab terakreditasi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lab terakreditasi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lab terakreditasi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lab terakreditasi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483366"/>
                  </a:ext>
                </a:extLst>
              </a:tr>
              <a:tr h="83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laboratorium pendukung penelitian yang sudah menerapkan standar internasional (GLP, GCP, GCLP &amp; GMP)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Membuat SOP laboratorium herbal dan kultur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laboratorium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laboratorium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 laboratorium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 laboratorium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 labooratorium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795456"/>
                  </a:ext>
                </a:extLst>
              </a:tr>
              <a:tr h="83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sarana prasarana laboratorium penunjang penelitian sesuai dengan perkembangan penelitian termutakhir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Pembelian alat-alat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300 jut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57935"/>
                  </a:ext>
                </a:extLst>
              </a:tr>
              <a:tr h="83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mitra yang berpartisipasi dalam aktivitas penelitian.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Kolaborasi penelitian dengan LIPI, dan Industri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2 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901184"/>
                  </a:ext>
                </a:extLst>
              </a:tr>
              <a:tr h="78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hasil penelitian yang dimanfaatkan oleh industri/mitra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 hasil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 hasil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 hasil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 hasil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 hasil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407082"/>
                  </a:ext>
                </a:extLst>
              </a:tr>
              <a:tr h="83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Jumlah dana penelitian dari lembaga donor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Mengajukan proposal penelitian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700 jt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500 juta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500 </a:t>
                      </a:r>
                      <a:r>
                        <a:rPr lang="en-US" sz="1600" dirty="0" err="1">
                          <a:effectLst/>
                        </a:rPr>
                        <a:t>juta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98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332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9BE9F8-1417-4C45-9065-326D096E6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12101"/>
              </p:ext>
            </p:extLst>
          </p:nvPr>
        </p:nvGraphicFramePr>
        <p:xfrm>
          <a:off x="742123" y="1099709"/>
          <a:ext cx="10866780" cy="3947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094">
                  <a:extLst>
                    <a:ext uri="{9D8B030D-6E8A-4147-A177-3AD203B41FA5}">
                      <a16:colId xmlns:a16="http://schemas.microsoft.com/office/drawing/2014/main" val="1069347073"/>
                    </a:ext>
                  </a:extLst>
                </a:gridCol>
                <a:gridCol w="2254465">
                  <a:extLst>
                    <a:ext uri="{9D8B030D-6E8A-4147-A177-3AD203B41FA5}">
                      <a16:colId xmlns:a16="http://schemas.microsoft.com/office/drawing/2014/main" val="1735739967"/>
                    </a:ext>
                  </a:extLst>
                </a:gridCol>
                <a:gridCol w="3014338">
                  <a:extLst>
                    <a:ext uri="{9D8B030D-6E8A-4147-A177-3AD203B41FA5}">
                      <a16:colId xmlns:a16="http://schemas.microsoft.com/office/drawing/2014/main" val="3885283711"/>
                    </a:ext>
                  </a:extLst>
                </a:gridCol>
                <a:gridCol w="1175997">
                  <a:extLst>
                    <a:ext uri="{9D8B030D-6E8A-4147-A177-3AD203B41FA5}">
                      <a16:colId xmlns:a16="http://schemas.microsoft.com/office/drawing/2014/main" val="742799440"/>
                    </a:ext>
                  </a:extLst>
                </a:gridCol>
                <a:gridCol w="986757">
                  <a:extLst>
                    <a:ext uri="{9D8B030D-6E8A-4147-A177-3AD203B41FA5}">
                      <a16:colId xmlns:a16="http://schemas.microsoft.com/office/drawing/2014/main" val="942625352"/>
                    </a:ext>
                  </a:extLst>
                </a:gridCol>
                <a:gridCol w="1000274">
                  <a:extLst>
                    <a:ext uri="{9D8B030D-6E8A-4147-A177-3AD203B41FA5}">
                      <a16:colId xmlns:a16="http://schemas.microsoft.com/office/drawing/2014/main" val="1192038071"/>
                    </a:ext>
                  </a:extLst>
                </a:gridCol>
                <a:gridCol w="905652">
                  <a:extLst>
                    <a:ext uri="{9D8B030D-6E8A-4147-A177-3AD203B41FA5}">
                      <a16:colId xmlns:a16="http://schemas.microsoft.com/office/drawing/2014/main" val="3465540230"/>
                    </a:ext>
                  </a:extLst>
                </a:gridCol>
                <a:gridCol w="946203">
                  <a:extLst>
                    <a:ext uri="{9D8B030D-6E8A-4147-A177-3AD203B41FA5}">
                      <a16:colId xmlns:a16="http://schemas.microsoft.com/office/drawing/2014/main" val="369108130"/>
                    </a:ext>
                  </a:extLst>
                </a:gridCol>
              </a:tblGrid>
              <a:tr h="718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Kegiatan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Strategi Pencapaian 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2018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2019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2020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2021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2022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1828429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jumlah laman yang dapat diakses oleh masyarakat/masyarakat praktisi (COP)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Perbaikan web Departemen Farmakologi dan Terapi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website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website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website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website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website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950896"/>
                  </a:ext>
                </a:extLst>
              </a:tr>
              <a:tr h="63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jumlah pengunjung masyarakat/masyarakat praktisi (COP) yang mengakses laman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Mempublikasikan alamat web Departemen Farmakologi dan Terapi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100 pengunjung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200 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400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600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800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281597"/>
                  </a:ext>
                </a:extLst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Jumlah hasil-hasil inovasi yang dihilirkan ke masyarakat 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Inovasi kemasan obat tradisional yang tersedia di masyarakat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inovasi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inovasi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inovasi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 inovasi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 </a:t>
                      </a:r>
                      <a:r>
                        <a:rPr lang="en-US" sz="1800" dirty="0" err="1">
                          <a:effectLst/>
                        </a:rPr>
                        <a:t>inovasi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67808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8C4E97C-9CB5-4E58-9FED-47A3F0D7A8F9}"/>
              </a:ext>
            </a:extLst>
          </p:cNvPr>
          <p:cNvSpPr txBox="1"/>
          <p:nvPr/>
        </p:nvSpPr>
        <p:spPr>
          <a:xfrm>
            <a:off x="6904383" y="371061"/>
            <a:ext cx="394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dirty="0" err="1">
                <a:solidFill>
                  <a:srgbClr val="0070C0"/>
                </a:solidFill>
              </a:rPr>
              <a:t>Pengabdian</a:t>
            </a:r>
            <a:r>
              <a:rPr lang="en-ID" sz="2800" dirty="0">
                <a:solidFill>
                  <a:srgbClr val="0070C0"/>
                </a:solidFill>
              </a:rPr>
              <a:t> Masyarakat</a:t>
            </a:r>
          </a:p>
        </p:txBody>
      </p:sp>
    </p:spTree>
    <p:extLst>
      <p:ext uri="{BB962C8B-B14F-4D97-AF65-F5344CB8AC3E}">
        <p14:creationId xmlns:p14="http://schemas.microsoft.com/office/powerpoint/2010/main" val="44916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3914" y="884238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Bab 1. </a:t>
            </a:r>
            <a:r>
              <a:rPr lang="en-US" dirty="0" err="1">
                <a:solidFill>
                  <a:srgbClr val="0070C0"/>
                </a:solidFill>
              </a:rPr>
              <a:t>Kebijakan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Umum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337"/>
            <a:ext cx="10972800" cy="1143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Pendahuluan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6018"/>
            <a:ext cx="11449878" cy="45259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0070C0"/>
                </a:solidFill>
              </a:rPr>
              <a:t>Departemen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Farmakologi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Terapi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Fakultas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Kedokteran</a:t>
            </a:r>
            <a:r>
              <a:rPr lang="en-US" sz="2800" dirty="0">
                <a:solidFill>
                  <a:srgbClr val="0070C0"/>
                </a:solidFill>
              </a:rPr>
              <a:t> UGM </a:t>
            </a:r>
            <a:r>
              <a:rPr lang="en-US" sz="2800" dirty="0" err="1">
                <a:solidFill>
                  <a:srgbClr val="0070C0"/>
                </a:solidFill>
              </a:rPr>
              <a:t>merupakan</a:t>
            </a:r>
            <a:r>
              <a:rPr lang="en-US" sz="2800" dirty="0">
                <a:solidFill>
                  <a:srgbClr val="0070C0"/>
                </a:solidFill>
              </a:rPr>
              <a:t> salah </a:t>
            </a:r>
            <a:r>
              <a:rPr lang="en-US" sz="2800" dirty="0" err="1">
                <a:solidFill>
                  <a:srgbClr val="0070C0"/>
                </a:solidFill>
              </a:rPr>
              <a:t>satu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departemen</a:t>
            </a:r>
            <a:r>
              <a:rPr lang="en-US" sz="2800" dirty="0">
                <a:solidFill>
                  <a:srgbClr val="0070C0"/>
                </a:solidFill>
              </a:rPr>
              <a:t> di </a:t>
            </a:r>
            <a:r>
              <a:rPr lang="en-US" sz="2800" dirty="0" err="1">
                <a:solidFill>
                  <a:srgbClr val="0070C0"/>
                </a:solidFill>
              </a:rPr>
              <a:t>lingkungan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Fakultas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Kedokteran</a:t>
            </a:r>
            <a:r>
              <a:rPr lang="en-US" sz="2800" dirty="0">
                <a:solidFill>
                  <a:srgbClr val="0070C0"/>
                </a:solidFill>
              </a:rPr>
              <a:t> UGM yang </a:t>
            </a:r>
            <a:r>
              <a:rPr lang="en-US" sz="2800" dirty="0" err="1">
                <a:solidFill>
                  <a:srgbClr val="0070C0"/>
                </a:solidFill>
              </a:rPr>
              <a:t>berperan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dalam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pendidikan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penelitian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pengabdian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kepada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masyarakat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dalam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bidang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kedokteran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kesehatan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khususnya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dalam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bidang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Farmakologi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Terapi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bersikap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mandiri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berkepribadian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nasional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berwawasan</a:t>
            </a:r>
            <a:r>
              <a:rPr lang="en-US" sz="2800" dirty="0">
                <a:solidFill>
                  <a:srgbClr val="0070C0"/>
                </a:solidFill>
              </a:rPr>
              <a:t> global.</a:t>
            </a:r>
            <a:endParaRPr lang="en-ID" sz="2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88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Nilai-nilai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dasar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Nilai- </a:t>
            </a:r>
            <a:r>
              <a:rPr lang="en-US" sz="2800" dirty="0" err="1">
                <a:solidFill>
                  <a:srgbClr val="0070C0"/>
                </a:solidFill>
              </a:rPr>
              <a:t>nilai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dasar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mengacu</a:t>
            </a:r>
            <a:r>
              <a:rPr lang="en-US" sz="2800" dirty="0">
                <a:solidFill>
                  <a:srgbClr val="0070C0"/>
                </a:solidFill>
              </a:rPr>
              <a:t>  </a:t>
            </a:r>
            <a:r>
              <a:rPr lang="en-US" sz="2800" dirty="0" err="1">
                <a:solidFill>
                  <a:srgbClr val="0070C0"/>
                </a:solidFill>
              </a:rPr>
              <a:t>pada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nilai-nilai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dasar</a:t>
            </a:r>
            <a:r>
              <a:rPr lang="en-US" sz="2800" dirty="0">
                <a:solidFill>
                  <a:srgbClr val="0070C0"/>
                </a:solidFill>
              </a:rPr>
              <a:t> UGM </a:t>
            </a:r>
            <a:r>
              <a:rPr lang="en-US" sz="2800" dirty="0" err="1">
                <a:solidFill>
                  <a:srgbClr val="0070C0"/>
                </a:solidFill>
              </a:rPr>
              <a:t>yaitu</a:t>
            </a:r>
            <a:r>
              <a:rPr lang="en-US" sz="2800" dirty="0">
                <a:solidFill>
                  <a:srgbClr val="0070C0"/>
                </a:solidFill>
              </a:rPr>
              <a:t>:</a:t>
            </a:r>
            <a:endParaRPr lang="en-ID" sz="2800" b="1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Nilai-</a:t>
            </a:r>
            <a:r>
              <a:rPr lang="en-US" sz="2800" dirty="0" err="1">
                <a:solidFill>
                  <a:srgbClr val="0070C0"/>
                </a:solidFill>
              </a:rPr>
              <a:t>nilai</a:t>
            </a:r>
            <a:r>
              <a:rPr lang="en-US" sz="2800" dirty="0">
                <a:solidFill>
                  <a:srgbClr val="0070C0"/>
                </a:solidFill>
              </a:rPr>
              <a:t> Pancasila yang </a:t>
            </a:r>
            <a:r>
              <a:rPr lang="en-US" sz="2800" dirty="0" err="1">
                <a:solidFill>
                  <a:srgbClr val="0070C0"/>
                </a:solidFill>
              </a:rPr>
              <a:t>meliputi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nilai-nilai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ketuhanan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kemanusiaan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persatuan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kerakyatan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keadilan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endParaRPr lang="en-ID" sz="2800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Nilai-</a:t>
            </a:r>
            <a:r>
              <a:rPr lang="en-US" sz="2800" dirty="0" err="1">
                <a:solidFill>
                  <a:srgbClr val="0070C0"/>
                </a:solidFill>
              </a:rPr>
              <a:t>nilai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keilmuan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meliputi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nilai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universalitas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objektivitas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ilmu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kebebasan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akademik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mimbar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akademik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penghargaan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kenyataan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kebenaran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guna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keadaban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kemanfaatan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kebahagiaan</a:t>
            </a:r>
            <a:endParaRPr lang="en-ID" sz="2800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</a:rPr>
              <a:t>Nilai-</a:t>
            </a:r>
            <a:r>
              <a:rPr lang="en-US" sz="2800" dirty="0" err="1">
                <a:solidFill>
                  <a:srgbClr val="0070C0"/>
                </a:solidFill>
              </a:rPr>
              <a:t>nilai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kebudayaan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meliputi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toleransi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hak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asasi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manusia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keragaman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endParaRPr lang="en-ID" sz="2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Visi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err="1">
                <a:solidFill>
                  <a:srgbClr val="0070C0"/>
                </a:solidFill>
              </a:rPr>
              <a:t>Menjadi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departemen</a:t>
            </a:r>
            <a:r>
              <a:rPr lang="en-US" sz="3600" dirty="0">
                <a:solidFill>
                  <a:srgbClr val="0070C0"/>
                </a:solidFill>
              </a:rPr>
              <a:t> yang </a:t>
            </a:r>
            <a:r>
              <a:rPr lang="en-US" sz="3600" dirty="0" err="1">
                <a:solidFill>
                  <a:srgbClr val="0070C0"/>
                </a:solidFill>
              </a:rPr>
              <a:t>unggul</a:t>
            </a:r>
            <a:r>
              <a:rPr lang="en-US" sz="3600" dirty="0">
                <a:solidFill>
                  <a:srgbClr val="0070C0"/>
                </a:solidFill>
              </a:rPr>
              <a:t>, </a:t>
            </a:r>
            <a:r>
              <a:rPr lang="en-US" sz="3600" dirty="0" err="1">
                <a:solidFill>
                  <a:srgbClr val="0070C0"/>
                </a:solidFill>
              </a:rPr>
              <a:t>mandiri</a:t>
            </a:r>
            <a:r>
              <a:rPr lang="en-US" sz="3600" dirty="0">
                <a:solidFill>
                  <a:srgbClr val="0070C0"/>
                </a:solidFill>
              </a:rPr>
              <a:t>, </a:t>
            </a:r>
            <a:r>
              <a:rPr lang="en-US" sz="3600" dirty="0" err="1">
                <a:solidFill>
                  <a:srgbClr val="0070C0"/>
                </a:solidFill>
              </a:rPr>
              <a:t>bermartabat</a:t>
            </a:r>
            <a:r>
              <a:rPr lang="en-US" sz="3600" dirty="0">
                <a:solidFill>
                  <a:srgbClr val="0070C0"/>
                </a:solidFill>
              </a:rPr>
              <a:t>, </a:t>
            </a:r>
            <a:r>
              <a:rPr lang="en-US" sz="3600" dirty="0" err="1">
                <a:solidFill>
                  <a:srgbClr val="0070C0"/>
                </a:solidFill>
              </a:rPr>
              <a:t>dengan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dijiwai</a:t>
            </a:r>
            <a:r>
              <a:rPr lang="en-US" sz="3600" dirty="0">
                <a:solidFill>
                  <a:srgbClr val="0070C0"/>
                </a:solidFill>
              </a:rPr>
              <a:t> Pancasila </a:t>
            </a:r>
            <a:r>
              <a:rPr lang="en-US" sz="3600" dirty="0" err="1">
                <a:solidFill>
                  <a:srgbClr val="0070C0"/>
                </a:solidFill>
              </a:rPr>
              <a:t>dalam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rangka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mendukung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terwujudnya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visi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dan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misi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Fakultas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maupun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Universitas</a:t>
            </a:r>
            <a:r>
              <a:rPr lang="en-US" sz="3600" dirty="0">
                <a:solidFill>
                  <a:srgbClr val="0070C0"/>
                </a:solidFill>
              </a:rPr>
              <a:t>. </a:t>
            </a:r>
            <a:endParaRPr lang="en-ID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Misi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156" y="2087184"/>
            <a:ext cx="11347688" cy="4770816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>
                <a:solidFill>
                  <a:srgbClr val="0070C0"/>
                </a:solidFill>
              </a:rPr>
              <a:t>Menyelenggarakan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pendidikan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 err="1">
                <a:solidFill>
                  <a:srgbClr val="0070C0"/>
                </a:solidFill>
              </a:rPr>
              <a:t>penelitian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pengabdian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kepada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masyarakat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dalam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bidang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Farmakologi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Terapi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untuk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menghasilkan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tenaga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profesional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dalam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bidang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Farmakologi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dan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terapi</a:t>
            </a:r>
            <a:r>
              <a:rPr lang="en-US" sz="3200" dirty="0">
                <a:solidFill>
                  <a:srgbClr val="0070C0"/>
                </a:solidFill>
              </a:rPr>
              <a:t> yang </a:t>
            </a:r>
            <a:r>
              <a:rPr lang="en-US" sz="3200" dirty="0" err="1">
                <a:solidFill>
                  <a:srgbClr val="0070C0"/>
                </a:solidFill>
              </a:rPr>
              <a:t>mandiri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 err="1">
                <a:solidFill>
                  <a:srgbClr val="0070C0"/>
                </a:solidFill>
              </a:rPr>
              <a:t>berkepribadian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nasional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 err="1">
                <a:solidFill>
                  <a:srgbClr val="0070C0"/>
                </a:solidFill>
              </a:rPr>
              <a:t>berwawasan</a:t>
            </a:r>
            <a:r>
              <a:rPr lang="en-US" sz="3200" dirty="0">
                <a:solidFill>
                  <a:srgbClr val="0070C0"/>
                </a:solidFill>
              </a:rPr>
              <a:t> global, </a:t>
            </a:r>
            <a:r>
              <a:rPr lang="en-US" sz="3200" dirty="0" err="1">
                <a:solidFill>
                  <a:srgbClr val="0070C0"/>
                </a:solidFill>
              </a:rPr>
              <a:t>dan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mampu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mengantisipasi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setiap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tantangan</a:t>
            </a:r>
            <a:r>
              <a:rPr lang="en-US" sz="3200" dirty="0">
                <a:solidFill>
                  <a:srgbClr val="0070C0"/>
                </a:solidFill>
              </a:rPr>
              <a:t> yang </a:t>
            </a:r>
            <a:r>
              <a:rPr lang="en-US" sz="3200" dirty="0" err="1">
                <a:solidFill>
                  <a:srgbClr val="0070C0"/>
                </a:solidFill>
              </a:rPr>
              <a:t>ada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untuk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bersaing</a:t>
            </a:r>
            <a:r>
              <a:rPr lang="en-US" sz="3200" dirty="0">
                <a:solidFill>
                  <a:srgbClr val="0070C0"/>
                </a:solidFill>
              </a:rPr>
              <a:t> di </a:t>
            </a:r>
            <a:r>
              <a:rPr lang="en-US" sz="3200" dirty="0" err="1">
                <a:solidFill>
                  <a:srgbClr val="0070C0"/>
                </a:solidFill>
              </a:rPr>
              <a:t>tingkat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internasional</a:t>
            </a:r>
            <a:endParaRPr lang="en-ID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Komitmen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828857-0CFF-4756-AF9E-F925AB3AD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6" y="1666288"/>
            <a:ext cx="11750571" cy="4774269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</a:rPr>
              <a:t>Menjadikan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Departemen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unggul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bereputasi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internasional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melalui</a:t>
            </a:r>
            <a:r>
              <a:rPr lang="en-US" sz="2800" dirty="0">
                <a:solidFill>
                  <a:srgbClr val="0070C0"/>
                </a:solidFill>
              </a:rPr>
              <a:t>:</a:t>
            </a:r>
            <a:endParaRPr lang="en-ID" sz="2800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kegiatan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pendidikan</a:t>
            </a:r>
            <a:r>
              <a:rPr lang="en-US" sz="2800" dirty="0">
                <a:solidFill>
                  <a:srgbClr val="0070C0"/>
                </a:solidFill>
              </a:rPr>
              <a:t>  di </a:t>
            </a:r>
            <a:r>
              <a:rPr lang="en-US" sz="2800" dirty="0" err="1">
                <a:solidFill>
                  <a:srgbClr val="0070C0"/>
                </a:solidFill>
              </a:rPr>
              <a:t>bidang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farmakologi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terapi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baik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untuk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jenjang</a:t>
            </a:r>
            <a:r>
              <a:rPr lang="en-US" sz="2800" dirty="0">
                <a:solidFill>
                  <a:srgbClr val="0070C0"/>
                </a:solidFill>
              </a:rPr>
              <a:t> S-1, S-2, </a:t>
            </a:r>
            <a:r>
              <a:rPr lang="en-US" sz="2800" dirty="0" err="1">
                <a:solidFill>
                  <a:srgbClr val="0070C0"/>
                </a:solidFill>
              </a:rPr>
              <a:t>maupun</a:t>
            </a:r>
            <a:r>
              <a:rPr lang="en-US" sz="2800" dirty="0">
                <a:solidFill>
                  <a:srgbClr val="0070C0"/>
                </a:solidFill>
              </a:rPr>
              <a:t> S-3. </a:t>
            </a:r>
            <a:endParaRPr lang="en-ID" sz="2800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kegiatan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penelitian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bidang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farmakologi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terapi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dapat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id-ID" sz="2800" dirty="0">
                <a:solidFill>
                  <a:srgbClr val="0070C0"/>
                </a:solidFill>
              </a:rPr>
              <a:t>menjadi rujukan nasional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internasional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id-ID" sz="2800" dirty="0">
                <a:solidFill>
                  <a:srgbClr val="0070C0"/>
                </a:solidFill>
              </a:rPr>
              <a:t>yang </a:t>
            </a:r>
            <a:r>
              <a:rPr lang="en-US" sz="2800" dirty="0" err="1">
                <a:solidFill>
                  <a:srgbClr val="0070C0"/>
                </a:solidFill>
              </a:rPr>
              <a:t>berwawasan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lingkungan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aplikatif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responsif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terhadap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permasalahan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masyaraka</a:t>
            </a:r>
            <a:r>
              <a:rPr lang="id-ID" sz="2800" dirty="0">
                <a:solidFill>
                  <a:srgbClr val="0070C0"/>
                </a:solidFill>
              </a:rPr>
              <a:t>t, bangsa, dan negara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  <a:endParaRPr lang="en-ID" sz="2800" dirty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kegiatan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pengabdian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kepada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masyarakat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mampu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mendorong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kemandirian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kesejahteraan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masyarakat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dalam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bidang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pengobatan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secara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berkelanjutan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  <a:endParaRPr lang="en-ID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-119270"/>
            <a:ext cx="10972800" cy="901148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Tujuan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3" y="781878"/>
            <a:ext cx="11396871" cy="5286124"/>
          </a:xfrm>
          <a:solidFill>
            <a:schemeClr val="bg1"/>
          </a:solidFill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Mengembangkan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penelitian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pendidikan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lintas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disiplin</a:t>
            </a:r>
            <a:endParaRPr lang="en-US" sz="2800" dirty="0">
              <a:solidFill>
                <a:srgbClr val="0070C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Mengarahkan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kerja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sama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untuk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mengakselerasi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pengembangan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inovasi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ilmu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pengetahuan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teknologi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kebudayaan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Mengembangkan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pendanaan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alternatif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Mengembangkan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kemitraan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strategis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dengan</a:t>
            </a:r>
            <a:r>
              <a:rPr lang="en-US" sz="2800" dirty="0">
                <a:solidFill>
                  <a:srgbClr val="0070C0"/>
                </a:solidFill>
              </a:rPr>
              <a:t> alumni </a:t>
            </a:r>
            <a:r>
              <a:rPr lang="en-US" sz="2800" dirty="0" err="1">
                <a:solidFill>
                  <a:srgbClr val="0070C0"/>
                </a:solidFill>
              </a:rPr>
              <a:t>untuk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meningkatkan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produktivitas</a:t>
            </a:r>
            <a:r>
              <a:rPr lang="en-US" sz="2800" dirty="0">
                <a:solidFill>
                  <a:srgbClr val="0070C0"/>
                </a:solidFill>
              </a:rPr>
              <a:t> Tri </a:t>
            </a:r>
            <a:r>
              <a:rPr lang="en-US" sz="2800" dirty="0" err="1">
                <a:solidFill>
                  <a:srgbClr val="0070C0"/>
                </a:solidFill>
              </a:rPr>
              <a:t>Darma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Memperkuat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budaya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melayani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kinerja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unggul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Mengembangkan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produk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penelitian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id-ID" sz="2800" dirty="0">
                <a:solidFill>
                  <a:srgbClr val="0070C0"/>
                </a:solidFill>
              </a:rPr>
              <a:t>menjadi rujukan nasional yang </a:t>
            </a:r>
            <a:r>
              <a:rPr lang="en-US" sz="2800" dirty="0" err="1">
                <a:solidFill>
                  <a:srgbClr val="0070C0"/>
                </a:solidFill>
              </a:rPr>
              <a:t>berwawasan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lingkungan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aplikatif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responsif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terhadap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permasalahan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masyarakat</a:t>
            </a:r>
            <a:r>
              <a:rPr lang="id-ID" sz="2800" dirty="0">
                <a:solidFill>
                  <a:srgbClr val="0070C0"/>
                </a:solidFill>
              </a:rPr>
              <a:t>, bangsa, dan negara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Menjadikan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kampus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mendukung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wahana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penerapan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inovasi</a:t>
            </a:r>
            <a:r>
              <a:rPr lang="en-US" sz="2800" dirty="0">
                <a:solidFill>
                  <a:srgbClr val="0070C0"/>
                </a:solidFill>
              </a:rPr>
              <a:t> IPTEKS </a:t>
            </a:r>
            <a:r>
              <a:rPr lang="en-US" sz="2800" dirty="0" err="1">
                <a:solidFill>
                  <a:srgbClr val="0070C0"/>
                </a:solidFill>
              </a:rPr>
              <a:t>lintas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disiplin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563" y="0"/>
            <a:ext cx="10972800" cy="901148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Tujuan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3" y="980661"/>
            <a:ext cx="11396871" cy="5286124"/>
          </a:xfrm>
          <a:solidFill>
            <a:schemeClr val="bg1"/>
          </a:solidFill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endParaRPr lang="en-US" sz="2400" dirty="0">
              <a:solidFill>
                <a:srgbClr val="0070C0"/>
              </a:solidFill>
            </a:endParaRPr>
          </a:p>
          <a:p>
            <a:pPr marL="720000" indent="-457200">
              <a:buNone/>
            </a:pPr>
            <a:r>
              <a:rPr lang="en-US" sz="2800" dirty="0">
                <a:solidFill>
                  <a:srgbClr val="0070C0"/>
                </a:solidFill>
              </a:rPr>
              <a:t>8. 	</a:t>
            </a:r>
            <a:r>
              <a:rPr lang="en-US" sz="2800" dirty="0" err="1">
                <a:solidFill>
                  <a:srgbClr val="0070C0"/>
                </a:solidFill>
              </a:rPr>
              <a:t>Memacu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inovasi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ilmu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pengetahuan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teknologi</a:t>
            </a:r>
            <a:r>
              <a:rPr lang="en-US" sz="2800" dirty="0">
                <a:solidFill>
                  <a:srgbClr val="0070C0"/>
                </a:solidFill>
              </a:rPr>
              <a:t> yang </a:t>
            </a:r>
            <a:r>
              <a:rPr lang="en-US" sz="2800" dirty="0" err="1">
                <a:solidFill>
                  <a:srgbClr val="0070C0"/>
                </a:solidFill>
              </a:rPr>
              <a:t>bermanfaat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bagi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kepentingan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bangsa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negara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kemanusiaan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berbasis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kearifan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budaya</a:t>
            </a:r>
            <a:endParaRPr lang="en-US" sz="2800" dirty="0">
              <a:solidFill>
                <a:srgbClr val="0070C0"/>
              </a:solidFill>
            </a:endParaRPr>
          </a:p>
          <a:p>
            <a:pPr marL="777150" indent="-514350">
              <a:buAutoNum type="arabicPeriod" startAt="9"/>
            </a:pPr>
            <a:r>
              <a:rPr lang="en-US" sz="2800" dirty="0" err="1">
                <a:solidFill>
                  <a:srgbClr val="0070C0"/>
                </a:solidFill>
              </a:rPr>
              <a:t>Meningkatkan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kualitas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penelitian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melibatkan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pemangku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kepentingan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eksternal</a:t>
            </a:r>
            <a:endParaRPr lang="en-US" sz="2800" dirty="0">
              <a:solidFill>
                <a:srgbClr val="0070C0"/>
              </a:solidFill>
            </a:endParaRPr>
          </a:p>
          <a:p>
            <a:pPr marL="777150" indent="-514350">
              <a:buFont typeface="Arial" panose="020B0604020202020204" pitchFamily="34" charset="0"/>
              <a:buAutoNum type="arabicPeriod" startAt="9"/>
            </a:pP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Menerapkan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manajemen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mendukung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hilirisasi</a:t>
            </a:r>
            <a:r>
              <a:rPr lang="en-US" sz="28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endParaRPr lang="en-ID" sz="2800" dirty="0">
              <a:solidFill>
                <a:srgbClr val="0070C0"/>
              </a:solidFill>
            </a:endParaRPr>
          </a:p>
          <a:p>
            <a:pPr marL="777150" indent="-514350">
              <a:buAutoNum type="arabicPeriod" startAt="9"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17633</TotalTime>
  <Words>1550</Words>
  <Application>Microsoft Office PowerPoint</Application>
  <PresentationFormat>Widescreen</PresentationFormat>
  <Paragraphs>511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Times New Roman</vt:lpstr>
      <vt:lpstr>Office Theme</vt:lpstr>
      <vt:lpstr>2_Office Theme</vt:lpstr>
      <vt:lpstr>PowerPoint Presentation</vt:lpstr>
      <vt:lpstr>Bab 1. Kebijakan Umum</vt:lpstr>
      <vt:lpstr>Pendahuluan</vt:lpstr>
      <vt:lpstr>Nilai-nilai dasar</vt:lpstr>
      <vt:lpstr>Visi</vt:lpstr>
      <vt:lpstr>Misi</vt:lpstr>
      <vt:lpstr>Komitmen</vt:lpstr>
      <vt:lpstr>Tujuan</vt:lpstr>
      <vt:lpstr>Tujuan</vt:lpstr>
      <vt:lpstr>Milestones 2018-2022</vt:lpstr>
      <vt:lpstr>Milestones 2018-2022</vt:lpstr>
      <vt:lpstr>Milestones 2018-2022</vt:lpstr>
      <vt:lpstr>Milestones 2018-2022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Eti Nurwening Sholikhah</cp:lastModifiedBy>
  <cp:revision>162</cp:revision>
  <dcterms:created xsi:type="dcterms:W3CDTF">2016-10-06T12:46:54Z</dcterms:created>
  <dcterms:modified xsi:type="dcterms:W3CDTF">2017-11-16T09:30:23Z</dcterms:modified>
</cp:coreProperties>
</file>