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46" r:id="rId2"/>
  </p:sldMasterIdLst>
  <p:notesMasterIdLst>
    <p:notesMasterId r:id="rId18"/>
  </p:notesMasterIdLst>
  <p:sldIdLst>
    <p:sldId id="257" r:id="rId3"/>
    <p:sldId id="398" r:id="rId4"/>
    <p:sldId id="405" r:id="rId5"/>
    <p:sldId id="399" r:id="rId6"/>
    <p:sldId id="400" r:id="rId7"/>
    <p:sldId id="401" r:id="rId8"/>
    <p:sldId id="402" r:id="rId9"/>
    <p:sldId id="403" r:id="rId10"/>
    <p:sldId id="409" r:id="rId11"/>
    <p:sldId id="404" r:id="rId12"/>
    <p:sldId id="406" r:id="rId13"/>
    <p:sldId id="407" r:id="rId14"/>
    <p:sldId id="408" r:id="rId15"/>
    <p:sldId id="412" r:id="rId16"/>
    <p:sldId id="41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3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49543-1F72-412E-8355-3F406ADA689B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696B5A-93A6-46D1-ADB4-EBAD3ED302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75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23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37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322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1B050-42D9-400F-9E1D-0DD0238CE288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D852C38-36DA-4C2C-BD18-00F32CF8E0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7647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2DAE3-B61E-453D-83A8-B55B0960B32B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F0D00CCA-1E0C-485F-BD39-FB68C41BE4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0940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EC270-2F35-40B4-9E2B-AE8B2E117FD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561B66DE-0E78-460B-B3CB-D6D2B6161F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5427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A59CF-CA1E-40F3-8E61-0FC8AEDDC5CE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23ACE14D-BF46-4CC3-82A0-DFF1A0F49C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56246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A4058-D143-449A-8076-5321F5C7E4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1F0FA9C5-E381-4E47-BB20-FF712592828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6229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132C3-C106-43A3-B3B5-B7B4CAECC85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A4EC7D3E-205D-401B-9FA8-A1E35750B1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88836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A1CE2-5545-41E6-AB6C-72E5E476ABED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CD70912F-3DA2-4E8C-91B1-E785C4DE7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54574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4A3A9-71DC-423B-90FD-FE6CB31EADF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063C0AB2-085C-4ECE-93B0-E894B287C16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882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712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79B5-D172-4120-8323-DFF519184A7C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B55C9F38-210F-48DA-9866-AF77E11044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82772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A31E-FA85-4286-9475-64CA8451A6E5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D1533CA2-28EA-40BE-866C-C658918DD1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6655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20640-05E5-4A79-B8FD-AC0FAAD37269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cs typeface="+mn-cs"/>
              </a:defRPr>
            </a:lvl1pPr>
          </a:lstStyle>
          <a:p>
            <a:pPr>
              <a:defRPr/>
            </a:pPr>
            <a:fld id="{65A36014-CB78-4B26-811C-71CC6B7436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8313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60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633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510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12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349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01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22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0D0A4-0FFF-4BF9-B349-9E7E0140B806}" type="datetimeFigureOut">
              <a:rPr lang="en-US" smtClean="0"/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86D95-F956-42E3-84CB-F8A84E250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754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3B30F5E-F813-4738-BB94-A479D09E0BF7}" type="datetimeFigureOut">
              <a:rPr lang="en-US"/>
              <a:pPr>
                <a:defRPr/>
              </a:pPr>
              <a:t>11/16/2017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67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67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9EAE6E1-CBE2-4E39-8AAF-368F1FA169BD}" type="slidenum">
              <a:rPr lang="en-US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32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5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pitchFamily="34" charset="0"/>
        </a:defRPr>
      </a:lvl5pPr>
      <a:lvl6pPr marL="609585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6pPr>
      <a:lvl7pPr marL="1219170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7pPr>
      <a:lvl8pPr marL="1828754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8pPr>
      <a:lvl9pPr marL="2438339" algn="ctr" rtl="0" fontAlgn="base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pitchFamily="34" charset="0"/>
        </a:defRPr>
      </a:lvl9pPr>
    </p:titleStyle>
    <p:bodyStyle>
      <a:lvl1pPr marL="455613" indent="-4556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2743201" y="2040475"/>
            <a:ext cx="88993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5400" b="1" dirty="0" err="1">
                <a:solidFill>
                  <a:srgbClr val="0070C0"/>
                </a:solidFill>
              </a:rPr>
              <a:t>Departemen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Farmakologi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</a:p>
          <a:p>
            <a:pPr algn="r"/>
            <a:r>
              <a:rPr lang="en-US" sz="5400" b="1" dirty="0" err="1">
                <a:solidFill>
                  <a:srgbClr val="0070C0"/>
                </a:solidFill>
              </a:rPr>
              <a:t>dan</a:t>
            </a:r>
            <a:r>
              <a:rPr lang="en-US" sz="5400" b="1" dirty="0">
                <a:solidFill>
                  <a:srgbClr val="0070C0"/>
                </a:solidFill>
              </a:rPr>
              <a:t> </a:t>
            </a:r>
            <a:r>
              <a:rPr lang="en-US" sz="5400" b="1" dirty="0" err="1">
                <a:solidFill>
                  <a:srgbClr val="0070C0"/>
                </a:solidFill>
              </a:rPr>
              <a:t>Terapi</a:t>
            </a:r>
            <a:endParaRPr lang="en-US" sz="3200" dirty="0">
              <a:solidFill>
                <a:srgbClr val="0070C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30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9" y="-2291"/>
            <a:ext cx="7235687" cy="8514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/>
          </a:p>
          <a:p>
            <a:endParaRPr lang="en-US" sz="2100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05981BB-23F6-4C58-8405-65CADF47D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34437"/>
              </p:ext>
            </p:extLst>
          </p:nvPr>
        </p:nvGraphicFramePr>
        <p:xfrm>
          <a:off x="789904" y="849116"/>
          <a:ext cx="10567209" cy="55931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5557">
                  <a:extLst>
                    <a:ext uri="{9D8B030D-6E8A-4147-A177-3AD203B41FA5}">
                      <a16:colId xmlns:a16="http://schemas.microsoft.com/office/drawing/2014/main" val="646297722"/>
                    </a:ext>
                  </a:extLst>
                </a:gridCol>
                <a:gridCol w="3546356">
                  <a:extLst>
                    <a:ext uri="{9D8B030D-6E8A-4147-A177-3AD203B41FA5}">
                      <a16:colId xmlns:a16="http://schemas.microsoft.com/office/drawing/2014/main" val="1854649022"/>
                    </a:ext>
                  </a:extLst>
                </a:gridCol>
                <a:gridCol w="2835965">
                  <a:extLst>
                    <a:ext uri="{9D8B030D-6E8A-4147-A177-3AD203B41FA5}">
                      <a16:colId xmlns:a16="http://schemas.microsoft.com/office/drawing/2014/main" val="15395836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38987856"/>
                    </a:ext>
                  </a:extLst>
                </a:gridCol>
                <a:gridCol w="755374">
                  <a:extLst>
                    <a:ext uri="{9D8B030D-6E8A-4147-A177-3AD203B41FA5}">
                      <a16:colId xmlns:a16="http://schemas.microsoft.com/office/drawing/2014/main" val="3082559095"/>
                    </a:ext>
                  </a:extLst>
                </a:gridCol>
                <a:gridCol w="689113">
                  <a:extLst>
                    <a:ext uri="{9D8B030D-6E8A-4147-A177-3AD203B41FA5}">
                      <a16:colId xmlns:a16="http://schemas.microsoft.com/office/drawing/2014/main" val="4165388538"/>
                    </a:ext>
                  </a:extLst>
                </a:gridCol>
                <a:gridCol w="795133">
                  <a:extLst>
                    <a:ext uri="{9D8B030D-6E8A-4147-A177-3AD203B41FA5}">
                      <a16:colId xmlns:a16="http://schemas.microsoft.com/office/drawing/2014/main" val="2671299567"/>
                    </a:ext>
                  </a:extLst>
                </a:gridCol>
                <a:gridCol w="840111">
                  <a:extLst>
                    <a:ext uri="{9D8B030D-6E8A-4147-A177-3AD203B41FA5}">
                      <a16:colId xmlns:a16="http://schemas.microsoft.com/office/drawing/2014/main" val="535959824"/>
                    </a:ext>
                  </a:extLst>
                </a:gridCol>
              </a:tblGrid>
              <a:tr h="4501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No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kegiatan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Strategi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Pencapaian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2018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2019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2020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2021</a:t>
                      </a:r>
                      <a:endParaRPr lang="en-ID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2022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3201383863"/>
                  </a:ext>
                </a:extLst>
              </a:tr>
              <a:tr h="547635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Menjalin kerjasama joint research dengan para peneliti dari perguruan tinggi dalam negeri dan luar negeri.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Melakukan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kerjasama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dengan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dari</a:t>
                      </a:r>
                      <a:r>
                        <a:rPr lang="en-US" sz="1200" dirty="0">
                          <a:effectLst/>
                        </a:rPr>
                        <a:t> PT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negeri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3852442193"/>
                  </a:ext>
                </a:extLst>
              </a:tr>
              <a:tr h="38656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Melakukan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kerjasama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dengan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dari</a:t>
                      </a:r>
                      <a:r>
                        <a:rPr lang="en-US" sz="1200" dirty="0">
                          <a:effectLst/>
                        </a:rPr>
                        <a:t> PT </a:t>
                      </a:r>
                      <a:r>
                        <a:rPr lang="en-US" sz="1200" dirty="0" err="1">
                          <a:effectLst/>
                        </a:rPr>
                        <a:t>luar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negeri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3758680266"/>
                  </a:ext>
                </a:extLst>
              </a:tr>
              <a:tr h="36222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Memfasilitasi kerjasama program studi dengan perguruan tinggi mitra luar negri untuk pertukaran dosen.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Mengadakan CPE/workshop dengan pembicara dari PT LN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2072803534"/>
                  </a:ext>
                </a:extLst>
              </a:tr>
              <a:tr h="362227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38126" marR="38126" marT="0" marB="0"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Menjalin kerjasama dengan PT LN untuk menjadi visiting scholars 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 dosen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dosen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dosen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dosen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 dosen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343368497"/>
                  </a:ext>
                </a:extLst>
              </a:tr>
              <a:tr h="35156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Meningkatkan jumlah pendanaan yang bersumber dari industri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Kerjasama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dengan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industri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2204625686"/>
                  </a:ext>
                </a:extLst>
              </a:tr>
              <a:tr h="198704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Meningkatkan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jumlah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hilirisasi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produk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mempunyai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pasar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potensial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Melakukan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hilirisasi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produk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penelitian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 produk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 produk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 produk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534800520"/>
                  </a:ext>
                </a:extLst>
              </a:tr>
              <a:tr h="504286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Mengembangkan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produksi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produk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hilirisasi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hasil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pnlt</a:t>
                      </a:r>
                      <a:r>
                        <a:rPr lang="en-US" sz="1200" dirty="0">
                          <a:effectLst/>
                        </a:rPr>
                        <a:t> yang </a:t>
                      </a:r>
                      <a:r>
                        <a:rPr lang="en-US" sz="1200" dirty="0" err="1">
                          <a:effectLst/>
                        </a:rPr>
                        <a:t>ada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menjadi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layak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untuk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memperoleh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laba</a:t>
                      </a:r>
                      <a:r>
                        <a:rPr lang="en-US" sz="1200" dirty="0">
                          <a:effectLst/>
                        </a:rPr>
                        <a:t>.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1 produk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</a:t>
                      </a:r>
                      <a:r>
                        <a:rPr lang="en-US" sz="1200" dirty="0" err="1">
                          <a:effectLst/>
                        </a:rPr>
                        <a:t>produk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1752685646"/>
                  </a:ext>
                </a:extLst>
              </a:tr>
              <a:tr h="44940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Mengelola investasi pada unit bisnis untuk lebih fokus menghasilkan laba.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Penyediaan hewan coba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Penyediaan hewan coba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Penyediaan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hewan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coba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Penyediaan hewan coba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450860790"/>
                  </a:ext>
                </a:extLst>
              </a:tr>
              <a:tr h="337052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Membangun profesionalitas lulusan muda berbasis keahlian dan jejaring alumni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Mengadakan seminar kerjasama dengan IKAFI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689714663"/>
                  </a:ext>
                </a:extLst>
              </a:tr>
              <a:tr h="365488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Memelihara kontak dengan alumni secara terus menerus dan berkelanjutan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388903"/>
                  </a:ext>
                </a:extLst>
              </a:tr>
              <a:tr h="332023"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ID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Pengembangan kerjasama pengabdian kepada masyarakat dengan mitra dan alumni</a:t>
                      </a:r>
                      <a:endParaRPr lang="en-ID" sz="12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 err="1">
                          <a:effectLst/>
                        </a:rPr>
                        <a:t>Melibatkan</a:t>
                      </a:r>
                      <a:r>
                        <a:rPr lang="en-US" sz="1200" dirty="0">
                          <a:effectLst/>
                        </a:rPr>
                        <a:t> alumni S2 </a:t>
                      </a:r>
                      <a:r>
                        <a:rPr lang="en-US" sz="1200" dirty="0" err="1">
                          <a:effectLst/>
                        </a:rPr>
                        <a:t>Minat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Farmakologi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dalam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kegiatan</a:t>
                      </a:r>
                      <a:r>
                        <a:rPr lang="en-US" sz="1200" dirty="0">
                          <a:effectLst/>
                        </a:rPr>
                        <a:t> seminar 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 50 alumni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en-ID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 50 alumni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effectLst/>
                        </a:rPr>
                        <a:t>1 keg 50 alumni</a:t>
                      </a:r>
                      <a:endParaRPr lang="en-ID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126" marR="38126" marT="0" marB="0"/>
                </a:tc>
                <a:extLst>
                  <a:ext uri="{0D108BD9-81ED-4DB2-BD59-A6C34878D82A}">
                    <a16:rowId xmlns:a16="http://schemas.microsoft.com/office/drawing/2014/main" val="3255894060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570AC2A-DF88-4381-828C-E64BEAA9C7E8}"/>
              </a:ext>
            </a:extLst>
          </p:cNvPr>
          <p:cNvSpPr txBox="1"/>
          <p:nvPr/>
        </p:nvSpPr>
        <p:spPr>
          <a:xfrm>
            <a:off x="7580243" y="316458"/>
            <a:ext cx="3167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400" dirty="0" err="1">
                <a:solidFill>
                  <a:srgbClr val="0070C0"/>
                </a:solidFill>
              </a:rPr>
              <a:t>Kerjasama</a:t>
            </a:r>
            <a:r>
              <a:rPr lang="en-ID" sz="2400" dirty="0">
                <a:solidFill>
                  <a:srgbClr val="0070C0"/>
                </a:solidFill>
              </a:rPr>
              <a:t> &amp; Alumni</a:t>
            </a:r>
          </a:p>
        </p:txBody>
      </p:sp>
    </p:spTree>
    <p:extLst>
      <p:ext uri="{BB962C8B-B14F-4D97-AF65-F5344CB8AC3E}">
        <p14:creationId xmlns:p14="http://schemas.microsoft.com/office/powerpoint/2010/main" val="19670164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9" y="-2291"/>
            <a:ext cx="7235687" cy="8514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100" dirty="0"/>
          </a:p>
          <a:p>
            <a:endParaRPr lang="en-US" sz="2100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i="1" dirty="0"/>
          </a:p>
          <a:p>
            <a:endParaRPr lang="en-US" sz="2200" i="1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FC57DC-BB14-4534-B288-6117E9ACCA03}"/>
              </a:ext>
            </a:extLst>
          </p:cNvPr>
          <p:cNvSpPr/>
          <p:nvPr/>
        </p:nvSpPr>
        <p:spPr>
          <a:xfrm>
            <a:off x="7023652" y="120832"/>
            <a:ext cx="4200939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Pendidikan, </a:t>
            </a:r>
            <a:r>
              <a:rPr lang="en-US" b="1" dirty="0" err="1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Pembelajaran</a:t>
            </a: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</a:t>
            </a: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Kemahasiswaan</a:t>
            </a:r>
            <a:r>
              <a:rPr lang="en-US" b="1" dirty="0">
                <a:solidFill>
                  <a:srgbClr val="0070C0"/>
                </a:solidFill>
                <a:latin typeface="Arial Narrow" panose="020B0606020202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D" sz="14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DA0EC8A-692C-48E8-B556-29BAE3FA14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220747"/>
              </p:ext>
            </p:extLst>
          </p:nvPr>
        </p:nvGraphicFramePr>
        <p:xfrm>
          <a:off x="360608" y="849116"/>
          <a:ext cx="10651949" cy="5746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19573">
                  <a:extLst>
                    <a:ext uri="{9D8B030D-6E8A-4147-A177-3AD203B41FA5}">
                      <a16:colId xmlns:a16="http://schemas.microsoft.com/office/drawing/2014/main" val="860255503"/>
                    </a:ext>
                  </a:extLst>
                </a:gridCol>
                <a:gridCol w="3658522">
                  <a:extLst>
                    <a:ext uri="{9D8B030D-6E8A-4147-A177-3AD203B41FA5}">
                      <a16:colId xmlns:a16="http://schemas.microsoft.com/office/drawing/2014/main" val="1722182202"/>
                    </a:ext>
                  </a:extLst>
                </a:gridCol>
                <a:gridCol w="2658737">
                  <a:extLst>
                    <a:ext uri="{9D8B030D-6E8A-4147-A177-3AD203B41FA5}">
                      <a16:colId xmlns:a16="http://schemas.microsoft.com/office/drawing/2014/main" val="792223040"/>
                    </a:ext>
                  </a:extLst>
                </a:gridCol>
                <a:gridCol w="779980">
                  <a:extLst>
                    <a:ext uri="{9D8B030D-6E8A-4147-A177-3AD203B41FA5}">
                      <a16:colId xmlns:a16="http://schemas.microsoft.com/office/drawing/2014/main" val="2970342176"/>
                    </a:ext>
                  </a:extLst>
                </a:gridCol>
                <a:gridCol w="726140">
                  <a:extLst>
                    <a:ext uri="{9D8B030D-6E8A-4147-A177-3AD203B41FA5}">
                      <a16:colId xmlns:a16="http://schemas.microsoft.com/office/drawing/2014/main" val="2035191357"/>
                    </a:ext>
                  </a:extLst>
                </a:gridCol>
                <a:gridCol w="703471">
                  <a:extLst>
                    <a:ext uri="{9D8B030D-6E8A-4147-A177-3AD203B41FA5}">
                      <a16:colId xmlns:a16="http://schemas.microsoft.com/office/drawing/2014/main" val="2396716091"/>
                    </a:ext>
                  </a:extLst>
                </a:gridCol>
                <a:gridCol w="702763">
                  <a:extLst>
                    <a:ext uri="{9D8B030D-6E8A-4147-A177-3AD203B41FA5}">
                      <a16:colId xmlns:a16="http://schemas.microsoft.com/office/drawing/2014/main" val="3572643441"/>
                    </a:ext>
                  </a:extLst>
                </a:gridCol>
                <a:gridCol w="702763">
                  <a:extLst>
                    <a:ext uri="{9D8B030D-6E8A-4147-A177-3AD203B41FA5}">
                      <a16:colId xmlns:a16="http://schemas.microsoft.com/office/drawing/2014/main" val="233074608"/>
                    </a:ext>
                  </a:extLst>
                </a:gridCol>
              </a:tblGrid>
              <a:tr h="5376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effectLst/>
                        </a:rPr>
                        <a:t>Kegiatan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Strategi Pencapaian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2018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2019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2010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661107321"/>
                  </a:ext>
                </a:extLst>
              </a:tr>
              <a:tr h="55283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matakuliah lintas disiplin yang terselenggara dalam satu klaster Fakultas/Sekolah.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Menerima mahasiswa asing program elektif </a:t>
                      </a:r>
                      <a:endParaRPr lang="en-ID" sz="16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keg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keg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keg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keg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 keg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3232062176"/>
                  </a:ext>
                </a:extLst>
              </a:tr>
              <a:tr h="288388"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Menyelenggarakan dalam blok elektif Pendidikan Dokter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keg </a:t>
                      </a:r>
                      <a:endParaRPr lang="en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keg </a:t>
                      </a:r>
                      <a:endParaRPr lang="en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keg </a:t>
                      </a:r>
                      <a:endParaRPr lang="en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keg </a:t>
                      </a:r>
                      <a:endParaRPr lang="en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 keg </a:t>
                      </a:r>
                      <a:endParaRPr lang="en-ID" sz="16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2033054354"/>
                  </a:ext>
                </a:extLst>
              </a:tr>
              <a:tr h="720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Jumlah publikasi bersama antara mahasiswa pascasarjana dan dosen pembimbing.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Mengikuti workshop penulisan manuskrip publikasi internasional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orang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orang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orang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orang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orang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1874718476"/>
                  </a:ext>
                </a:extLst>
              </a:tr>
              <a:tr h="2883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Publikasi Internasional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2773724568"/>
                  </a:ext>
                </a:extLst>
              </a:tr>
              <a:tr h="2593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Publikasi 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 2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 judul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1974989955"/>
                  </a:ext>
                </a:extLst>
              </a:tr>
              <a:tr h="8050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dosen yang mengembangkan Diseminasi Pengetahuan melalui Kanal Pengetahuan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Diseminasi tentang Farmakologi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dosen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3929014870"/>
                  </a:ext>
                </a:extLst>
              </a:tr>
              <a:tr h="536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dosen yang mengikuti pelatihan pemanfaatan TIK untuk Pembelajaran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mengikuti pelatihan pemanfaatan TIK untuk Pembelajaran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dosen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3211464523"/>
                  </a:ext>
                </a:extLst>
              </a:tr>
              <a:tr h="5366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dosen yang mengikuti pelatihan metode pembelajaran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mengikuti pelatihan metode pembelajaran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 dosen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294" marR="51294" marT="0" marB="0"/>
                </a:tc>
                <a:extLst>
                  <a:ext uri="{0D108BD9-81ED-4DB2-BD59-A6C34878D82A}">
                    <a16:rowId xmlns:a16="http://schemas.microsoft.com/office/drawing/2014/main" val="13218134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00894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9" y="-2291"/>
            <a:ext cx="7235687" cy="8514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1800" i="1" dirty="0"/>
          </a:p>
          <a:p>
            <a:endParaRPr lang="en-US" sz="1800" dirty="0"/>
          </a:p>
          <a:p>
            <a:endParaRPr lang="en-US" sz="1800" i="1" dirty="0"/>
          </a:p>
          <a:p>
            <a:endParaRPr lang="en-US" sz="1800" i="1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70AC2A-DF88-4381-828C-E64BEAA9C7E8}"/>
              </a:ext>
            </a:extLst>
          </p:cNvPr>
          <p:cNvSpPr txBox="1"/>
          <p:nvPr/>
        </p:nvSpPr>
        <p:spPr>
          <a:xfrm>
            <a:off x="7407964" y="165061"/>
            <a:ext cx="3564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400" b="1" dirty="0">
                <a:solidFill>
                  <a:srgbClr val="0070C0"/>
                </a:solidFill>
              </a:rPr>
              <a:t>Keuangan</a:t>
            </a:r>
            <a:r>
              <a:rPr lang="en-ID" sz="2400" b="1" dirty="0">
                <a:solidFill>
                  <a:srgbClr val="0070C0"/>
                </a:solidFill>
              </a:rPr>
              <a:t>, </a:t>
            </a:r>
            <a:r>
              <a:rPr lang="en-ID" sz="2400" b="1" dirty="0" err="1">
                <a:solidFill>
                  <a:srgbClr val="0070C0"/>
                </a:solidFill>
              </a:rPr>
              <a:t>Aset</a:t>
            </a:r>
            <a:r>
              <a:rPr lang="en-ID" sz="2400" b="1" dirty="0">
                <a:solidFill>
                  <a:srgbClr val="0070C0"/>
                </a:solidFill>
              </a:rPr>
              <a:t>,</a:t>
            </a:r>
            <a:r>
              <a:rPr lang="id-ID" sz="2400" b="1" dirty="0">
                <a:solidFill>
                  <a:srgbClr val="0070C0"/>
                </a:solidFill>
              </a:rPr>
              <a:t> dan SDM</a:t>
            </a:r>
            <a:endParaRPr lang="en-ID" sz="24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9BAFE3-D314-4533-9F18-EE98B2FA0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5336860"/>
              </p:ext>
            </p:extLst>
          </p:nvPr>
        </p:nvGraphicFramePr>
        <p:xfrm>
          <a:off x="360608" y="806856"/>
          <a:ext cx="11470785" cy="5981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045">
                  <a:extLst>
                    <a:ext uri="{9D8B030D-6E8A-4147-A177-3AD203B41FA5}">
                      <a16:colId xmlns:a16="http://schemas.microsoft.com/office/drawing/2014/main" val="3412736041"/>
                    </a:ext>
                  </a:extLst>
                </a:gridCol>
                <a:gridCol w="4273477">
                  <a:extLst>
                    <a:ext uri="{9D8B030D-6E8A-4147-A177-3AD203B41FA5}">
                      <a16:colId xmlns:a16="http://schemas.microsoft.com/office/drawing/2014/main" val="1083436995"/>
                    </a:ext>
                  </a:extLst>
                </a:gridCol>
                <a:gridCol w="2027583">
                  <a:extLst>
                    <a:ext uri="{9D8B030D-6E8A-4147-A177-3AD203B41FA5}">
                      <a16:colId xmlns:a16="http://schemas.microsoft.com/office/drawing/2014/main" val="2972432764"/>
                    </a:ext>
                  </a:extLst>
                </a:gridCol>
                <a:gridCol w="927652">
                  <a:extLst>
                    <a:ext uri="{9D8B030D-6E8A-4147-A177-3AD203B41FA5}">
                      <a16:colId xmlns:a16="http://schemas.microsoft.com/office/drawing/2014/main" val="1108990942"/>
                    </a:ext>
                  </a:extLst>
                </a:gridCol>
                <a:gridCol w="890266">
                  <a:extLst>
                    <a:ext uri="{9D8B030D-6E8A-4147-A177-3AD203B41FA5}">
                      <a16:colId xmlns:a16="http://schemas.microsoft.com/office/drawing/2014/main" val="2224440314"/>
                    </a:ext>
                  </a:extLst>
                </a:gridCol>
                <a:gridCol w="845769">
                  <a:extLst>
                    <a:ext uri="{9D8B030D-6E8A-4147-A177-3AD203B41FA5}">
                      <a16:colId xmlns:a16="http://schemas.microsoft.com/office/drawing/2014/main" val="1893354383"/>
                    </a:ext>
                  </a:extLst>
                </a:gridCol>
                <a:gridCol w="846939">
                  <a:extLst>
                    <a:ext uri="{9D8B030D-6E8A-4147-A177-3AD203B41FA5}">
                      <a16:colId xmlns:a16="http://schemas.microsoft.com/office/drawing/2014/main" val="4108855077"/>
                    </a:ext>
                  </a:extLst>
                </a:gridCol>
                <a:gridCol w="926054">
                  <a:extLst>
                    <a:ext uri="{9D8B030D-6E8A-4147-A177-3AD203B41FA5}">
                      <a16:colId xmlns:a16="http://schemas.microsoft.com/office/drawing/2014/main" val="4127977409"/>
                    </a:ext>
                  </a:extLst>
                </a:gridCol>
              </a:tblGrid>
              <a:tr h="3398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Kegiatan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Strategi Pencapaian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2018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2019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2020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2021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2022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999901542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Jumlah SDM yang memiliki kompetensi di bidang keuangan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Mengikuti pelatihan tentang keuangan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2 </a:t>
                      </a:r>
                      <a:r>
                        <a:rPr lang="en-ID" sz="1400" dirty="0" err="1">
                          <a:effectLst/>
                        </a:rPr>
                        <a:t>tendik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1926061954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2 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Jumlah sarana prasarana yang dapat dimanfaatkan lintas kluster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Laboratorium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3172581822"/>
                  </a:ext>
                </a:extLst>
              </a:tr>
              <a:tr h="406897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D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Tersedia dokumen pemetaan SDM Dosen yang komprehensif berdasarkan arsitektur pengembangan keilmuan</a:t>
                      </a:r>
                      <a:r>
                        <a:rPr lang="en-ID" sz="1400" dirty="0">
                          <a:effectLst/>
                        </a:rPr>
                        <a:t>.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4104040013"/>
                  </a:ext>
                </a:extLst>
              </a:tr>
              <a:tr h="46306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Tersedia dokumen pemetaan SDM Tendik berbasis fungsi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effectLst/>
                        </a:rPr>
                        <a:t>Membuat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id-ID" sz="1400" dirty="0">
                          <a:effectLst/>
                        </a:rPr>
                        <a:t>pemetaan SDM Tendik berbasis fungsi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 dokumen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3791391287"/>
                  </a:ext>
                </a:extLst>
              </a:tr>
              <a:tr h="299964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Jumlah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Tendik</a:t>
                      </a:r>
                      <a:r>
                        <a:rPr lang="en-US" sz="1400" dirty="0">
                          <a:effectLst/>
                        </a:rPr>
                        <a:t> yang </a:t>
                      </a:r>
                      <a:r>
                        <a:rPr lang="en-US" sz="1400" dirty="0" err="1">
                          <a:effectLst/>
                        </a:rPr>
                        <a:t>diterima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sesuai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pemetaan</a:t>
                      </a:r>
                      <a:r>
                        <a:rPr lang="en-US" sz="1400" dirty="0">
                          <a:effectLst/>
                        </a:rPr>
                        <a:t> SDM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Merekrut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dosen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2502861524"/>
                  </a:ext>
                </a:extLst>
              </a:tr>
              <a:tr h="3087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6 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Merekrut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tenaga</a:t>
                      </a:r>
                      <a:r>
                        <a:rPr lang="en-US" sz="1400" dirty="0">
                          <a:effectLst/>
                        </a:rPr>
                        <a:t> admin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3321220368"/>
                  </a:ext>
                </a:extLst>
              </a:tr>
              <a:tr h="18413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7 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Merekrut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tenaga</a:t>
                      </a:r>
                      <a:r>
                        <a:rPr lang="en-US" sz="1400" dirty="0">
                          <a:effectLst/>
                        </a:rPr>
                        <a:t> PLP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2824916072"/>
                  </a:ext>
                </a:extLst>
              </a:tr>
              <a:tr h="304335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8 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Jumlah dosen berkualifikasi S3</a:t>
                      </a:r>
                      <a:r>
                        <a:rPr lang="en-US" sz="1400">
                          <a:effectLst/>
                        </a:rPr>
                        <a:t> (Kontrak Kinerja KRTPT)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effectLst/>
                        </a:rPr>
                        <a:t>Jumlah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dosen</a:t>
                      </a:r>
                      <a:r>
                        <a:rPr lang="en-ID" sz="1400" dirty="0">
                          <a:effectLst/>
                        </a:rPr>
                        <a:t> S3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16 orang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18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986044501"/>
                  </a:ext>
                </a:extLst>
              </a:tr>
              <a:tr h="3087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Meningkatnya dosen dengan jabatan fungsional Lektor Kepala dan Guru Besar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effectLst/>
                        </a:rPr>
                        <a:t>Jabatan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Lektor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Kepala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tambah</a:t>
                      </a:r>
                      <a:r>
                        <a:rPr lang="en-ID" sz="1400" dirty="0">
                          <a:effectLst/>
                        </a:rPr>
                        <a:t> 4 orang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 orang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7 orang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8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8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4163998598"/>
                  </a:ext>
                </a:extLst>
              </a:tr>
              <a:tr h="3087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400" u="none" strike="noStrike" dirty="0">
                          <a:effectLst/>
                        </a:rPr>
                        <a:t>10 </a:t>
                      </a:r>
                      <a:endParaRPr lang="en-ID" sz="1400" u="none" strike="noStrike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Guru </a:t>
                      </a:r>
                      <a:r>
                        <a:rPr lang="en-ID" sz="1400" dirty="0" err="1">
                          <a:effectLst/>
                        </a:rPr>
                        <a:t>Besar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tambah</a:t>
                      </a:r>
                      <a:r>
                        <a:rPr lang="en-ID" sz="1400" dirty="0">
                          <a:effectLst/>
                        </a:rPr>
                        <a:t> 2 orang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7 orang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2088527397"/>
                  </a:ext>
                </a:extLst>
              </a:tr>
              <a:tr h="344221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D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Jumlah dosen yang mengikuti pelatihan</a:t>
                      </a:r>
                      <a:r>
                        <a:rPr lang="en-US" sz="1400">
                          <a:effectLst/>
                        </a:rPr>
                        <a:t> /meningkat karir dan kompetensinya (Kontrak Kinerja KRTPT)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 err="1">
                          <a:effectLst/>
                        </a:rPr>
                        <a:t>Dosen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Mengikuti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r>
                        <a:rPr lang="en-ID" sz="1400" dirty="0" err="1">
                          <a:effectLst/>
                        </a:rPr>
                        <a:t>pelatihan</a:t>
                      </a:r>
                      <a:r>
                        <a:rPr lang="en-ID" sz="1400" dirty="0">
                          <a:effectLst/>
                        </a:rPr>
                        <a:t> 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5 </a:t>
                      </a:r>
                      <a:r>
                        <a:rPr lang="en-ID" sz="1400" dirty="0" err="1">
                          <a:effectLst/>
                        </a:rPr>
                        <a:t>dosen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5 dosen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5 dosen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5 dosen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5 dosen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272143093"/>
                  </a:ext>
                </a:extLst>
              </a:tr>
              <a:tr h="3087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D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Jumlah Tendik yang mengikuti pelatihan</a:t>
                      </a:r>
                      <a:r>
                        <a:rPr lang="en-US" sz="1400">
                          <a:effectLst/>
                        </a:rPr>
                        <a:t>/ meningkat karir dan kompetensinya (Kontrak Kinerja KRTPT)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Tendik Mengikuti pelatihan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6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6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1247050203"/>
                  </a:ext>
                </a:extLst>
              </a:tr>
              <a:tr h="308706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ID" sz="14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 dirty="0">
                          <a:effectLst/>
                        </a:rPr>
                        <a:t>Jumlah Tendik memiliki sertifikasi keahlian</a:t>
                      </a:r>
                      <a:r>
                        <a:rPr lang="en-US" sz="1400" dirty="0">
                          <a:effectLst/>
                        </a:rPr>
                        <a:t>/ </a:t>
                      </a:r>
                      <a:r>
                        <a:rPr lang="en-US" sz="1400" dirty="0" err="1">
                          <a:effectLst/>
                        </a:rPr>
                        <a:t>meningkat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karir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dan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kompetensinya</a:t>
                      </a:r>
                      <a:r>
                        <a:rPr lang="en-US" sz="1400" dirty="0">
                          <a:effectLst/>
                        </a:rPr>
                        <a:t> (</a:t>
                      </a:r>
                      <a:r>
                        <a:rPr lang="en-US" sz="1400" dirty="0" err="1">
                          <a:effectLst/>
                        </a:rPr>
                        <a:t>Kontrak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en-US" sz="1400" dirty="0" err="1">
                          <a:effectLst/>
                        </a:rPr>
                        <a:t>Kinerja</a:t>
                      </a:r>
                      <a:r>
                        <a:rPr lang="en-US" sz="1400" dirty="0">
                          <a:effectLst/>
                        </a:rPr>
                        <a:t> KRTPT)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d-ID" sz="1400">
                          <a:effectLst/>
                        </a:rPr>
                        <a:t> 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1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>
                          <a:effectLst/>
                        </a:rPr>
                        <a:t>2</a:t>
                      </a:r>
                      <a:endParaRPr lang="en-ID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D" sz="1400" dirty="0">
                          <a:effectLst/>
                        </a:rPr>
                        <a:t>2</a:t>
                      </a:r>
                      <a:endParaRPr lang="en-ID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009" marR="59009" marT="0" marB="0"/>
                </a:tc>
                <a:extLst>
                  <a:ext uri="{0D108BD9-81ED-4DB2-BD59-A6C34878D82A}">
                    <a16:rowId xmlns:a16="http://schemas.microsoft.com/office/drawing/2014/main" val="657718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0536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09" y="-2291"/>
            <a:ext cx="7235687" cy="851407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Milestones 2018-2022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8" y="1143000"/>
            <a:ext cx="11221792" cy="5309315"/>
          </a:xfrm>
          <a:solidFill>
            <a:schemeClr val="bg1"/>
          </a:solidFill>
        </p:spPr>
        <p:txBody>
          <a:bodyPr/>
          <a:lstStyle/>
          <a:p>
            <a:endParaRPr lang="en-US" sz="2400" dirty="0"/>
          </a:p>
          <a:p>
            <a:endParaRPr lang="en-US" sz="2400" dirty="0"/>
          </a:p>
          <a:p>
            <a:endParaRPr lang="en-US" sz="2400" i="1" dirty="0"/>
          </a:p>
          <a:p>
            <a:endParaRPr lang="en-US" sz="2400" dirty="0"/>
          </a:p>
          <a:p>
            <a:endParaRPr lang="en-US" sz="2400" i="1" dirty="0"/>
          </a:p>
          <a:p>
            <a:endParaRPr lang="en-US" sz="2400" i="1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70AC2A-DF88-4381-828C-E64BEAA9C7E8}"/>
              </a:ext>
            </a:extLst>
          </p:cNvPr>
          <p:cNvSpPr txBox="1"/>
          <p:nvPr/>
        </p:nvSpPr>
        <p:spPr>
          <a:xfrm>
            <a:off x="7580243" y="316458"/>
            <a:ext cx="31672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3600" dirty="0" err="1">
                <a:solidFill>
                  <a:srgbClr val="0070C0"/>
                </a:solidFill>
              </a:rPr>
              <a:t>Penelitian</a:t>
            </a:r>
            <a:endParaRPr lang="en-ID" sz="3600" dirty="0">
              <a:solidFill>
                <a:srgbClr val="0070C0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C623FD4-685D-45F9-B41F-DC0B654BC9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878652"/>
              </p:ext>
            </p:extLst>
          </p:nvPr>
        </p:nvGraphicFramePr>
        <p:xfrm>
          <a:off x="185532" y="849116"/>
          <a:ext cx="11396868" cy="59754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6359">
                  <a:extLst>
                    <a:ext uri="{9D8B030D-6E8A-4147-A177-3AD203B41FA5}">
                      <a16:colId xmlns:a16="http://schemas.microsoft.com/office/drawing/2014/main" val="4258123678"/>
                    </a:ext>
                  </a:extLst>
                </a:gridCol>
                <a:gridCol w="3953362">
                  <a:extLst>
                    <a:ext uri="{9D8B030D-6E8A-4147-A177-3AD203B41FA5}">
                      <a16:colId xmlns:a16="http://schemas.microsoft.com/office/drawing/2014/main" val="2865098850"/>
                    </a:ext>
                  </a:extLst>
                </a:gridCol>
                <a:gridCol w="2173357">
                  <a:extLst>
                    <a:ext uri="{9D8B030D-6E8A-4147-A177-3AD203B41FA5}">
                      <a16:colId xmlns:a16="http://schemas.microsoft.com/office/drawing/2014/main" val="1948893198"/>
                    </a:ext>
                  </a:extLst>
                </a:gridCol>
                <a:gridCol w="921483">
                  <a:extLst>
                    <a:ext uri="{9D8B030D-6E8A-4147-A177-3AD203B41FA5}">
                      <a16:colId xmlns:a16="http://schemas.microsoft.com/office/drawing/2014/main" val="1614694222"/>
                    </a:ext>
                  </a:extLst>
                </a:gridCol>
                <a:gridCol w="1015669">
                  <a:extLst>
                    <a:ext uri="{9D8B030D-6E8A-4147-A177-3AD203B41FA5}">
                      <a16:colId xmlns:a16="http://schemas.microsoft.com/office/drawing/2014/main" val="1854413698"/>
                    </a:ext>
                  </a:extLst>
                </a:gridCol>
                <a:gridCol w="1015669">
                  <a:extLst>
                    <a:ext uri="{9D8B030D-6E8A-4147-A177-3AD203B41FA5}">
                      <a16:colId xmlns:a16="http://schemas.microsoft.com/office/drawing/2014/main" val="2551300879"/>
                    </a:ext>
                  </a:extLst>
                </a:gridCol>
                <a:gridCol w="1015669">
                  <a:extLst>
                    <a:ext uri="{9D8B030D-6E8A-4147-A177-3AD203B41FA5}">
                      <a16:colId xmlns:a16="http://schemas.microsoft.com/office/drawing/2014/main" val="2589218281"/>
                    </a:ext>
                  </a:extLst>
                </a:gridCol>
                <a:gridCol w="855300">
                  <a:extLst>
                    <a:ext uri="{9D8B030D-6E8A-4147-A177-3AD203B41FA5}">
                      <a16:colId xmlns:a16="http://schemas.microsoft.com/office/drawing/2014/main" val="2634045934"/>
                    </a:ext>
                  </a:extLst>
                </a:gridCol>
              </a:tblGrid>
              <a:tr h="7113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No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Indikator Kegiatan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Strategi Pencapaian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2018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2019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2020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2022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583539642"/>
                  </a:ext>
                </a:extLst>
              </a:tr>
              <a:tr h="605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makalah hasil penelitian dalam proceeding konferensi terindeks (Kontrak Kinerja KRTPT).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Mengikuti konferensi  terindeks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3292288299"/>
                  </a:ext>
                </a:extLst>
              </a:tr>
              <a:tr h="5165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Publikasi pada jurnal  Internasional terindeks (Kontrak Kinerja KRTPT).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Mengikuti workshop penulisan manuskrip publikasi interasional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20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20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20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20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20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445857748"/>
                  </a:ext>
                </a:extLst>
              </a:tr>
              <a:tr h="54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publikasi pada jurnal nasional terakreditasi.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Mengadakan workshop hasi lpenelitian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makalah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3982529330"/>
                  </a:ext>
                </a:extLst>
              </a:tr>
              <a:tr h="2218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sitasi publikasi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 sitasi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 sitasi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 sitasi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 sitasi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10 sitasi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3660658273"/>
                  </a:ext>
                </a:extLst>
              </a:tr>
              <a:tr h="4028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penelitian terkait isu-isu strategis nasional dan internasional.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Melakukan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proposal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proposal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proposal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proposal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proposal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1951407006"/>
                  </a:ext>
                </a:extLst>
              </a:tr>
              <a:tr h="532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publikasi hasil penelitian terkait isu strategis nasional dan internasional pada jurnal internasional  terindeks.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Melakukan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publikasi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publikasi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publikasi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publikasi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publikasi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1982440118"/>
                  </a:ext>
                </a:extLst>
              </a:tr>
              <a:tr h="454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mitra strategis yang terlibat dalam penelitian strategis nasional dan internasional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Melakukan pendekatan terhadap mitra potensial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3137499228"/>
                  </a:ext>
                </a:extLst>
              </a:tr>
              <a:tr h="5325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peneliti tamu (nasional/internasional) yang terlibat dalam publikasi penelitian strategis nasional dan internasional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Melakukan penelitian kerjasama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peneliti tamu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peneliti tamu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peneliti tamu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 peneliti tamu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 </a:t>
                      </a:r>
                      <a:r>
                        <a:rPr lang="en-US" sz="1600" dirty="0" err="1">
                          <a:effectLst/>
                        </a:rPr>
                        <a:t>peneliti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en-US" sz="1600" dirty="0" err="1">
                          <a:effectLst/>
                        </a:rPr>
                        <a:t>tamu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871" marR="67871" marT="0" marB="0"/>
                </a:tc>
                <a:extLst>
                  <a:ext uri="{0D108BD9-81ED-4DB2-BD59-A6C34878D82A}">
                    <a16:rowId xmlns:a16="http://schemas.microsoft.com/office/drawing/2014/main" val="37324362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5192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36D9F447-4099-499B-B703-121C22AE11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23685"/>
              </p:ext>
            </p:extLst>
          </p:nvPr>
        </p:nvGraphicFramePr>
        <p:xfrm>
          <a:off x="487846" y="507172"/>
          <a:ext cx="10484953" cy="62117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0645">
                  <a:extLst>
                    <a:ext uri="{9D8B030D-6E8A-4147-A177-3AD203B41FA5}">
                      <a16:colId xmlns:a16="http://schemas.microsoft.com/office/drawing/2014/main" val="87468472"/>
                    </a:ext>
                  </a:extLst>
                </a:gridCol>
                <a:gridCol w="3347448">
                  <a:extLst>
                    <a:ext uri="{9D8B030D-6E8A-4147-A177-3AD203B41FA5}">
                      <a16:colId xmlns:a16="http://schemas.microsoft.com/office/drawing/2014/main" val="578661335"/>
                    </a:ext>
                  </a:extLst>
                </a:gridCol>
                <a:gridCol w="2323705">
                  <a:extLst>
                    <a:ext uri="{9D8B030D-6E8A-4147-A177-3AD203B41FA5}">
                      <a16:colId xmlns:a16="http://schemas.microsoft.com/office/drawing/2014/main" val="1581668059"/>
                    </a:ext>
                  </a:extLst>
                </a:gridCol>
                <a:gridCol w="813092">
                  <a:extLst>
                    <a:ext uri="{9D8B030D-6E8A-4147-A177-3AD203B41FA5}">
                      <a16:colId xmlns:a16="http://schemas.microsoft.com/office/drawing/2014/main" val="2723557982"/>
                    </a:ext>
                  </a:extLst>
                </a:gridCol>
                <a:gridCol w="934400">
                  <a:extLst>
                    <a:ext uri="{9D8B030D-6E8A-4147-A177-3AD203B41FA5}">
                      <a16:colId xmlns:a16="http://schemas.microsoft.com/office/drawing/2014/main" val="2284307974"/>
                    </a:ext>
                  </a:extLst>
                </a:gridCol>
                <a:gridCol w="934400">
                  <a:extLst>
                    <a:ext uri="{9D8B030D-6E8A-4147-A177-3AD203B41FA5}">
                      <a16:colId xmlns:a16="http://schemas.microsoft.com/office/drawing/2014/main" val="3065289049"/>
                    </a:ext>
                  </a:extLst>
                </a:gridCol>
                <a:gridCol w="934400">
                  <a:extLst>
                    <a:ext uri="{9D8B030D-6E8A-4147-A177-3AD203B41FA5}">
                      <a16:colId xmlns:a16="http://schemas.microsoft.com/office/drawing/2014/main" val="1382889461"/>
                    </a:ext>
                  </a:extLst>
                </a:gridCol>
                <a:gridCol w="786863">
                  <a:extLst>
                    <a:ext uri="{9D8B030D-6E8A-4147-A177-3AD203B41FA5}">
                      <a16:colId xmlns:a16="http://schemas.microsoft.com/office/drawing/2014/main" val="722833343"/>
                    </a:ext>
                  </a:extLst>
                </a:gridCol>
              </a:tblGrid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pendanaan kegiatan penelitian/publikasi strategis nasional dan internasional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Mengusulkan proposal penelitian ke penyandang dana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jt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92815807"/>
                  </a:ext>
                </a:extLst>
              </a:tr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10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layanan laboratorium pendukung penelitian yang terakreditasi dan sistem manajemen mutu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Mengajukan akreditasi laboratorium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 terakreditasi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 terakreditasi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 terakreditasi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 terakreditasi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 terakreditasi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9483366"/>
                  </a:ext>
                </a:extLst>
              </a:tr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11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laboratorium pendukung penelitian yang sudah menerapkan standar internasional (GLP, GCP, GCLP &amp; GMP)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Membuat SOP laboratorium herbal dan kultur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laboratorium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laboratorium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 laboratorium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 laboratorium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4 labooratorium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795456"/>
                  </a:ext>
                </a:extLst>
              </a:tr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12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sarana prasarana laboratorium penunjang penelitian sesuai dengan perkembangan penelitian termutakhir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Pembelian alat-alat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300 jut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54657935"/>
                  </a:ext>
                </a:extLst>
              </a:tr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mitra yang berpartisipasi dalam aktivitas penelitian.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Kolaborasi penelitian dengan LIPI, dan Industri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2 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65901184"/>
                  </a:ext>
                </a:extLst>
              </a:tr>
              <a:tr h="7879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14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hasil penelitian yang dimanfaatkan oleh industri/mitra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hasil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hasil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hasil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hasil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1 hasil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74407082"/>
                  </a:ext>
                </a:extLst>
              </a:tr>
              <a:tr h="8398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Jumlah dana penelitian dari lembaga donor 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Mengajukan proposal penelitian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700 jt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effectLst/>
                        </a:rPr>
                        <a:t>500 juta</a:t>
                      </a:r>
                      <a:endParaRPr lang="en-ID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dirty="0">
                          <a:effectLst/>
                        </a:rPr>
                        <a:t>500 </a:t>
                      </a:r>
                      <a:r>
                        <a:rPr lang="en-US" sz="1600" dirty="0" err="1">
                          <a:effectLst/>
                        </a:rPr>
                        <a:t>juta</a:t>
                      </a:r>
                      <a:endParaRPr lang="en-ID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9989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3326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89BE9F8-1417-4C45-9065-326D096E6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9212101"/>
              </p:ext>
            </p:extLst>
          </p:nvPr>
        </p:nvGraphicFramePr>
        <p:xfrm>
          <a:off x="742123" y="1099709"/>
          <a:ext cx="10866780" cy="39472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3094">
                  <a:extLst>
                    <a:ext uri="{9D8B030D-6E8A-4147-A177-3AD203B41FA5}">
                      <a16:colId xmlns:a16="http://schemas.microsoft.com/office/drawing/2014/main" val="1069347073"/>
                    </a:ext>
                  </a:extLst>
                </a:gridCol>
                <a:gridCol w="2254465">
                  <a:extLst>
                    <a:ext uri="{9D8B030D-6E8A-4147-A177-3AD203B41FA5}">
                      <a16:colId xmlns:a16="http://schemas.microsoft.com/office/drawing/2014/main" val="1735739967"/>
                    </a:ext>
                  </a:extLst>
                </a:gridCol>
                <a:gridCol w="3014338">
                  <a:extLst>
                    <a:ext uri="{9D8B030D-6E8A-4147-A177-3AD203B41FA5}">
                      <a16:colId xmlns:a16="http://schemas.microsoft.com/office/drawing/2014/main" val="3885283711"/>
                    </a:ext>
                  </a:extLst>
                </a:gridCol>
                <a:gridCol w="1175997">
                  <a:extLst>
                    <a:ext uri="{9D8B030D-6E8A-4147-A177-3AD203B41FA5}">
                      <a16:colId xmlns:a16="http://schemas.microsoft.com/office/drawing/2014/main" val="742799440"/>
                    </a:ext>
                  </a:extLst>
                </a:gridCol>
                <a:gridCol w="986757">
                  <a:extLst>
                    <a:ext uri="{9D8B030D-6E8A-4147-A177-3AD203B41FA5}">
                      <a16:colId xmlns:a16="http://schemas.microsoft.com/office/drawing/2014/main" val="942625352"/>
                    </a:ext>
                  </a:extLst>
                </a:gridCol>
                <a:gridCol w="1000274">
                  <a:extLst>
                    <a:ext uri="{9D8B030D-6E8A-4147-A177-3AD203B41FA5}">
                      <a16:colId xmlns:a16="http://schemas.microsoft.com/office/drawing/2014/main" val="1192038071"/>
                    </a:ext>
                  </a:extLst>
                </a:gridCol>
                <a:gridCol w="905652">
                  <a:extLst>
                    <a:ext uri="{9D8B030D-6E8A-4147-A177-3AD203B41FA5}">
                      <a16:colId xmlns:a16="http://schemas.microsoft.com/office/drawing/2014/main" val="3465540230"/>
                    </a:ext>
                  </a:extLst>
                </a:gridCol>
                <a:gridCol w="946203">
                  <a:extLst>
                    <a:ext uri="{9D8B030D-6E8A-4147-A177-3AD203B41FA5}">
                      <a16:colId xmlns:a16="http://schemas.microsoft.com/office/drawing/2014/main" val="369108130"/>
                    </a:ext>
                  </a:extLst>
                </a:gridCol>
              </a:tblGrid>
              <a:tr h="718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Kegiatan</a:t>
                      </a:r>
                      <a:endParaRPr lang="en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Strategi Pencapaian 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 2018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2019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2020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2021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2022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1828429"/>
                  </a:ext>
                </a:extLst>
              </a:tr>
              <a:tr h="7429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1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jumlah laman yang dapat diakses oleh masyarakat/masyarakat praktisi (COP)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Perbaikan web Departemen Farmakologi dan Terapi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website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website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website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website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website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85950896"/>
                  </a:ext>
                </a:extLst>
              </a:tr>
              <a:tr h="6337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2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jumlah pengunjung masyarakat/masyarakat praktisi (COP) yang mengakses laman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Mempublikasikan alamat web Departemen Farmakologi dan Terapi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100 pengunjung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200 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400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600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800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13281597"/>
                  </a:ext>
                </a:extLst>
              </a:tr>
              <a:tr h="3479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3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Jumlah hasil-hasil inovasi yang dihilirkan ke masyarakat 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Inovasi kemasan obat tradisional yang tersedia di masyarakat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inovasi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inovasi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inovasi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>
                          <a:effectLst/>
                        </a:rPr>
                        <a:t>1 inovasi</a:t>
                      </a:r>
                      <a:endParaRPr lang="en-ID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dirty="0">
                          <a:effectLst/>
                        </a:rPr>
                        <a:t>1 </a:t>
                      </a:r>
                      <a:r>
                        <a:rPr lang="en-US" sz="1800" dirty="0" err="1">
                          <a:effectLst/>
                        </a:rPr>
                        <a:t>inovasi</a:t>
                      </a:r>
                      <a:endParaRPr lang="en-ID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67808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8C4E97C-9CB5-4E58-9FED-47A3F0D7A8F9}"/>
              </a:ext>
            </a:extLst>
          </p:cNvPr>
          <p:cNvSpPr txBox="1"/>
          <p:nvPr/>
        </p:nvSpPr>
        <p:spPr>
          <a:xfrm>
            <a:off x="6904383" y="371061"/>
            <a:ext cx="39491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D" sz="2800" dirty="0" err="1">
                <a:solidFill>
                  <a:srgbClr val="0070C0"/>
                </a:solidFill>
              </a:rPr>
              <a:t>Pengabdian</a:t>
            </a:r>
            <a:r>
              <a:rPr lang="en-ID" sz="2800" dirty="0">
                <a:solidFill>
                  <a:srgbClr val="0070C0"/>
                </a:solidFill>
              </a:rPr>
              <a:t> Masyarakat</a:t>
            </a:r>
          </a:p>
        </p:txBody>
      </p:sp>
    </p:spTree>
    <p:extLst>
      <p:ext uri="{BB962C8B-B14F-4D97-AF65-F5344CB8AC3E}">
        <p14:creationId xmlns:p14="http://schemas.microsoft.com/office/powerpoint/2010/main" val="449162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993914" y="884238"/>
            <a:ext cx="10972800" cy="1143000"/>
          </a:xfrm>
        </p:spPr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Bab 1. </a:t>
            </a:r>
            <a:r>
              <a:rPr lang="en-US" dirty="0" err="1">
                <a:solidFill>
                  <a:srgbClr val="0070C0"/>
                </a:solidFill>
              </a:rPr>
              <a:t>Kebijakan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Umum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141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60337"/>
            <a:ext cx="10972800" cy="1143000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Pendahuluan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66018"/>
            <a:ext cx="11449878" cy="4525963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2800" dirty="0" err="1">
                <a:solidFill>
                  <a:srgbClr val="0070C0"/>
                </a:solidFill>
              </a:rPr>
              <a:t>Departemen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Farmakologi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Terapi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Fakultas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Kedokteran</a:t>
            </a:r>
            <a:r>
              <a:rPr lang="en-US" sz="2800" dirty="0">
                <a:solidFill>
                  <a:srgbClr val="0070C0"/>
                </a:solidFill>
              </a:rPr>
              <a:t> UGM </a:t>
            </a:r>
            <a:r>
              <a:rPr lang="en-US" sz="2800" dirty="0" err="1">
                <a:solidFill>
                  <a:srgbClr val="0070C0"/>
                </a:solidFill>
              </a:rPr>
              <a:t>merupakan</a:t>
            </a:r>
            <a:r>
              <a:rPr lang="en-US" sz="2800" dirty="0">
                <a:solidFill>
                  <a:srgbClr val="0070C0"/>
                </a:solidFill>
              </a:rPr>
              <a:t> salah </a:t>
            </a:r>
            <a:r>
              <a:rPr lang="en-US" sz="2800" dirty="0" err="1">
                <a:solidFill>
                  <a:srgbClr val="0070C0"/>
                </a:solidFill>
              </a:rPr>
              <a:t>satu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departemen</a:t>
            </a:r>
            <a:r>
              <a:rPr lang="en-US" sz="2800" dirty="0">
                <a:solidFill>
                  <a:srgbClr val="0070C0"/>
                </a:solidFill>
              </a:rPr>
              <a:t> di </a:t>
            </a:r>
            <a:r>
              <a:rPr lang="en-US" sz="2800" dirty="0" err="1">
                <a:solidFill>
                  <a:srgbClr val="0070C0"/>
                </a:solidFill>
              </a:rPr>
              <a:t>lingkungan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Fakultas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Kedokteran</a:t>
            </a:r>
            <a:r>
              <a:rPr lang="en-US" sz="2800" dirty="0">
                <a:solidFill>
                  <a:srgbClr val="0070C0"/>
                </a:solidFill>
              </a:rPr>
              <a:t> UGM yang </a:t>
            </a:r>
            <a:r>
              <a:rPr lang="en-US" sz="2800" dirty="0" err="1">
                <a:solidFill>
                  <a:srgbClr val="0070C0"/>
                </a:solidFill>
              </a:rPr>
              <a:t>berperan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dalam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pendidikan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penelitian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pengabdian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kepada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masyarakat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dalam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bidang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kedokteran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kesehatan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khususnya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dalam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bidang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Farmakologi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Terapi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bersikap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mandiri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berkepribadian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nasional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berwawasan</a:t>
            </a:r>
            <a:r>
              <a:rPr lang="en-US" sz="2800" dirty="0">
                <a:solidFill>
                  <a:srgbClr val="0070C0"/>
                </a:solidFill>
              </a:rPr>
              <a:t> global.</a:t>
            </a:r>
            <a:endParaRPr lang="en-ID" sz="2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34885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Nilai-nilai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dasar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0070C0"/>
                </a:solidFill>
              </a:rPr>
              <a:t>Nilai- </a:t>
            </a:r>
            <a:r>
              <a:rPr lang="en-US" sz="2800" dirty="0" err="1">
                <a:solidFill>
                  <a:srgbClr val="0070C0"/>
                </a:solidFill>
              </a:rPr>
              <a:t>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dasar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mengacu</a:t>
            </a:r>
            <a:r>
              <a:rPr lang="en-US" sz="2800" dirty="0">
                <a:solidFill>
                  <a:srgbClr val="0070C0"/>
                </a:solidFill>
              </a:rPr>
              <a:t>  </a:t>
            </a:r>
            <a:r>
              <a:rPr lang="en-US" sz="2800" dirty="0" err="1">
                <a:solidFill>
                  <a:srgbClr val="0070C0"/>
                </a:solidFill>
              </a:rPr>
              <a:t>pada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nilai-nilai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dasar</a:t>
            </a:r>
            <a:r>
              <a:rPr lang="en-US" sz="2800" dirty="0">
                <a:solidFill>
                  <a:srgbClr val="0070C0"/>
                </a:solidFill>
              </a:rPr>
              <a:t> UGM </a:t>
            </a:r>
            <a:r>
              <a:rPr lang="en-US" sz="2800" dirty="0" err="1">
                <a:solidFill>
                  <a:srgbClr val="0070C0"/>
                </a:solidFill>
              </a:rPr>
              <a:t>yaitu</a:t>
            </a:r>
            <a:r>
              <a:rPr lang="en-US" sz="2800" dirty="0">
                <a:solidFill>
                  <a:srgbClr val="0070C0"/>
                </a:solidFill>
              </a:rPr>
              <a:t>:</a:t>
            </a:r>
            <a:endParaRPr lang="en-ID" sz="2800" b="1" dirty="0">
              <a:solidFill>
                <a:srgbClr val="0070C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Nilai-</a:t>
            </a:r>
            <a:r>
              <a:rPr lang="en-US" sz="2800" dirty="0" err="1">
                <a:solidFill>
                  <a:srgbClr val="0070C0"/>
                </a:solidFill>
              </a:rPr>
              <a:t>nilai</a:t>
            </a:r>
            <a:r>
              <a:rPr lang="en-US" sz="2800" dirty="0">
                <a:solidFill>
                  <a:srgbClr val="0070C0"/>
                </a:solidFill>
              </a:rPr>
              <a:t> Pancasila yang </a:t>
            </a:r>
            <a:r>
              <a:rPr lang="en-US" sz="2800" dirty="0" err="1">
                <a:solidFill>
                  <a:srgbClr val="0070C0"/>
                </a:solidFill>
              </a:rPr>
              <a:t>meliputi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nilai-nilai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ketuhanan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kemanusiaan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persatuan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kerakyatan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keadilan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endParaRPr lang="en-ID" sz="2800" dirty="0">
              <a:solidFill>
                <a:srgbClr val="0070C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Nilai-</a:t>
            </a:r>
            <a:r>
              <a:rPr lang="en-US" sz="2800" dirty="0" err="1">
                <a:solidFill>
                  <a:srgbClr val="0070C0"/>
                </a:solidFill>
              </a:rPr>
              <a:t>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keilmuan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meliputi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universalitas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objektivitas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ilmu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kebebasan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akademik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mimbar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akademik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penghargaan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kenyataan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kebenaran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guna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keadaban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kemanfaatan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kebahagiaan</a:t>
            </a:r>
            <a:endParaRPr lang="en-ID" sz="2800" dirty="0">
              <a:solidFill>
                <a:srgbClr val="0070C0"/>
              </a:solidFill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800" dirty="0">
                <a:solidFill>
                  <a:srgbClr val="0070C0"/>
                </a:solidFill>
              </a:rPr>
              <a:t>Nilai-</a:t>
            </a:r>
            <a:r>
              <a:rPr lang="en-US" sz="2800" dirty="0" err="1">
                <a:solidFill>
                  <a:srgbClr val="0070C0"/>
                </a:solidFill>
              </a:rPr>
              <a:t>nilai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kebudayaan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meliputi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toleransi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hak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asasi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manusia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keragaman</a:t>
            </a:r>
            <a:r>
              <a:rPr lang="en-US" sz="2800" dirty="0">
                <a:solidFill>
                  <a:srgbClr val="0070C0"/>
                </a:solidFill>
              </a:rPr>
              <a:t>. </a:t>
            </a:r>
            <a:endParaRPr lang="en-ID" sz="2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332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417536"/>
            <a:ext cx="10363200" cy="1470025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Visi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3792" y="1983346"/>
            <a:ext cx="11178862" cy="4095481"/>
          </a:xfrm>
          <a:solidFill>
            <a:schemeClr val="bg1"/>
          </a:solidFill>
        </p:spPr>
        <p:txBody>
          <a:bodyPr/>
          <a:lstStyle/>
          <a:p>
            <a:r>
              <a:rPr lang="en-US" sz="3600" dirty="0" err="1">
                <a:solidFill>
                  <a:srgbClr val="0070C0"/>
                </a:solidFill>
              </a:rPr>
              <a:t>Menjadi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departemen</a:t>
            </a:r>
            <a:r>
              <a:rPr lang="en-US" sz="3600" dirty="0">
                <a:solidFill>
                  <a:srgbClr val="0070C0"/>
                </a:solidFill>
              </a:rPr>
              <a:t> yang </a:t>
            </a:r>
            <a:r>
              <a:rPr lang="en-US" sz="3600" dirty="0" err="1">
                <a:solidFill>
                  <a:srgbClr val="0070C0"/>
                </a:solidFill>
              </a:rPr>
              <a:t>unggul</a:t>
            </a:r>
            <a:r>
              <a:rPr lang="en-US" sz="3600" dirty="0">
                <a:solidFill>
                  <a:srgbClr val="0070C0"/>
                </a:solidFill>
              </a:rPr>
              <a:t>, </a:t>
            </a:r>
            <a:r>
              <a:rPr lang="en-US" sz="3600" dirty="0" err="1">
                <a:solidFill>
                  <a:srgbClr val="0070C0"/>
                </a:solidFill>
              </a:rPr>
              <a:t>mandiri</a:t>
            </a:r>
            <a:r>
              <a:rPr lang="en-US" sz="3600" dirty="0">
                <a:solidFill>
                  <a:srgbClr val="0070C0"/>
                </a:solidFill>
              </a:rPr>
              <a:t>, </a:t>
            </a:r>
            <a:r>
              <a:rPr lang="en-US" sz="3600" dirty="0" err="1">
                <a:solidFill>
                  <a:srgbClr val="0070C0"/>
                </a:solidFill>
              </a:rPr>
              <a:t>bermartabat</a:t>
            </a:r>
            <a:r>
              <a:rPr lang="en-US" sz="3600" dirty="0">
                <a:solidFill>
                  <a:srgbClr val="0070C0"/>
                </a:solidFill>
              </a:rPr>
              <a:t>, </a:t>
            </a:r>
            <a:r>
              <a:rPr lang="en-US" sz="3600" dirty="0" err="1">
                <a:solidFill>
                  <a:srgbClr val="0070C0"/>
                </a:solidFill>
              </a:rPr>
              <a:t>dengan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dijiwai</a:t>
            </a:r>
            <a:r>
              <a:rPr lang="en-US" sz="3600" dirty="0">
                <a:solidFill>
                  <a:srgbClr val="0070C0"/>
                </a:solidFill>
              </a:rPr>
              <a:t> Pancasila </a:t>
            </a:r>
            <a:r>
              <a:rPr lang="en-US" sz="3600" dirty="0" err="1">
                <a:solidFill>
                  <a:srgbClr val="0070C0"/>
                </a:solidFill>
              </a:rPr>
              <a:t>dalam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rangka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mendukung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terwujudnya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visi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dan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misi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Fakultas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maupun</a:t>
            </a:r>
            <a:r>
              <a:rPr lang="en-US" sz="3600" dirty="0">
                <a:solidFill>
                  <a:srgbClr val="0070C0"/>
                </a:solidFill>
              </a:rPr>
              <a:t> </a:t>
            </a:r>
            <a:r>
              <a:rPr lang="en-US" sz="3600" dirty="0" err="1">
                <a:solidFill>
                  <a:srgbClr val="0070C0"/>
                </a:solidFill>
              </a:rPr>
              <a:t>Universitas</a:t>
            </a:r>
            <a:r>
              <a:rPr lang="en-US" sz="3600" dirty="0">
                <a:solidFill>
                  <a:srgbClr val="0070C0"/>
                </a:solidFill>
              </a:rPr>
              <a:t>. </a:t>
            </a:r>
            <a:endParaRPr lang="en-ID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79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37232"/>
            <a:ext cx="10363200" cy="1470025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Misi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2156" y="2087184"/>
            <a:ext cx="11347688" cy="4770816"/>
          </a:xfrm>
          <a:solidFill>
            <a:schemeClr val="bg1"/>
          </a:solidFill>
        </p:spPr>
        <p:txBody>
          <a:bodyPr/>
          <a:lstStyle/>
          <a:p>
            <a:r>
              <a:rPr lang="en-US" sz="3200" dirty="0" err="1">
                <a:solidFill>
                  <a:srgbClr val="0070C0"/>
                </a:solidFill>
              </a:rPr>
              <a:t>Menyelenggarakan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pendidikan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r>
              <a:rPr lang="en-US" sz="3200" dirty="0" err="1">
                <a:solidFill>
                  <a:srgbClr val="0070C0"/>
                </a:solidFill>
              </a:rPr>
              <a:t>penelitian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pengabdian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kepada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masyarakat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dalam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bidang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Farmakologi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Terapi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untuk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menghasilkan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tenaga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profesional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dalam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bidang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Farmakologi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dan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terapi</a:t>
            </a:r>
            <a:r>
              <a:rPr lang="en-US" sz="3200" dirty="0">
                <a:solidFill>
                  <a:srgbClr val="0070C0"/>
                </a:solidFill>
              </a:rPr>
              <a:t> yang </a:t>
            </a:r>
            <a:r>
              <a:rPr lang="en-US" sz="3200" dirty="0" err="1">
                <a:solidFill>
                  <a:srgbClr val="0070C0"/>
                </a:solidFill>
              </a:rPr>
              <a:t>mandiri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r>
              <a:rPr lang="en-US" sz="3200" dirty="0" err="1">
                <a:solidFill>
                  <a:srgbClr val="0070C0"/>
                </a:solidFill>
              </a:rPr>
              <a:t>berkepribadian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nasional</a:t>
            </a:r>
            <a:r>
              <a:rPr lang="en-US" sz="3200" dirty="0">
                <a:solidFill>
                  <a:srgbClr val="0070C0"/>
                </a:solidFill>
              </a:rPr>
              <a:t>, </a:t>
            </a:r>
            <a:r>
              <a:rPr lang="en-US" sz="3200" dirty="0" err="1">
                <a:solidFill>
                  <a:srgbClr val="0070C0"/>
                </a:solidFill>
              </a:rPr>
              <a:t>berwawasan</a:t>
            </a:r>
            <a:r>
              <a:rPr lang="en-US" sz="3200" dirty="0">
                <a:solidFill>
                  <a:srgbClr val="0070C0"/>
                </a:solidFill>
              </a:rPr>
              <a:t> global, </a:t>
            </a:r>
            <a:r>
              <a:rPr lang="en-US" sz="3200" dirty="0" err="1">
                <a:solidFill>
                  <a:srgbClr val="0070C0"/>
                </a:solidFill>
              </a:rPr>
              <a:t>dan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mampu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mengantisipasi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setiap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tantangan</a:t>
            </a:r>
            <a:r>
              <a:rPr lang="en-US" sz="3200" dirty="0">
                <a:solidFill>
                  <a:srgbClr val="0070C0"/>
                </a:solidFill>
              </a:rPr>
              <a:t> yang </a:t>
            </a:r>
            <a:r>
              <a:rPr lang="en-US" sz="3200" dirty="0" err="1">
                <a:solidFill>
                  <a:srgbClr val="0070C0"/>
                </a:solidFill>
              </a:rPr>
              <a:t>ada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untuk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bersaing</a:t>
            </a:r>
            <a:r>
              <a:rPr lang="en-US" sz="3200" dirty="0">
                <a:solidFill>
                  <a:srgbClr val="0070C0"/>
                </a:solidFill>
              </a:rPr>
              <a:t> di </a:t>
            </a:r>
            <a:r>
              <a:rPr lang="en-US" sz="3200" dirty="0" err="1">
                <a:solidFill>
                  <a:srgbClr val="0070C0"/>
                </a:solidFill>
              </a:rPr>
              <a:t>tingkat</a:t>
            </a:r>
            <a:r>
              <a:rPr lang="en-US" sz="3200" dirty="0">
                <a:solidFill>
                  <a:srgbClr val="0070C0"/>
                </a:solidFill>
              </a:rPr>
              <a:t> </a:t>
            </a:r>
            <a:r>
              <a:rPr lang="en-US" sz="3200" dirty="0" err="1">
                <a:solidFill>
                  <a:srgbClr val="0070C0"/>
                </a:solidFill>
              </a:rPr>
              <a:t>internasional</a:t>
            </a:r>
            <a:endParaRPr lang="en-ID" sz="3200" dirty="0">
              <a:solidFill>
                <a:srgbClr val="0070C0"/>
              </a:solidFill>
            </a:endParaRPr>
          </a:p>
          <a:p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831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143000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Komitmen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4828857-0CFF-4756-AF9E-F925AB3ADF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556" y="1666288"/>
            <a:ext cx="11750571" cy="4774269"/>
          </a:xfrm>
          <a:solidFill>
            <a:schemeClr val="bg1"/>
          </a:solidFill>
        </p:spPr>
        <p:txBody>
          <a:bodyPr/>
          <a:lstStyle/>
          <a:p>
            <a:pPr marL="0" indent="0">
              <a:buNone/>
            </a:pPr>
            <a:r>
              <a:rPr lang="en-US" sz="2800" dirty="0" err="1">
                <a:solidFill>
                  <a:srgbClr val="0070C0"/>
                </a:solidFill>
              </a:rPr>
              <a:t>Menjadikan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Departemen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unggul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bereputasi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internasional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melalui</a:t>
            </a:r>
            <a:r>
              <a:rPr lang="en-US" sz="2800" dirty="0">
                <a:solidFill>
                  <a:srgbClr val="0070C0"/>
                </a:solidFill>
              </a:rPr>
              <a:t>:</a:t>
            </a:r>
            <a:endParaRPr lang="en-ID" sz="2800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kegiatan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pendidikan</a:t>
            </a:r>
            <a:r>
              <a:rPr lang="en-US" sz="2800" dirty="0">
                <a:solidFill>
                  <a:srgbClr val="0070C0"/>
                </a:solidFill>
              </a:rPr>
              <a:t>  di </a:t>
            </a:r>
            <a:r>
              <a:rPr lang="en-US" sz="2800" dirty="0" err="1">
                <a:solidFill>
                  <a:srgbClr val="0070C0"/>
                </a:solidFill>
              </a:rPr>
              <a:t>bidang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farmakologi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terapi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baik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untuk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jenjang</a:t>
            </a:r>
            <a:r>
              <a:rPr lang="en-US" sz="2800" dirty="0">
                <a:solidFill>
                  <a:srgbClr val="0070C0"/>
                </a:solidFill>
              </a:rPr>
              <a:t> S-1, S-2, </a:t>
            </a:r>
            <a:r>
              <a:rPr lang="en-US" sz="2800" dirty="0" err="1">
                <a:solidFill>
                  <a:srgbClr val="0070C0"/>
                </a:solidFill>
              </a:rPr>
              <a:t>maupun</a:t>
            </a:r>
            <a:r>
              <a:rPr lang="en-US" sz="2800" dirty="0">
                <a:solidFill>
                  <a:srgbClr val="0070C0"/>
                </a:solidFill>
              </a:rPr>
              <a:t> S-3. </a:t>
            </a:r>
            <a:endParaRPr lang="en-ID" sz="2800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kegiatan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penelitian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bidang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farmakologi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terapi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dapat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id-ID" sz="2800" dirty="0">
                <a:solidFill>
                  <a:srgbClr val="0070C0"/>
                </a:solidFill>
              </a:rPr>
              <a:t>menjadi rujukan nasional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internasional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id-ID" sz="2800" dirty="0">
                <a:solidFill>
                  <a:srgbClr val="0070C0"/>
                </a:solidFill>
              </a:rPr>
              <a:t>yang </a:t>
            </a:r>
            <a:r>
              <a:rPr lang="en-US" sz="2800" dirty="0" err="1">
                <a:solidFill>
                  <a:srgbClr val="0070C0"/>
                </a:solidFill>
              </a:rPr>
              <a:t>berwawasan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lingkungan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aplikatif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responsif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terhadap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permasalahan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masyaraka</a:t>
            </a:r>
            <a:r>
              <a:rPr lang="id-ID" sz="2800" dirty="0">
                <a:solidFill>
                  <a:srgbClr val="0070C0"/>
                </a:solidFill>
              </a:rPr>
              <a:t>t, bangsa, dan negara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  <a:endParaRPr lang="en-ID" sz="2800" dirty="0">
              <a:solidFill>
                <a:srgbClr val="0070C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kegiatan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pengabdian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kepada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masyarakat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mampu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mendorong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kemandirian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kesejahteraan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masyarakat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dalam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bidang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pengobatan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secara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berkelanjutan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  <a:endParaRPr lang="en-ID" sz="2800" dirty="0">
              <a:solidFill>
                <a:srgbClr val="0070C0"/>
              </a:solidFill>
            </a:endParaRPr>
          </a:p>
          <a:p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686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-119270"/>
            <a:ext cx="10972800" cy="901148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Tujuan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3" y="781878"/>
            <a:ext cx="11396871" cy="5286124"/>
          </a:xfrm>
          <a:solidFill>
            <a:schemeClr val="bg1"/>
          </a:solidFill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Mengembangkan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penelitian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pendidikan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lintas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disiplin</a:t>
            </a:r>
            <a:endParaRPr lang="en-US" sz="2800" dirty="0">
              <a:solidFill>
                <a:srgbClr val="0070C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Mengarahkan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kerja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sama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untuk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mengakselerasi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pengembangan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inovasi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ilmu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pengetahuan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teknologi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kebudayaan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Mengembangkan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pendanaan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alternatif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Mengembangkan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kemitraan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strategis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dengan</a:t>
            </a:r>
            <a:r>
              <a:rPr lang="en-US" sz="2800" dirty="0">
                <a:solidFill>
                  <a:srgbClr val="0070C0"/>
                </a:solidFill>
              </a:rPr>
              <a:t> alumni </a:t>
            </a:r>
            <a:r>
              <a:rPr lang="en-US" sz="2800" dirty="0" err="1">
                <a:solidFill>
                  <a:srgbClr val="0070C0"/>
                </a:solidFill>
              </a:rPr>
              <a:t>untuk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meningkatkan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produktivitas</a:t>
            </a:r>
            <a:r>
              <a:rPr lang="en-US" sz="2800" dirty="0">
                <a:solidFill>
                  <a:srgbClr val="0070C0"/>
                </a:solidFill>
              </a:rPr>
              <a:t> Tri </a:t>
            </a:r>
            <a:r>
              <a:rPr lang="en-US" sz="2800" dirty="0" err="1">
                <a:solidFill>
                  <a:srgbClr val="0070C0"/>
                </a:solidFill>
              </a:rPr>
              <a:t>Darma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Memperkuat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budaya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melayani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kinerja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unggul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Mengembangkan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produk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penelitian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id-ID" sz="2800" dirty="0">
                <a:solidFill>
                  <a:srgbClr val="0070C0"/>
                </a:solidFill>
              </a:rPr>
              <a:t>menjadi rujukan nasional yang </a:t>
            </a:r>
            <a:r>
              <a:rPr lang="en-US" sz="2800" dirty="0" err="1">
                <a:solidFill>
                  <a:srgbClr val="0070C0"/>
                </a:solidFill>
              </a:rPr>
              <a:t>berwawasan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lingkungan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aplikatif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responsif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terhadap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permasalahan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masyarakat</a:t>
            </a:r>
            <a:r>
              <a:rPr lang="id-ID" sz="2800" dirty="0">
                <a:solidFill>
                  <a:srgbClr val="0070C0"/>
                </a:solidFill>
              </a:rPr>
              <a:t>, bangsa, dan negara</a:t>
            </a:r>
            <a:r>
              <a:rPr lang="en-US" sz="2800" dirty="0">
                <a:solidFill>
                  <a:srgbClr val="0070C0"/>
                </a:solidFill>
              </a:rPr>
              <a:t>.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err="1">
                <a:solidFill>
                  <a:srgbClr val="0070C0"/>
                </a:solidFill>
              </a:rPr>
              <a:t>Menjadikan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kampus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mendukung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wahana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penerapan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inovasi</a:t>
            </a:r>
            <a:r>
              <a:rPr lang="en-US" sz="2800" dirty="0">
                <a:solidFill>
                  <a:srgbClr val="0070C0"/>
                </a:solidFill>
              </a:rPr>
              <a:t> IPTEKS </a:t>
            </a:r>
            <a:r>
              <a:rPr lang="en-US" sz="2800" dirty="0" err="1">
                <a:solidFill>
                  <a:srgbClr val="0070C0"/>
                </a:solidFill>
              </a:rPr>
              <a:t>lintas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disiplin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2894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563" y="0"/>
            <a:ext cx="10972800" cy="901148"/>
          </a:xfrm>
        </p:spPr>
        <p:txBody>
          <a:bodyPr/>
          <a:lstStyle/>
          <a:p>
            <a:r>
              <a:rPr lang="en-US" dirty="0" err="1">
                <a:solidFill>
                  <a:srgbClr val="0070C0"/>
                </a:solidFill>
              </a:rPr>
              <a:t>Tujuan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563" y="980661"/>
            <a:ext cx="11396871" cy="5286124"/>
          </a:xfrm>
          <a:solidFill>
            <a:schemeClr val="bg1"/>
          </a:solidFill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endParaRPr lang="en-US" sz="2400" dirty="0">
              <a:solidFill>
                <a:srgbClr val="0070C0"/>
              </a:solidFill>
            </a:endParaRPr>
          </a:p>
          <a:p>
            <a:pPr marL="720000" indent="-457200">
              <a:buNone/>
            </a:pPr>
            <a:r>
              <a:rPr lang="en-US" sz="2800" dirty="0">
                <a:solidFill>
                  <a:srgbClr val="0070C0"/>
                </a:solidFill>
              </a:rPr>
              <a:t>8. 	</a:t>
            </a:r>
            <a:r>
              <a:rPr lang="en-US" sz="2800" dirty="0" err="1">
                <a:solidFill>
                  <a:srgbClr val="0070C0"/>
                </a:solidFill>
              </a:rPr>
              <a:t>Memacu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inovasi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ilmu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pengetahuan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teknologi</a:t>
            </a:r>
            <a:r>
              <a:rPr lang="en-US" sz="2800" dirty="0">
                <a:solidFill>
                  <a:srgbClr val="0070C0"/>
                </a:solidFill>
              </a:rPr>
              <a:t> yang </a:t>
            </a:r>
            <a:r>
              <a:rPr lang="en-US" sz="2800" dirty="0" err="1">
                <a:solidFill>
                  <a:srgbClr val="0070C0"/>
                </a:solidFill>
              </a:rPr>
              <a:t>bermanfaat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bagi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kepentingan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bangsa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negara</a:t>
            </a:r>
            <a:r>
              <a:rPr lang="en-US" sz="2800" dirty="0">
                <a:solidFill>
                  <a:srgbClr val="0070C0"/>
                </a:solidFill>
              </a:rPr>
              <a:t>, </a:t>
            </a:r>
            <a:r>
              <a:rPr lang="en-US" sz="2800" dirty="0" err="1">
                <a:solidFill>
                  <a:srgbClr val="0070C0"/>
                </a:solidFill>
              </a:rPr>
              <a:t>dan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kemanusiaan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berbasis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kearifan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budaya</a:t>
            </a:r>
            <a:endParaRPr lang="en-US" sz="2800" dirty="0">
              <a:solidFill>
                <a:srgbClr val="0070C0"/>
              </a:solidFill>
            </a:endParaRPr>
          </a:p>
          <a:p>
            <a:pPr marL="777150" indent="-514350">
              <a:buAutoNum type="arabicPeriod" startAt="9"/>
            </a:pPr>
            <a:r>
              <a:rPr lang="en-US" sz="2800" dirty="0" err="1">
                <a:solidFill>
                  <a:srgbClr val="0070C0"/>
                </a:solidFill>
              </a:rPr>
              <a:t>Meningkatkan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kualitas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penelitian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dengan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melibatkan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pemangku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kepentingan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  <a:r>
              <a:rPr lang="en-US" sz="2800" dirty="0" err="1">
                <a:solidFill>
                  <a:srgbClr val="0070C0"/>
                </a:solidFill>
              </a:rPr>
              <a:t>eksternal</a:t>
            </a:r>
            <a:endParaRPr lang="en-US" sz="2800" dirty="0">
              <a:solidFill>
                <a:srgbClr val="0070C0"/>
              </a:solidFill>
            </a:endParaRPr>
          </a:p>
          <a:p>
            <a:pPr marL="777150" indent="-514350">
              <a:buFont typeface="Arial" panose="020B0604020202020204" pitchFamily="34" charset="0"/>
              <a:buAutoNum type="arabicPeriod" startAt="9"/>
            </a:pP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Menerapkan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sistem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manajemen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pengembangan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mendukung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program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hilirisasi</a:t>
            </a:r>
            <a:r>
              <a:rPr lang="en-US" sz="2800" dirty="0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0070C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endParaRPr lang="en-ID" sz="2800" dirty="0">
              <a:solidFill>
                <a:srgbClr val="0070C0"/>
              </a:solidFill>
            </a:endParaRPr>
          </a:p>
          <a:p>
            <a:pPr marL="777150" indent="-514350">
              <a:buAutoNum type="arabicPeriod" startAt="9"/>
            </a:pPr>
            <a:endParaRPr lang="en-US" sz="2800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90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17633</TotalTime>
  <Words>1550</Words>
  <Application>Microsoft Office PowerPoint</Application>
  <PresentationFormat>Widescreen</PresentationFormat>
  <Paragraphs>511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Arial Narrow</vt:lpstr>
      <vt:lpstr>Calibri</vt:lpstr>
      <vt:lpstr>Calibri Light</vt:lpstr>
      <vt:lpstr>Times New Roman</vt:lpstr>
      <vt:lpstr>Office Theme</vt:lpstr>
      <vt:lpstr>2_Office Theme</vt:lpstr>
      <vt:lpstr>PowerPoint Presentation</vt:lpstr>
      <vt:lpstr>Bab 1. Kebijakan Umum</vt:lpstr>
      <vt:lpstr>Pendahuluan</vt:lpstr>
      <vt:lpstr>Nilai-nilai dasar</vt:lpstr>
      <vt:lpstr>Visi</vt:lpstr>
      <vt:lpstr>Misi</vt:lpstr>
      <vt:lpstr>Komitmen</vt:lpstr>
      <vt:lpstr>Tujuan</vt:lpstr>
      <vt:lpstr>Tujuan</vt:lpstr>
      <vt:lpstr>Milestones 2018-2022</vt:lpstr>
      <vt:lpstr>Milestones 2018-2022</vt:lpstr>
      <vt:lpstr>Milestones 2018-2022</vt:lpstr>
      <vt:lpstr>Milestones 2018-2022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Yodi Mahendradhata</dc:creator>
  <cp:lastModifiedBy>Eti Nurwening Sholikhah</cp:lastModifiedBy>
  <cp:revision>162</cp:revision>
  <dcterms:created xsi:type="dcterms:W3CDTF">2016-10-06T12:46:54Z</dcterms:created>
  <dcterms:modified xsi:type="dcterms:W3CDTF">2017-11-16T09:30:23Z</dcterms:modified>
</cp:coreProperties>
</file>