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4"/>
  </p:notesMasterIdLst>
  <p:sldIdLst>
    <p:sldId id="257" r:id="rId3"/>
    <p:sldId id="407" r:id="rId4"/>
    <p:sldId id="408" r:id="rId5"/>
    <p:sldId id="413" r:id="rId6"/>
    <p:sldId id="409" r:id="rId7"/>
    <p:sldId id="414" r:id="rId8"/>
    <p:sldId id="410" r:id="rId9"/>
    <p:sldId id="411" r:id="rId10"/>
    <p:sldId id="412" r:id="rId11"/>
    <p:sldId id="415" r:id="rId12"/>
    <p:sldId id="4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786" y="-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pPr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Mikrobiologi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Penelitian:</a:t>
            </a:r>
          </a:p>
          <a:p>
            <a:pPr lvl="1"/>
            <a:r>
              <a:rPr lang="id-ID" dirty="0" smtClean="0"/>
              <a:t>Peningkatan kualitas penelitian</a:t>
            </a:r>
          </a:p>
          <a:p>
            <a:pPr lvl="1"/>
            <a:r>
              <a:rPr lang="id-ID" dirty="0" smtClean="0"/>
              <a:t>Peningkatan penggalangan dana penelitian</a:t>
            </a:r>
          </a:p>
          <a:p>
            <a:pPr lvl="1"/>
            <a:r>
              <a:rPr lang="id-ID" dirty="0" smtClean="0"/>
              <a:t>Peningkatan sarana laboratorium untuk penelitian</a:t>
            </a:r>
          </a:p>
          <a:p>
            <a:pPr lvl="1"/>
            <a:r>
              <a:rPr lang="id-ID" dirty="0" smtClean="0"/>
              <a:t>Peningkatan jumlah publikasi internasional 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314"/>
            <a:ext cx="10972800" cy="5806849"/>
          </a:xfrm>
        </p:spPr>
        <p:txBody>
          <a:bodyPr/>
          <a:lstStyle/>
          <a:p>
            <a:r>
              <a:rPr lang="id-ID" sz="3600" dirty="0" smtClean="0"/>
              <a:t>Pengabdian masyarakat:</a:t>
            </a:r>
          </a:p>
          <a:p>
            <a:pPr lvl="1"/>
            <a:r>
              <a:rPr lang="id-ID" sz="3200" dirty="0" smtClean="0"/>
              <a:t>Peningkatan kualitas dan kuantitas pengabdian masyarakat</a:t>
            </a:r>
          </a:p>
          <a:p>
            <a:r>
              <a:rPr lang="id-ID" sz="3600" dirty="0" smtClean="0"/>
              <a:t>SDM</a:t>
            </a:r>
          </a:p>
          <a:p>
            <a:pPr lvl="1"/>
            <a:r>
              <a:rPr lang="id-ID" sz="3200" dirty="0" smtClean="0"/>
              <a:t>Peningkatan kualifikasi akademik </a:t>
            </a:r>
            <a:r>
              <a:rPr lang="id-ID" sz="3200" dirty="0" smtClean="0"/>
              <a:t>dan ketrampilan SDM</a:t>
            </a:r>
            <a:endParaRPr lang="id-ID" sz="3200" dirty="0" smtClean="0"/>
          </a:p>
          <a:p>
            <a:pPr lvl="1"/>
            <a:r>
              <a:rPr lang="id-ID" sz="3200" dirty="0" smtClean="0"/>
              <a:t>Usaha lebih agresif untuk perekrutan dosen</a:t>
            </a:r>
          </a:p>
          <a:p>
            <a:r>
              <a:rPr lang="id-ID" sz="3600" dirty="0" smtClean="0"/>
              <a:t>Administrasi</a:t>
            </a:r>
          </a:p>
          <a:p>
            <a:pPr lvl="1"/>
            <a:r>
              <a:rPr lang="id-ID" sz="3200" dirty="0" smtClean="0"/>
              <a:t>Peningkatan kualitas administrasi akademik, keuangan, dan sumber daya manusia</a:t>
            </a:r>
          </a:p>
          <a:p>
            <a:endParaRPr lang="id-ID" sz="3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Usaha untuk </a:t>
            </a:r>
            <a:r>
              <a:rPr lang="en-US" sz="3600" dirty="0" err="1" smtClean="0"/>
              <a:t>mengoptimalkan</a:t>
            </a:r>
            <a:r>
              <a:rPr lang="en-US" sz="3600" dirty="0" smtClean="0"/>
              <a:t> </a:t>
            </a:r>
            <a:r>
              <a:rPr lang="en-US" sz="3600" dirty="0" err="1" smtClean="0"/>
              <a:t>kekuatan</a:t>
            </a:r>
            <a:r>
              <a:rPr lang="id-ID" sz="3600" dirty="0" smtClean="0"/>
              <a:t> (1)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Meningkatkan sumber pendapatan departemen melalui kerjasama  dengan berbagai pihak di FK UGM, UGM, dan luar UGM</a:t>
            </a:r>
          </a:p>
          <a:p>
            <a:r>
              <a:rPr lang="id-ID" sz="2800" dirty="0" smtClean="0"/>
              <a:t>Perencanaan yang baik untuk pembagian pembiayaan rutin dan pengembangan antara departemen dan fakultas</a:t>
            </a:r>
          </a:p>
          <a:p>
            <a:r>
              <a:rPr lang="id-ID" sz="2800" dirty="0" smtClean="0"/>
              <a:t>Mendorong dosen untuk menempuh studi lanjut (S3)</a:t>
            </a:r>
          </a:p>
          <a:p>
            <a:r>
              <a:rPr lang="id-ID" sz="2800" dirty="0" smtClean="0"/>
              <a:t>Percepatan pengurusan kenaikan pangkat dosen menuju lektor kepala dan guru besar </a:t>
            </a:r>
          </a:p>
          <a:p>
            <a:r>
              <a:rPr lang="id-ID" sz="2800" dirty="0" smtClean="0"/>
              <a:t>Peningkatan jejaring pendidikan, pelatihan dan pengabdian masyarakat baik nasional maupun internasional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60706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dirty="0" smtClean="0"/>
              <a:t>Usaha untuk </a:t>
            </a:r>
            <a:r>
              <a:rPr lang="en-US" sz="3200" dirty="0" err="1" smtClean="0"/>
              <a:t>mengoptimalkan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</a:t>
            </a:r>
            <a:r>
              <a:rPr lang="id-ID" sz="3200" dirty="0" smtClean="0"/>
              <a:t> (2)   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/>
              <a:t>Peningkatan kualitas akademik lulusan dan kualitas penelitian, serta publikasi untuk meningkatkan brand image departemen mikrobiologi FK UGM</a:t>
            </a:r>
          </a:p>
          <a:p>
            <a:r>
              <a:rPr lang="id-ID" sz="2400" dirty="0" smtClean="0"/>
              <a:t>Meningkatkan jumlah publikasi ilmiah internasional dengan memberikan insetif, pembimbinga oleh senior, berpartisipasi dalam training penulisan manuscript, dan mengundang pakar</a:t>
            </a:r>
          </a:p>
          <a:p>
            <a:r>
              <a:rPr lang="id-ID" sz="2400" dirty="0" smtClean="0"/>
              <a:t>Peningakatan kualitas administrasi :</a:t>
            </a:r>
          </a:p>
          <a:p>
            <a:pPr lvl="1"/>
            <a:r>
              <a:rPr lang="id-ID" sz="2000" dirty="0" smtClean="0"/>
              <a:t>Melakukan advokasi kepada UGM untuk membuat SBU pemberi jasa pelayanan laboratoarium</a:t>
            </a:r>
          </a:p>
          <a:p>
            <a:pPr lvl="1"/>
            <a:r>
              <a:rPr lang="id-ID" sz="2000" dirty="0" smtClean="0"/>
              <a:t>Training tenaga pendidik untuk menguasai administrasi akademik</a:t>
            </a:r>
          </a:p>
          <a:p>
            <a:pPr lvl="1"/>
            <a:r>
              <a:rPr lang="id-ID" sz="2000" dirty="0" smtClean="0"/>
              <a:t>Rotasi tenaga kependidikan </a:t>
            </a:r>
          </a:p>
          <a:p>
            <a:pPr lvl="1"/>
            <a:r>
              <a:rPr lang="id-ID" sz="2000" dirty="0" smtClean="0"/>
              <a:t>Memangkas/menyederhanakan jalur administrasi </a:t>
            </a:r>
          </a:p>
          <a:p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 smtClean="0"/>
              <a:t>Usaha untuk </a:t>
            </a:r>
            <a:r>
              <a:rPr lang="en-US" sz="3600" dirty="0" err="1" smtClean="0"/>
              <a:t>mengatasi</a:t>
            </a:r>
            <a:r>
              <a:rPr lang="en-US" sz="3600" dirty="0" smtClean="0"/>
              <a:t> </a:t>
            </a:r>
            <a:r>
              <a:rPr lang="id-ID" sz="3600" dirty="0" smtClean="0"/>
              <a:t>K</a:t>
            </a:r>
            <a:r>
              <a:rPr lang="en-US" sz="3600" dirty="0" err="1" smtClean="0"/>
              <a:t>elemahan</a:t>
            </a:r>
            <a:r>
              <a:rPr lang="id-ID" sz="3600" dirty="0" smtClean="0"/>
              <a:t> (1)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9920"/>
            <a:ext cx="10972800" cy="4525963"/>
          </a:xfrm>
        </p:spPr>
        <p:txBody>
          <a:bodyPr/>
          <a:lstStyle/>
          <a:p>
            <a:r>
              <a:rPr lang="id-ID" sz="2800" dirty="0" smtClean="0"/>
              <a:t>Promosi kepada alumni untuk menjadi dosen di Departemen Mikrobiologi</a:t>
            </a:r>
          </a:p>
          <a:p>
            <a:r>
              <a:rPr lang="id-ID" sz="2800" dirty="0" smtClean="0"/>
              <a:t>Advokasi kepada Universitas untuk memberikan insetif berupa kemudahan syarat administrasi dosen dan tenaga kependidikan sesuai dengan kebutuhan departemen</a:t>
            </a:r>
          </a:p>
          <a:p>
            <a:r>
              <a:rPr lang="id-ID" sz="2800" dirty="0" smtClean="0"/>
              <a:t>Melakukan pendekatan rumah sakit pendidikan: RSUD Moewardi sebagai kandidat</a:t>
            </a:r>
          </a:p>
          <a:p>
            <a:r>
              <a:rPr lang="id-ID" sz="2800" dirty="0" smtClean="0"/>
              <a:t>Melakukan promosi kepada calon potensial pendidikan spesialis MK</a:t>
            </a:r>
          </a:p>
          <a:p>
            <a:r>
              <a:rPr lang="id-ID" sz="2800" dirty="0" smtClean="0"/>
              <a:t>Advokasi kepada pemerintah untuk memperluas serapan dr SpMK</a:t>
            </a:r>
          </a:p>
          <a:p>
            <a:r>
              <a:rPr lang="id-ID" sz="2800" dirty="0" smtClean="0"/>
              <a:t>Melakukan promosi kepada rumah sakit (pengguna) peran dr SpMK dalam manajemen penyakit infeksi</a:t>
            </a:r>
          </a:p>
          <a:p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631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800" dirty="0" smtClean="0"/>
              <a:t>Usaha untu </a:t>
            </a:r>
            <a:r>
              <a:rPr lang="en-US" sz="4800" dirty="0" err="1" smtClean="0"/>
              <a:t>mengatasi</a:t>
            </a:r>
            <a:r>
              <a:rPr lang="en-US" sz="4800" dirty="0" smtClean="0"/>
              <a:t> </a:t>
            </a:r>
            <a:r>
              <a:rPr lang="id-ID" sz="4800" dirty="0" smtClean="0"/>
              <a:t>K</a:t>
            </a:r>
            <a:r>
              <a:rPr lang="en-US" sz="4800" dirty="0" err="1" smtClean="0"/>
              <a:t>elemahan</a:t>
            </a:r>
            <a:r>
              <a:rPr lang="id-ID" sz="4800" dirty="0" smtClean="0"/>
              <a:t> (2)</a:t>
            </a:r>
            <a:endParaRPr lang="id-ID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3200" dirty="0" smtClean="0"/>
              <a:t>Mencari sumber dana penelitian dari luar dengan bekerja sama dengan institusi lain</a:t>
            </a:r>
          </a:p>
          <a:p>
            <a:r>
              <a:rPr lang="id-ID" sz="3200" dirty="0" smtClean="0"/>
              <a:t>Melakukan peremajaan fasilitas penelitian</a:t>
            </a:r>
          </a:p>
          <a:p>
            <a:r>
              <a:rPr lang="id-ID" sz="3200" dirty="0" smtClean="0"/>
              <a:t>Melakukan kerjasama dengan institusi lain yang memiliki fasilitas penelitian lebih memadai</a:t>
            </a:r>
          </a:p>
          <a:p>
            <a:r>
              <a:rPr lang="id-ID" sz="3200" dirty="0" smtClean="0"/>
              <a:t>Meningkatkan kerjasama penelitian multidisiplin</a:t>
            </a:r>
          </a:p>
          <a:p>
            <a:r>
              <a:rPr lang="id-ID" sz="3200" dirty="0" smtClean="0"/>
              <a:t>Menyelesaikan adreditasi laboratorium</a:t>
            </a:r>
          </a:p>
          <a:p>
            <a:r>
              <a:rPr lang="id-ID" sz="3200" dirty="0" smtClean="0"/>
              <a:t>Peningkatan aksesibilitas pelayanan laboratorium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3200" dirty="0" smtClean="0"/>
              <a:t>Peningkatan kualitas profesional spesialis mikrobiologi klinik</a:t>
            </a:r>
          </a:p>
          <a:p>
            <a:r>
              <a:rPr lang="id-ID" sz="3200" dirty="0" smtClean="0"/>
              <a:t>Promosi peran dan kemampuan spesialis mikrobiologi klinik</a:t>
            </a:r>
          </a:p>
          <a:p>
            <a:r>
              <a:rPr lang="id-ID" sz="3200" dirty="0" smtClean="0"/>
              <a:t>Promosi untuk rekrutmen dosen </a:t>
            </a:r>
          </a:p>
          <a:p>
            <a:r>
              <a:rPr lang="id-ID" sz="3200" dirty="0" smtClean="0"/>
              <a:t>Peningkatan kualitas tendik</a:t>
            </a:r>
          </a:p>
          <a:p>
            <a:r>
              <a:rPr lang="id-ID" sz="3200" dirty="0" smtClean="0"/>
              <a:t>Penggalangan dana untuk peremajaan dan pemeliharaan sarana dan prasarana laboratorium secara periodik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02011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400" dirty="0" smtClean="0"/>
              <a:t>Mendorong dosen untuk bekerjasama dengan institusi nasional dan internasional</a:t>
            </a:r>
          </a:p>
          <a:p>
            <a:r>
              <a:rPr lang="id-ID" sz="2400" dirty="0" smtClean="0"/>
              <a:t>Mendorong dosen untuk mengajukan proposal penelitian kapada sponsor nasional maupun internasional</a:t>
            </a:r>
          </a:p>
          <a:p>
            <a:r>
              <a:rPr lang="id-ID" sz="2400" dirty="0" smtClean="0"/>
              <a:t>Mendorong dosen dan tendik untuk meningkatkan kemampuan dengan kursus dan studi lanjut</a:t>
            </a:r>
          </a:p>
          <a:p>
            <a:r>
              <a:rPr lang="id-ID" sz="2400" dirty="0" smtClean="0"/>
              <a:t>Mendorong peningkatan peran lulusan di fasilitas kesehatan dengan advokasi ke pemerintah pusat dan pemerintah daerah</a:t>
            </a:r>
          </a:p>
          <a:p>
            <a:r>
              <a:rPr lang="id-ID" sz="2400" dirty="0" smtClean="0"/>
              <a:t>Meningkatkan kemampuan seluruh civitas akademik departemen untuk penanganan wabah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387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Pendidikan:</a:t>
            </a:r>
          </a:p>
          <a:p>
            <a:pPr lvl="1"/>
            <a:r>
              <a:rPr lang="id-ID" dirty="0" smtClean="0"/>
              <a:t>Peningkatan kualitas pembelajaran</a:t>
            </a:r>
          </a:p>
          <a:p>
            <a:pPr lvl="2"/>
            <a:r>
              <a:rPr lang="id-ID" dirty="0" smtClean="0"/>
              <a:t>Evaluasi proses pembelajaran S1 dan PPDS</a:t>
            </a:r>
          </a:p>
          <a:p>
            <a:pPr lvl="2"/>
            <a:r>
              <a:rPr lang="id-ID" dirty="0" smtClean="0"/>
              <a:t>Training kemampuan mengajar dan membimbing dosen</a:t>
            </a:r>
          </a:p>
          <a:p>
            <a:pPr lvl="2"/>
            <a:r>
              <a:rPr lang="id-ID" dirty="0" smtClean="0"/>
              <a:t>Memberikan kesempatan dosen untuk melakukan studi banding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23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19649</TotalTime>
  <Words>487</Words>
  <Application>Microsoft Office PowerPoint</Application>
  <PresentationFormat>Custom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2_Office Theme</vt:lpstr>
      <vt:lpstr>Slide 1</vt:lpstr>
      <vt:lpstr>Bab III. Kebijakan Strategis</vt:lpstr>
      <vt:lpstr>Usaha untuk mengoptimalkan kekuatan (1) </vt:lpstr>
      <vt:lpstr>Usaha untuk mengoptimalkan kekuatan (2)   </vt:lpstr>
      <vt:lpstr>Usaha untuk mengatasi Kelemahan (1)</vt:lpstr>
      <vt:lpstr>Usaha untu mengatasi Kelemahan (2)</vt:lpstr>
      <vt:lpstr>Bagaimana mengantisipasi ancaman-ancaman?</vt:lpstr>
      <vt:lpstr>Bagaimana menangkap peluang-peluang dengan baik?</vt:lpstr>
      <vt:lpstr>Perumusan kebijakan strategis</vt:lpstr>
      <vt:lpstr>Perumusan kebijakan strategis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ACER</cp:lastModifiedBy>
  <cp:revision>165</cp:revision>
  <dcterms:created xsi:type="dcterms:W3CDTF">2016-10-06T12:46:54Z</dcterms:created>
  <dcterms:modified xsi:type="dcterms:W3CDTF">2017-12-11T22:51:38Z</dcterms:modified>
</cp:coreProperties>
</file>