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6" r:id="rId6"/>
    <p:sldId id="403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Renstra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Fakultas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Kedokteran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Kesehatan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Masyarakat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Keperawatan</a:t>
            </a:r>
            <a:endParaRPr lang="en-US" sz="4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 smtClean="0"/>
              <a:t>Reputasi</a:t>
            </a:r>
            <a:r>
              <a:rPr lang="en-US" sz="2400" dirty="0" smtClean="0"/>
              <a:t> UGM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orientasi</a:t>
            </a:r>
            <a:r>
              <a:rPr lang="en-US" sz="2400" dirty="0" smtClean="0"/>
              <a:t> </a:t>
            </a:r>
            <a:r>
              <a:rPr lang="en-US" sz="2400" dirty="0" err="1" smtClean="0"/>
              <a:t>kerakyatan</a:t>
            </a:r>
            <a:endParaRPr lang="en-US" sz="2400" dirty="0" smtClean="0"/>
          </a:p>
          <a:p>
            <a:r>
              <a:rPr lang="en-US" sz="2400" dirty="0" err="1" smtClean="0"/>
              <a:t>Prestasi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,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endParaRPr lang="en-US" sz="2400" dirty="0" smtClean="0"/>
          </a:p>
          <a:p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muda</a:t>
            </a:r>
            <a:r>
              <a:rPr lang="en-US" sz="2400" dirty="0" smtClean="0"/>
              <a:t> </a:t>
            </a:r>
            <a:r>
              <a:rPr lang="en-US" sz="2400" dirty="0" err="1" smtClean="0"/>
              <a:t>bergelar</a:t>
            </a:r>
            <a:r>
              <a:rPr lang="en-US" sz="2400" dirty="0" smtClean="0"/>
              <a:t> S3</a:t>
            </a:r>
          </a:p>
          <a:p>
            <a:r>
              <a:rPr lang="en-US" sz="2400" dirty="0" smtClean="0"/>
              <a:t>Unit-unit </a:t>
            </a:r>
            <a:r>
              <a:rPr lang="en-US" sz="2400" dirty="0" err="1" smtClean="0"/>
              <a:t>pendukung</a:t>
            </a:r>
            <a:r>
              <a:rPr lang="en-US" sz="2400" dirty="0" smtClean="0"/>
              <a:t>, e.g. </a:t>
            </a:r>
            <a:r>
              <a:rPr lang="en-US" sz="2400" dirty="0" err="1" smtClean="0"/>
              <a:t>jaminan</a:t>
            </a:r>
            <a:r>
              <a:rPr lang="en-US" sz="2400" dirty="0" smtClean="0"/>
              <a:t> </a:t>
            </a:r>
            <a:r>
              <a:rPr lang="en-US" sz="2400" dirty="0" err="1" smtClean="0"/>
              <a:t>mutu</a:t>
            </a:r>
            <a:r>
              <a:rPr lang="en-US" sz="2400" dirty="0" smtClean="0"/>
              <a:t>, </a:t>
            </a:r>
            <a:r>
              <a:rPr lang="en-US" sz="2400" dirty="0" err="1" smtClean="0"/>
              <a:t>komite</a:t>
            </a:r>
            <a:r>
              <a:rPr lang="en-US" sz="2400" dirty="0" smtClean="0"/>
              <a:t> </a:t>
            </a:r>
            <a:r>
              <a:rPr lang="en-US" sz="2400" dirty="0" err="1" smtClean="0"/>
              <a:t>etik</a:t>
            </a:r>
            <a:endParaRPr lang="en-US" sz="2400" dirty="0" smtClean="0"/>
          </a:p>
          <a:p>
            <a:r>
              <a:rPr lang="en-US" sz="2400" dirty="0" smtClean="0"/>
              <a:t>Leading/trendsetter </a:t>
            </a:r>
            <a:r>
              <a:rPr lang="en-US" sz="2400" dirty="0" err="1" smtClean="0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ranah-ranah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endParaRPr lang="en-US" sz="2400" dirty="0" smtClean="0"/>
          </a:p>
          <a:p>
            <a:r>
              <a:rPr lang="en-US" sz="2400" dirty="0" err="1" smtClean="0"/>
              <a:t>Jaringan</a:t>
            </a:r>
            <a:r>
              <a:rPr lang="en-US" sz="2400" dirty="0" smtClean="0"/>
              <a:t> alumni </a:t>
            </a:r>
            <a:r>
              <a:rPr lang="id-ID" sz="2400" dirty="0" smtClean="0"/>
              <a:t>yang menduduki posisi-posisi strategis</a:t>
            </a:r>
          </a:p>
          <a:p>
            <a:r>
              <a:rPr lang="id-ID" sz="2400" dirty="0" smtClean="0"/>
              <a:t>Jaringan m</a:t>
            </a:r>
            <a:r>
              <a:rPr lang="en-US" sz="2400" dirty="0" err="1" smtClean="0"/>
              <a:t>itra</a:t>
            </a:r>
            <a:r>
              <a:rPr lang="en-US" sz="2400" dirty="0" smtClean="0"/>
              <a:t> (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) yang </a:t>
            </a:r>
            <a:r>
              <a:rPr lang="en-US" sz="2400" dirty="0" err="1" smtClean="0"/>
              <a:t>kuat</a:t>
            </a:r>
            <a:endParaRPr lang="id-ID" sz="2400" dirty="0" smtClean="0"/>
          </a:p>
          <a:p>
            <a:r>
              <a:rPr lang="id-ID" sz="2400" dirty="0" smtClean="0"/>
              <a:t>Jejaring </a:t>
            </a:r>
            <a:r>
              <a:rPr lang="id-ID" sz="2400" i="1" dirty="0" smtClean="0"/>
              <a:t>Academic Health System</a:t>
            </a:r>
            <a:endParaRPr lang="en-US" sz="2400" dirty="0" smtClean="0"/>
          </a:p>
          <a:p>
            <a:r>
              <a:rPr lang="en-US" sz="2400" dirty="0" err="1" smtClean="0"/>
              <a:t>Kolaborasi</a:t>
            </a:r>
            <a:r>
              <a:rPr lang="en-US" sz="2400" dirty="0" smtClean="0"/>
              <a:t> </a:t>
            </a:r>
            <a:r>
              <a:rPr lang="en-US" sz="2400" dirty="0" err="1" smtClean="0"/>
              <a:t>interprofessional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lintas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, </a:t>
            </a:r>
            <a:r>
              <a:rPr lang="en-US" sz="2400" dirty="0" err="1" smtClean="0"/>
              <a:t>lintas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endParaRPr lang="id-ID" sz="2400" dirty="0" smtClean="0"/>
          </a:p>
          <a:p>
            <a:r>
              <a:rPr lang="id-ID" sz="2400" dirty="0" smtClean="0"/>
              <a:t>Kapasitas dan komposisi RKAT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r>
              <a:rPr lang="en-US" sz="2600" dirty="0" err="1" smtClean="0"/>
              <a:t>Lulusan</a:t>
            </a:r>
            <a:r>
              <a:rPr lang="en-US" sz="2600" dirty="0" smtClean="0"/>
              <a:t> </a:t>
            </a:r>
            <a:r>
              <a:rPr lang="en-US" sz="2600" dirty="0" err="1" smtClean="0"/>
              <a:t>kurang</a:t>
            </a:r>
            <a:r>
              <a:rPr lang="en-US" sz="2600" dirty="0" smtClean="0"/>
              <a:t> </a:t>
            </a:r>
            <a:r>
              <a:rPr lang="en-US" sz="2600" dirty="0" err="1" smtClean="0"/>
              <a:t>asertif</a:t>
            </a:r>
            <a:endParaRPr lang="en-US" sz="2600" dirty="0" smtClean="0"/>
          </a:p>
          <a:p>
            <a:r>
              <a:rPr lang="en-US" sz="2600" dirty="0" smtClean="0"/>
              <a:t>Beban </a:t>
            </a:r>
            <a:r>
              <a:rPr lang="en-US" sz="2600" dirty="0" err="1" smtClean="0"/>
              <a:t>kerja</a:t>
            </a:r>
            <a:r>
              <a:rPr lang="en-US" sz="2600" dirty="0" smtClean="0"/>
              <a:t> </a:t>
            </a:r>
            <a:r>
              <a:rPr lang="en-US" sz="2600" dirty="0" err="1" smtClean="0"/>
              <a:t>tinggi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tuntutan</a:t>
            </a:r>
            <a:r>
              <a:rPr lang="en-US" sz="2600" dirty="0" smtClean="0"/>
              <a:t> Tri Dharma</a:t>
            </a:r>
          </a:p>
          <a:p>
            <a:r>
              <a:rPr lang="id-ID" sz="2600" dirty="0" smtClean="0"/>
              <a:t>Keterbatasan s</a:t>
            </a:r>
            <a:r>
              <a:rPr lang="en-US" sz="2600" dirty="0" err="1" smtClean="0"/>
              <a:t>arana</a:t>
            </a:r>
            <a:r>
              <a:rPr lang="en-US" sz="2600" dirty="0" smtClean="0"/>
              <a:t> </a:t>
            </a:r>
            <a:r>
              <a:rPr lang="en-US" sz="2600" dirty="0" err="1" smtClean="0"/>
              <a:t>prasarana</a:t>
            </a:r>
            <a:r>
              <a:rPr lang="en-US" sz="2600" dirty="0" smtClean="0"/>
              <a:t> (</a:t>
            </a:r>
            <a:r>
              <a:rPr lang="en-US" sz="2600" dirty="0" err="1" smtClean="0"/>
              <a:t>ruangan</a:t>
            </a:r>
            <a:r>
              <a:rPr lang="en-US" sz="2600" dirty="0" smtClean="0"/>
              <a:t>, lab </a:t>
            </a:r>
            <a:r>
              <a:rPr lang="en-US" sz="2600" dirty="0" err="1" smtClean="0"/>
              <a:t>hewan</a:t>
            </a:r>
            <a:r>
              <a:rPr lang="en-US" sz="2600" dirty="0" smtClean="0"/>
              <a:t> </a:t>
            </a:r>
            <a:r>
              <a:rPr lang="en-US" sz="2600" dirty="0" err="1" smtClean="0"/>
              <a:t>coba</a:t>
            </a:r>
            <a:r>
              <a:rPr lang="en-US" sz="2600" dirty="0" smtClean="0"/>
              <a:t>, IT)</a:t>
            </a:r>
          </a:p>
          <a:p>
            <a:r>
              <a:rPr lang="en-US" sz="2600" dirty="0" err="1" smtClean="0"/>
              <a:t>Keterbatasan</a:t>
            </a:r>
            <a:r>
              <a:rPr lang="en-US" sz="2600" dirty="0" smtClean="0"/>
              <a:t> SDM</a:t>
            </a:r>
            <a:r>
              <a:rPr lang="id-ID" sz="2600" dirty="0" smtClean="0"/>
              <a:t> (Kurang guru besar dan S3, NIDK, kapasitas dan motivasi tendik)</a:t>
            </a:r>
            <a:endParaRPr lang="en-US" sz="2600" dirty="0" smtClean="0"/>
          </a:p>
          <a:p>
            <a:r>
              <a:rPr lang="en-US" sz="2600" dirty="0" err="1" smtClean="0"/>
              <a:t>Belum</a:t>
            </a:r>
            <a:r>
              <a:rPr lang="en-US" sz="2600" dirty="0" smtClean="0"/>
              <a:t> </a:t>
            </a:r>
            <a:r>
              <a:rPr lang="en-US" sz="2600" dirty="0" err="1" smtClean="0"/>
              <a:t>adanya</a:t>
            </a:r>
            <a:r>
              <a:rPr lang="en-US" sz="2600" dirty="0" smtClean="0"/>
              <a:t> </a:t>
            </a:r>
            <a:r>
              <a:rPr lang="en-US" sz="2600" dirty="0" err="1" smtClean="0"/>
              <a:t>jenjang</a:t>
            </a:r>
            <a:r>
              <a:rPr lang="en-US" sz="2600" dirty="0" smtClean="0"/>
              <a:t> </a:t>
            </a:r>
            <a:r>
              <a:rPr lang="en-US" sz="2600" dirty="0" err="1" smtClean="0"/>
              <a:t>karier</a:t>
            </a:r>
            <a:r>
              <a:rPr lang="en-US" sz="2600" dirty="0" smtClean="0"/>
              <a:t> </a:t>
            </a:r>
            <a:r>
              <a:rPr lang="en-US" sz="2600" dirty="0" err="1" smtClean="0"/>
              <a:t>bagi</a:t>
            </a:r>
            <a:r>
              <a:rPr lang="en-US" sz="2600" dirty="0" smtClean="0"/>
              <a:t> </a:t>
            </a:r>
            <a:r>
              <a:rPr lang="en-US" sz="2600" dirty="0" err="1" smtClean="0"/>
              <a:t>peneliti</a:t>
            </a:r>
            <a:r>
              <a:rPr lang="en-US" sz="2600" dirty="0" smtClean="0"/>
              <a:t> non-</a:t>
            </a:r>
            <a:r>
              <a:rPr lang="en-US" sz="2600" dirty="0" err="1" smtClean="0"/>
              <a:t>dosen</a:t>
            </a:r>
            <a:endParaRPr lang="en-US" sz="2600" dirty="0" smtClean="0"/>
          </a:p>
          <a:p>
            <a:r>
              <a:rPr lang="en-US" sz="2600" dirty="0" err="1" smtClean="0"/>
              <a:t>Sistim</a:t>
            </a:r>
            <a:r>
              <a:rPr lang="en-US" sz="2600" dirty="0" smtClean="0"/>
              <a:t> </a:t>
            </a:r>
            <a:r>
              <a:rPr lang="en-US" sz="2600" dirty="0" err="1" smtClean="0"/>
              <a:t>administrasi</a:t>
            </a:r>
            <a:r>
              <a:rPr lang="en-US" sz="2600" dirty="0" smtClean="0"/>
              <a:t> </a:t>
            </a:r>
            <a:r>
              <a:rPr lang="en-US" sz="2600" dirty="0" err="1" smtClean="0"/>
              <a:t>kurang</a:t>
            </a:r>
            <a:r>
              <a:rPr lang="en-US" sz="2600" dirty="0" smtClean="0"/>
              <a:t> </a:t>
            </a:r>
            <a:r>
              <a:rPr lang="en-US" sz="2600" dirty="0" err="1" smtClean="0"/>
              <a:t>fleksibel</a:t>
            </a:r>
            <a:r>
              <a:rPr lang="en-US" sz="2600" dirty="0" smtClean="0"/>
              <a:t>, </a:t>
            </a:r>
            <a:r>
              <a:rPr lang="en-US" sz="2600" dirty="0" err="1" smtClean="0"/>
              <a:t>kurang</a:t>
            </a:r>
            <a:r>
              <a:rPr lang="en-US" sz="2600" dirty="0" smtClean="0"/>
              <a:t> </a:t>
            </a:r>
            <a:r>
              <a:rPr lang="en-US" sz="2600" dirty="0" err="1" smtClean="0"/>
              <a:t>efisien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belum</a:t>
            </a:r>
            <a:r>
              <a:rPr lang="en-US" sz="2600" dirty="0" smtClean="0"/>
              <a:t> </a:t>
            </a:r>
            <a:r>
              <a:rPr lang="en-US" sz="2600" dirty="0" err="1" smtClean="0"/>
              <a:t>terintegrasi</a:t>
            </a:r>
            <a:endParaRPr lang="en-US" sz="2600" dirty="0" smtClean="0"/>
          </a:p>
          <a:p>
            <a:r>
              <a:rPr lang="en-US" sz="2600" dirty="0" err="1" smtClean="0"/>
              <a:t>Rivalitas</a:t>
            </a:r>
            <a:r>
              <a:rPr lang="id-ID" sz="2600" dirty="0" smtClean="0"/>
              <a:t> dan kurangnya </a:t>
            </a:r>
            <a:r>
              <a:rPr lang="en-US" sz="2600" dirty="0" err="1" smtClean="0"/>
              <a:t>koordinasi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integrasi</a:t>
            </a:r>
            <a:r>
              <a:rPr lang="id-ID" sz="2600" dirty="0" smtClean="0"/>
              <a:t> </a:t>
            </a:r>
            <a:r>
              <a:rPr lang="en-US" sz="2600" dirty="0" err="1" smtClean="0"/>
              <a:t>antar</a:t>
            </a:r>
            <a:r>
              <a:rPr lang="en-US" sz="2600" dirty="0" smtClean="0"/>
              <a:t> </a:t>
            </a:r>
            <a:r>
              <a:rPr lang="id-ID" sz="2600" dirty="0"/>
              <a:t>beberapa</a:t>
            </a:r>
            <a:r>
              <a:rPr lang="en-US" sz="2600" dirty="0"/>
              <a:t> unit </a:t>
            </a:r>
            <a:r>
              <a:rPr lang="en-US" sz="2600" dirty="0" err="1" smtClean="0"/>
              <a:t>kerja</a:t>
            </a:r>
            <a:endParaRPr lang="id-ID" sz="2600" dirty="0" smtClean="0"/>
          </a:p>
          <a:p>
            <a:r>
              <a:rPr lang="en-US" sz="2600" dirty="0" err="1"/>
              <a:t>Kecenderungan</a:t>
            </a:r>
            <a:r>
              <a:rPr lang="en-US" sz="2600" dirty="0"/>
              <a:t> di zona </a:t>
            </a:r>
            <a:r>
              <a:rPr lang="en-US" sz="2600" dirty="0" err="1"/>
              <a:t>nyaman</a:t>
            </a:r>
            <a:endParaRPr lang="en-US" sz="2600" dirty="0"/>
          </a:p>
          <a:p>
            <a:r>
              <a:rPr lang="id-ID" sz="2600" dirty="0" smtClean="0"/>
              <a:t>Pengabdian masih terbatas dan belum </a:t>
            </a:r>
            <a:r>
              <a:rPr lang="id-ID" sz="2600" dirty="0"/>
              <a:t>memberdayakan masyarakat 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4703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d-ID" sz="1800" b="1" dirty="0" smtClean="0"/>
              <a:t>Peluang Non-Finansial:</a:t>
            </a:r>
          </a:p>
          <a:p>
            <a:r>
              <a:rPr lang="en-US" sz="1800" dirty="0" err="1" smtClean="0"/>
              <a:t>Pengembangan</a:t>
            </a:r>
            <a:r>
              <a:rPr lang="en-US" sz="1800" dirty="0" smtClean="0"/>
              <a:t> Academic Health System</a:t>
            </a:r>
          </a:p>
          <a:p>
            <a:r>
              <a:rPr lang="en-US" sz="1800" dirty="0" err="1" smtClean="0"/>
              <a:t>Implementasi</a:t>
            </a:r>
            <a:r>
              <a:rPr lang="en-US" sz="1800" dirty="0" smtClean="0"/>
              <a:t> SDG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Jaminan</a:t>
            </a:r>
            <a:r>
              <a:rPr lang="en-US" sz="1800" dirty="0" smtClean="0"/>
              <a:t> </a:t>
            </a:r>
            <a:r>
              <a:rPr lang="en-US" sz="1800" dirty="0" err="1" smtClean="0"/>
              <a:t>Kesehatan</a:t>
            </a:r>
            <a:r>
              <a:rPr lang="en-US" sz="1800" dirty="0" smtClean="0"/>
              <a:t> Nasional </a:t>
            </a:r>
          </a:p>
          <a:p>
            <a:r>
              <a:rPr lang="en-US" sz="1800" dirty="0" err="1" smtClean="0"/>
              <a:t>Peningkatan</a:t>
            </a:r>
            <a:r>
              <a:rPr lang="en-US" sz="1800" dirty="0" smtClean="0"/>
              <a:t> </a:t>
            </a:r>
            <a:r>
              <a:rPr lang="en-US" sz="1800" dirty="0" err="1"/>
              <a:t>k</a:t>
            </a:r>
            <a:r>
              <a:rPr lang="en-US" sz="1800" dirty="0" err="1" smtClean="0"/>
              <a:t>ebutuhan</a:t>
            </a:r>
            <a:r>
              <a:rPr lang="en-US" sz="1800" dirty="0" smtClean="0"/>
              <a:t> SDM </a:t>
            </a:r>
            <a:r>
              <a:rPr lang="en-US" sz="1800" dirty="0" err="1" smtClean="0"/>
              <a:t>kedokteran</a:t>
            </a:r>
            <a:r>
              <a:rPr lang="en-US" sz="1800" dirty="0" smtClean="0"/>
              <a:t>, </a:t>
            </a:r>
            <a:r>
              <a:rPr lang="en-US" sz="1800" dirty="0" err="1" smtClean="0"/>
              <a:t>kesehatan</a:t>
            </a:r>
            <a:r>
              <a:rPr lang="en-US" sz="1800" dirty="0" smtClean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, </a:t>
            </a:r>
            <a:r>
              <a:rPr lang="en-US" sz="1800" dirty="0" err="1" smtClean="0"/>
              <a:t>gizi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keperawatan</a:t>
            </a:r>
            <a:endParaRPr lang="en-US" sz="1800" dirty="0" smtClean="0"/>
          </a:p>
          <a:p>
            <a:r>
              <a:rPr lang="en-US" sz="1800" dirty="0" err="1" smtClean="0"/>
              <a:t>Menguatnya</a:t>
            </a:r>
            <a:r>
              <a:rPr lang="en-US" sz="1800" dirty="0" smtClean="0"/>
              <a:t> </a:t>
            </a:r>
            <a:r>
              <a:rPr lang="en-US" sz="1800" dirty="0" err="1"/>
              <a:t>j</a:t>
            </a:r>
            <a:r>
              <a:rPr lang="en-US" sz="1800" dirty="0" err="1" smtClean="0"/>
              <a:t>ejaring</a:t>
            </a:r>
            <a:r>
              <a:rPr lang="en-US" sz="1800" dirty="0" smtClean="0"/>
              <a:t> diaspora</a:t>
            </a:r>
          </a:p>
          <a:p>
            <a:r>
              <a:rPr lang="en-US" sz="1800" dirty="0" err="1" smtClean="0"/>
              <a:t>Tingginya</a:t>
            </a:r>
            <a:r>
              <a:rPr lang="en-US" sz="1800" dirty="0" smtClean="0"/>
              <a:t> </a:t>
            </a:r>
            <a:r>
              <a:rPr lang="en-US" sz="1800" dirty="0" err="1" smtClean="0"/>
              <a:t>permintaan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sama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luar</a:t>
            </a:r>
            <a:r>
              <a:rPr lang="en-US" sz="1800" dirty="0" smtClean="0"/>
              <a:t> </a:t>
            </a:r>
            <a:r>
              <a:rPr lang="en-US" sz="1800" dirty="0" err="1" smtClean="0"/>
              <a:t>negeri</a:t>
            </a:r>
            <a:endParaRPr lang="id-ID" sz="1800" dirty="0"/>
          </a:p>
          <a:p>
            <a:pPr marL="0" indent="0">
              <a:buNone/>
            </a:pPr>
            <a:r>
              <a:rPr lang="id-ID" sz="1800" b="1" dirty="0" smtClean="0"/>
              <a:t>Peluang Finansial:</a:t>
            </a:r>
          </a:p>
          <a:p>
            <a:r>
              <a:rPr lang="en-US" sz="1800" dirty="0" err="1"/>
              <a:t>Peningkatan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pendanaan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nasional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 smtClean="0"/>
              <a:t>internasional</a:t>
            </a:r>
            <a:endParaRPr lang="en-US" sz="1800" dirty="0"/>
          </a:p>
          <a:p>
            <a:r>
              <a:rPr lang="en-US" sz="1800" dirty="0" err="1"/>
              <a:t>Peningkatan</a:t>
            </a:r>
            <a:r>
              <a:rPr lang="en-US" sz="1800" dirty="0"/>
              <a:t> </a:t>
            </a:r>
            <a:r>
              <a:rPr lang="en-US" sz="1800" dirty="0" err="1"/>
              <a:t>skema</a:t>
            </a:r>
            <a:r>
              <a:rPr lang="en-US" sz="1800" dirty="0"/>
              <a:t> </a:t>
            </a:r>
            <a:r>
              <a:rPr lang="en-US" sz="1800" dirty="0" err="1"/>
              <a:t>beasiswa</a:t>
            </a:r>
            <a:r>
              <a:rPr lang="en-US" sz="1800" dirty="0"/>
              <a:t> S2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smtClean="0"/>
              <a:t>S3</a:t>
            </a:r>
            <a:endParaRPr lang="id-ID" sz="1800" dirty="0" smtClean="0"/>
          </a:p>
          <a:p>
            <a:r>
              <a:rPr lang="id-ID" sz="1800" dirty="0" smtClean="0"/>
              <a:t>Peningkatan filantropisme, charity dan CSR</a:t>
            </a:r>
          </a:p>
          <a:p>
            <a:r>
              <a:rPr lang="id-ID" sz="1800" dirty="0" smtClean="0"/>
              <a:t>Peningkatan kerjasama industri</a:t>
            </a:r>
          </a:p>
          <a:p>
            <a:r>
              <a:rPr lang="id-ID" sz="1800" dirty="0" smtClean="0"/>
              <a:t>Pendidikan dan pelatihan</a:t>
            </a:r>
          </a:p>
          <a:p>
            <a:r>
              <a:rPr lang="id-ID" sz="1800" dirty="0" smtClean="0"/>
              <a:t>Kontribusi alumni</a:t>
            </a:r>
          </a:p>
          <a:p>
            <a:r>
              <a:rPr lang="id-ID" sz="1800" dirty="0" smtClean="0"/>
              <a:t>Socioenterpreneurship</a:t>
            </a:r>
          </a:p>
          <a:p>
            <a:r>
              <a:rPr lang="id-ID" sz="1800" dirty="0" smtClean="0"/>
              <a:t>Peningkatan publikasi dalam bentuk buku, jurnal, video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d-ID" sz="2400" b="1" dirty="0" smtClean="0"/>
              <a:t>Ancaman Non-Finansial:</a:t>
            </a:r>
          </a:p>
          <a:p>
            <a:r>
              <a:rPr lang="en-US" sz="2400" dirty="0" err="1" smtClean="0"/>
              <a:t>Persaingan</a:t>
            </a:r>
            <a:r>
              <a:rPr lang="en-US" sz="2400" dirty="0" smtClean="0"/>
              <a:t> regional </a:t>
            </a:r>
            <a:r>
              <a:rPr lang="en-US" sz="2400" dirty="0" err="1" smtClean="0"/>
              <a:t>dan</a:t>
            </a:r>
            <a:r>
              <a:rPr lang="en-US" sz="2400" dirty="0" smtClean="0"/>
              <a:t> global</a:t>
            </a:r>
          </a:p>
          <a:p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endParaRPr lang="en-US" sz="2400" dirty="0" smtClean="0"/>
          </a:p>
          <a:p>
            <a:r>
              <a:rPr lang="en-US" sz="2400" dirty="0" smtClean="0"/>
              <a:t>Brain drain </a:t>
            </a:r>
            <a:r>
              <a:rPr lang="en-US" sz="2400" dirty="0" err="1" smtClean="0"/>
              <a:t>eksternal</a:t>
            </a:r>
            <a:r>
              <a:rPr lang="en-US" sz="2400" dirty="0" smtClean="0"/>
              <a:t> (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lain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kompensasi</a:t>
            </a:r>
            <a:r>
              <a:rPr lang="en-US" sz="2400" dirty="0" smtClean="0"/>
              <a:t>/</a:t>
            </a:r>
            <a:r>
              <a:rPr lang="en-US" sz="2400" dirty="0" err="1" smtClean="0"/>
              <a:t>fasilitas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internal (e.g. </a:t>
            </a:r>
            <a:r>
              <a:rPr lang="en-US" sz="2400" dirty="0" err="1"/>
              <a:t>m</a:t>
            </a:r>
            <a:r>
              <a:rPr lang="en-US" sz="2400" dirty="0" err="1" smtClean="0"/>
              <a:t>eneliti</a:t>
            </a:r>
            <a:r>
              <a:rPr lang="en-US" sz="2400" dirty="0" smtClean="0"/>
              <a:t> vs </a:t>
            </a:r>
            <a:r>
              <a:rPr lang="en-US" sz="2400" dirty="0" err="1" smtClean="0"/>
              <a:t>praktik</a:t>
            </a:r>
            <a:r>
              <a:rPr lang="en-US" sz="2400" dirty="0" smtClean="0"/>
              <a:t>;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klinis</a:t>
            </a:r>
            <a:r>
              <a:rPr lang="en-US" sz="2400" dirty="0" smtClean="0"/>
              <a:t> vs pre-</a:t>
            </a:r>
            <a:r>
              <a:rPr lang="en-US" sz="2400" dirty="0" err="1" smtClean="0"/>
              <a:t>klinik</a:t>
            </a:r>
            <a:r>
              <a:rPr lang="en-US" sz="2400" dirty="0" smtClean="0"/>
              <a:t>)</a:t>
            </a:r>
          </a:p>
          <a:p>
            <a:r>
              <a:rPr lang="en-US" sz="2400" dirty="0" err="1" smtClean="0"/>
              <a:t>Meningginya</a:t>
            </a:r>
            <a:r>
              <a:rPr lang="en-US" sz="2400" dirty="0" smtClean="0"/>
              <a:t> </a:t>
            </a:r>
            <a:r>
              <a:rPr lang="en-US" sz="2400" dirty="0" err="1" smtClean="0"/>
              <a:t>tuntutan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endParaRPr lang="en-US" sz="2400" dirty="0" smtClean="0"/>
          </a:p>
          <a:p>
            <a:r>
              <a:rPr lang="en-US" sz="2400" dirty="0" err="1" smtClean="0"/>
              <a:t>Tuntutan</a:t>
            </a:r>
            <a:r>
              <a:rPr lang="en-US" sz="2400" dirty="0" smtClean="0"/>
              <a:t> </a:t>
            </a:r>
            <a:r>
              <a:rPr lang="en-US" sz="2400" dirty="0" err="1"/>
              <a:t>p</a:t>
            </a:r>
            <a:r>
              <a:rPr lang="en-US" sz="2400" dirty="0" err="1" smtClean="0"/>
              <a:t>ersyaratan</a:t>
            </a:r>
            <a:r>
              <a:rPr lang="en-US" sz="2400" dirty="0" smtClean="0"/>
              <a:t> </a:t>
            </a:r>
            <a:r>
              <a:rPr lang="en-US" sz="2400" dirty="0" err="1" smtClean="0"/>
              <a:t>akreditasi</a:t>
            </a:r>
            <a:endParaRPr lang="en-US" sz="2400" dirty="0" smtClean="0"/>
          </a:p>
          <a:p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bencana</a:t>
            </a:r>
            <a:r>
              <a:rPr lang="en-US" sz="2400" dirty="0" smtClean="0"/>
              <a:t> </a:t>
            </a:r>
            <a:r>
              <a:rPr lang="en-US" sz="2400" dirty="0" err="1" smtClean="0"/>
              <a:t>alam</a:t>
            </a:r>
            <a:endParaRPr lang="id-ID" sz="2400" dirty="0" smtClean="0"/>
          </a:p>
          <a:p>
            <a:pPr marL="0" indent="0">
              <a:buNone/>
            </a:pPr>
            <a:r>
              <a:rPr lang="id-ID" sz="2400" b="1" dirty="0"/>
              <a:t>Ancaman </a:t>
            </a:r>
            <a:r>
              <a:rPr lang="id-ID" sz="2400" b="1" dirty="0" smtClean="0"/>
              <a:t>Finansial</a:t>
            </a:r>
            <a:r>
              <a:rPr lang="id-ID" sz="2400" b="1" dirty="0"/>
              <a:t>:</a:t>
            </a:r>
          </a:p>
          <a:p>
            <a:r>
              <a:rPr lang="id-ID" sz="2400" dirty="0" smtClean="0"/>
              <a:t>Subsidi pemerintah yang menurun</a:t>
            </a:r>
          </a:p>
          <a:p>
            <a:r>
              <a:rPr lang="id-ID" sz="2400" dirty="0" smtClean="0"/>
              <a:t>Regulasi pembatasan besar SPP</a:t>
            </a:r>
          </a:p>
          <a:p>
            <a:r>
              <a:rPr lang="id-ID" sz="2400" dirty="0" smtClean="0"/>
              <a:t>Kurs rupiah cenderung melemah</a:t>
            </a:r>
            <a:endParaRPr lang="en-US" sz="24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17488</TotalTime>
  <Words>323</Words>
  <Application>Microsoft Office PowerPoint</Application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Afi Mahmuda</cp:lastModifiedBy>
  <cp:revision>181</cp:revision>
  <dcterms:created xsi:type="dcterms:W3CDTF">2016-10-06T12:46:54Z</dcterms:created>
  <dcterms:modified xsi:type="dcterms:W3CDTF">2017-11-20T15:10:37Z</dcterms:modified>
</cp:coreProperties>
</file>