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5"/>
  </p:notesMasterIdLst>
  <p:sldIdLst>
    <p:sldId id="257" r:id="rId3"/>
    <p:sldId id="398" r:id="rId4"/>
    <p:sldId id="406" r:id="rId5"/>
    <p:sldId id="399" r:id="rId6"/>
    <p:sldId id="400" r:id="rId7"/>
    <p:sldId id="407" r:id="rId8"/>
    <p:sldId id="401" r:id="rId9"/>
    <p:sldId id="402" r:id="rId10"/>
    <p:sldId id="408" r:id="rId11"/>
    <p:sldId id="403" r:id="rId12"/>
    <p:sldId id="404" r:id="rId13"/>
    <p:sldId id="40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9" d="100"/>
          <a:sy n="59" d="100"/>
        </p:scale>
        <p:origin x="-1056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err="1" smtClean="0"/>
              <a:t>Renstra</a:t>
            </a:r>
            <a:r>
              <a:rPr lang="en-US" sz="4400" b="1" dirty="0" smtClean="0"/>
              <a:t> Prodi </a:t>
            </a:r>
          </a:p>
          <a:p>
            <a:pPr algn="r"/>
            <a:r>
              <a:rPr lang="en-US" sz="4400" b="1" dirty="0" smtClean="0"/>
              <a:t>S2 </a:t>
            </a:r>
            <a:r>
              <a:rPr lang="en-US" sz="4400" b="1" dirty="0" err="1" smtClean="0"/>
              <a:t>Ilmu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Kedokteran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Tropis</a:t>
            </a:r>
            <a:endParaRPr lang="en-US" sz="4400" b="1" dirty="0" smtClean="0"/>
          </a:p>
          <a:p>
            <a:pPr algn="r"/>
            <a:r>
              <a:rPr lang="en-US" sz="4400" b="1" dirty="0" err="1" smtClean="0"/>
              <a:t>Fakultas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Kedokteran</a:t>
            </a:r>
            <a:endParaRPr lang="en-US" sz="4400" b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id-ID" sz="3200" b="1" dirty="0"/>
              <a:t>Bab IV. Sasaran, Indikator, dan Program</a:t>
            </a: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187571"/>
              </p:ext>
            </p:extLst>
          </p:nvPr>
        </p:nvGraphicFramePr>
        <p:xfrm>
          <a:off x="593557" y="357939"/>
          <a:ext cx="10266947" cy="49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6947"/>
              </a:tblGrid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Tujuan: Mendorong kemandirian dan kesejahteraan masyarakat secara berkelanjutan melalui pengabdian masyarakat dan bersama alumni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381719"/>
              </p:ext>
            </p:extLst>
          </p:nvPr>
        </p:nvGraphicFramePr>
        <p:xfrm>
          <a:off x="513682" y="1006392"/>
          <a:ext cx="11421643" cy="5880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560"/>
                <a:gridCol w="641684"/>
                <a:gridCol w="641685"/>
                <a:gridCol w="465221"/>
                <a:gridCol w="593557"/>
                <a:gridCol w="588394"/>
                <a:gridCol w="3122771"/>
                <a:gridCol w="3122771"/>
              </a:tblGrid>
              <a:tr h="21977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Sasaran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Target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Program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Kegiatan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</a:tr>
              <a:tr h="2197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2018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2019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2020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2021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2022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8876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1. </a:t>
                      </a:r>
                      <a:r>
                        <a:rPr lang="en-US" sz="1600" u="none" strike="noStrike" dirty="0" err="1">
                          <a:effectLst/>
                        </a:rPr>
                        <a:t>Mengembangkan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pendidikan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lintas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disiplin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 err="1">
                          <a:effectLst/>
                        </a:rPr>
                        <a:t>Meningkatkan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mengembangkan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kerjasama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pertukaran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mahasiswa</a:t>
                      </a:r>
                      <a:r>
                        <a:rPr lang="en-US" sz="1600" u="none" strike="noStrike" dirty="0">
                          <a:effectLst/>
                        </a:rPr>
                        <a:t>, joint program,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dual degree program </a:t>
                      </a:r>
                      <a:r>
                        <a:rPr lang="en-US" sz="1600" u="none" strike="noStrike" dirty="0" err="1">
                          <a:effectLst/>
                        </a:rPr>
                        <a:t>lintas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disiplin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ilmu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Melaksanakan kerjasama dengan mitra kerja perguruan tinggi dalam negri dan luar negri dalam program kerjasama pertukaran mahasiswa, joint program, dan dual degree program lintas disiplin ilmu.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</a:tr>
              <a:tr h="1088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 err="1">
                          <a:effectLst/>
                        </a:rPr>
                        <a:t>Jumlah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mahasiswa</a:t>
                      </a:r>
                      <a:r>
                        <a:rPr lang="en-US" sz="1600" u="none" strike="noStrike" dirty="0">
                          <a:effectLst/>
                        </a:rPr>
                        <a:t> yang </a:t>
                      </a:r>
                      <a:r>
                        <a:rPr lang="en-US" sz="1600" u="none" strike="noStrike" dirty="0" err="1">
                          <a:effectLst/>
                        </a:rPr>
                        <a:t>terlibat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dalam</a:t>
                      </a:r>
                      <a:r>
                        <a:rPr lang="en-US" sz="1600" u="none" strike="noStrike" dirty="0">
                          <a:effectLst/>
                        </a:rPr>
                        <a:t> program </a:t>
                      </a:r>
                      <a:r>
                        <a:rPr lang="en-US" sz="1600" u="none" strike="noStrike" dirty="0" err="1">
                          <a:effectLst/>
                        </a:rPr>
                        <a:t>pertukaran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mahasiswa</a:t>
                      </a:r>
                      <a:r>
                        <a:rPr lang="en-US" sz="1600" u="none" strike="noStrike" dirty="0">
                          <a:effectLst/>
                        </a:rPr>
                        <a:t> joint program,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dual degree program </a:t>
                      </a:r>
                      <a:r>
                        <a:rPr lang="en-US" sz="1600" u="none" strike="noStrike" dirty="0" err="1">
                          <a:effectLst/>
                        </a:rPr>
                        <a:t>lintas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disiplin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ilmu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baik</a:t>
                      </a:r>
                      <a:r>
                        <a:rPr lang="en-US" sz="1600" u="none" strike="noStrike" dirty="0">
                          <a:effectLst/>
                        </a:rPr>
                        <a:t> inbound </a:t>
                      </a:r>
                      <a:r>
                        <a:rPr lang="en-US" sz="1600" u="none" strike="noStrike" dirty="0" err="1">
                          <a:effectLst/>
                        </a:rPr>
                        <a:t>maupun</a:t>
                      </a:r>
                      <a:r>
                        <a:rPr lang="en-US" sz="1600" u="none" strike="noStrike" dirty="0">
                          <a:effectLst/>
                        </a:rPr>
                        <a:t> outbound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</a:tr>
              <a:tr h="185807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14. Mengembangkan kemitraan strategis dengan alumni untuk meningkatkan produktivitas Tri Darma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60%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65%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65%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70%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70%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>
                          <a:effectLst/>
                        </a:rPr>
                        <a:t>Pengkaderan lulusan muda oleh alumni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Jumlah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kerjasama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dengan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kagama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dalam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pendampingan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pengabdian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kepada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masyarakat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</a:tr>
              <a:tr h="819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Membangun profesionalitas lulusan muda berbasis keahlian dan jejaring alumni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Pelibatan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asosiasi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profesi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alumni </a:t>
                      </a:r>
                      <a:r>
                        <a:rPr lang="en-US" sz="1600" u="none" strike="noStrike" dirty="0" err="1">
                          <a:effectLst/>
                        </a:rPr>
                        <a:t>dalam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kegiatan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pengabdian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kepada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masyarakat</a:t>
                      </a:r>
                      <a:r>
                        <a:rPr lang="en-US" sz="1600" u="none" strike="noStrike" dirty="0">
                          <a:effectLst/>
                        </a:rPr>
                        <a:t> alumni </a:t>
                      </a:r>
                      <a:r>
                        <a:rPr lang="en-US" sz="1600" u="none" strike="noStrike" dirty="0" err="1">
                          <a:effectLst/>
                        </a:rPr>
                        <a:t>muda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381" marR="8381" marT="838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075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6886" y="2459504"/>
            <a:ext cx="6740628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500" b="1" dirty="0"/>
              <a:t>Tata </a:t>
            </a:r>
            <a:r>
              <a:rPr lang="en-US" sz="4500" b="1" dirty="0" err="1"/>
              <a:t>kelola</a:t>
            </a:r>
            <a:r>
              <a:rPr lang="en-US" sz="4500" b="1" dirty="0"/>
              <a:t> yang </a:t>
            </a:r>
            <a:r>
              <a:rPr lang="en-US" sz="4500" b="1" dirty="0" err="1"/>
              <a:t>transparan</a:t>
            </a:r>
            <a:endParaRPr lang="en-US" sz="4500" b="1" dirty="0"/>
          </a:p>
        </p:txBody>
      </p:sp>
    </p:spTree>
    <p:extLst>
      <p:ext uri="{BB962C8B-B14F-4D97-AF65-F5344CB8AC3E}">
        <p14:creationId xmlns:p14="http://schemas.microsoft.com/office/powerpoint/2010/main" val="2914197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546615"/>
              </p:ext>
            </p:extLst>
          </p:nvPr>
        </p:nvGraphicFramePr>
        <p:xfrm>
          <a:off x="417093" y="320842"/>
          <a:ext cx="11470107" cy="6325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1413"/>
                <a:gridCol w="590102"/>
                <a:gridCol w="590102"/>
                <a:gridCol w="590102"/>
                <a:gridCol w="590102"/>
                <a:gridCol w="590102"/>
                <a:gridCol w="1880950"/>
                <a:gridCol w="4487234"/>
              </a:tblGrid>
              <a:tr h="23060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 err="1">
                          <a:effectLst/>
                        </a:rPr>
                        <a:t>Sasaran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Target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Program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Kegiatan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</a:tr>
              <a:tr h="2306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2021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2022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1. </a:t>
                      </a:r>
                      <a:r>
                        <a:rPr lang="en-US" sz="1400" u="none" strike="noStrike" dirty="0" err="1">
                          <a:effectLst/>
                        </a:rPr>
                        <a:t>Memperkuat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budaya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melayani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kinerja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unggul</a:t>
                      </a:r>
                      <a:r>
                        <a:rPr lang="en-US" sz="1400" u="none" strike="noStrike" dirty="0">
                          <a:effectLst/>
                        </a:rPr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80%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85%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85%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90%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err="1">
                          <a:effectLst/>
                        </a:rPr>
                        <a:t>Membangun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budaya</a:t>
                      </a:r>
                      <a:r>
                        <a:rPr lang="en-US" sz="1400" u="none" strike="noStrike" dirty="0">
                          <a:effectLst/>
                        </a:rPr>
                        <a:t> anti </a:t>
                      </a:r>
                      <a:r>
                        <a:rPr lang="en-US" sz="1400" u="none" strike="noStrike" dirty="0" err="1">
                          <a:effectLst/>
                        </a:rPr>
                        <a:t>korupsi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1400" u="none" strike="noStrike">
                          <a:effectLst/>
                        </a:rPr>
                        <a:t>Kegiatan Pemberian Gaji dan Honorarium bagi Pengelola dan Tendik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</a:tr>
              <a:tr h="121803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>
                          <a:effectLst/>
                        </a:rPr>
                        <a:t>6. Menjadikan kampus yang mendukung wahana penerapan inovasi IPTEKS lintas disiplin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85%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85%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90%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err="1">
                          <a:effectLst/>
                        </a:rPr>
                        <a:t>Mewujudkan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kampus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aman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nyaman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Melaksanakan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pengadaan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sarana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prasarana</a:t>
                      </a:r>
                      <a:r>
                        <a:rPr lang="en-US" sz="1400" u="none" strike="noStrike" dirty="0">
                          <a:effectLst/>
                        </a:rPr>
                        <a:t>   </a:t>
                      </a:r>
                      <a:r>
                        <a:rPr lang="en-US" sz="1400" u="none" strike="noStrike" dirty="0" err="1">
                          <a:effectLst/>
                        </a:rPr>
                        <a:t>untuk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mendukung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terwujudnya</a:t>
                      </a:r>
                      <a:r>
                        <a:rPr lang="en-US" sz="1400" u="none" strike="noStrike" dirty="0">
                          <a:effectLst/>
                        </a:rPr>
                        <a:t>  </a:t>
                      </a:r>
                      <a:r>
                        <a:rPr lang="en-US" sz="1400" u="none" strike="noStrike" dirty="0" err="1">
                          <a:effectLst/>
                        </a:rPr>
                        <a:t>kampus</a:t>
                      </a:r>
                      <a:r>
                        <a:rPr lang="en-US" sz="1400" u="none" strike="noStrike" dirty="0">
                          <a:effectLst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</a:rPr>
                        <a:t>nyaman</a:t>
                      </a:r>
                      <a:r>
                        <a:rPr lang="en-US" sz="1400" u="none" strike="noStrike" dirty="0">
                          <a:effectLst/>
                        </a:rPr>
                        <a:t/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- </a:t>
                      </a:r>
                      <a:r>
                        <a:rPr lang="en-US" sz="1400" u="none" strike="noStrike" dirty="0" err="1">
                          <a:effectLst/>
                        </a:rPr>
                        <a:t>Melaksanakan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perbaikan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sarana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prasarana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untuk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mendukung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terwujudnya</a:t>
                      </a:r>
                      <a:r>
                        <a:rPr lang="en-US" sz="1400" u="none" strike="noStrike" dirty="0">
                          <a:effectLst/>
                        </a:rPr>
                        <a:t>  </a:t>
                      </a:r>
                      <a:r>
                        <a:rPr lang="en-US" sz="1400" u="none" strike="noStrike" dirty="0" err="1">
                          <a:effectLst/>
                        </a:rPr>
                        <a:t>kampus</a:t>
                      </a:r>
                      <a:r>
                        <a:rPr lang="en-US" sz="1400" u="none" strike="noStrike" dirty="0">
                          <a:effectLst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</a:rPr>
                        <a:t>nyaman</a:t>
                      </a:r>
                      <a:r>
                        <a:rPr lang="en-US" sz="1400" u="none" strike="noStrike" dirty="0">
                          <a:effectLst/>
                        </a:rPr>
                        <a:t/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- </a:t>
                      </a:r>
                      <a:r>
                        <a:rPr lang="en-US" sz="1400" u="none" strike="noStrike" dirty="0" err="1">
                          <a:effectLst/>
                        </a:rPr>
                        <a:t>Melaksanakan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pengadaan</a:t>
                      </a:r>
                      <a:r>
                        <a:rPr lang="en-US" sz="1400" u="none" strike="noStrike" dirty="0">
                          <a:effectLst/>
                        </a:rPr>
                        <a:t> ATK </a:t>
                      </a:r>
                      <a:r>
                        <a:rPr lang="en-US" sz="1400" u="none" strike="noStrike" dirty="0" err="1">
                          <a:effectLst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</a:rPr>
                        <a:t> BHP </a:t>
                      </a:r>
                      <a:r>
                        <a:rPr lang="en-US" sz="1400" u="none" strike="noStrike" dirty="0" err="1">
                          <a:effectLst/>
                        </a:rPr>
                        <a:t>Kerumahtanggaan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dll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untuk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mendukung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Perkuliahan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b"/>
                </a:tc>
              </a:tr>
              <a:tr h="670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17. Memperkuat budaya melayani dan kinerja unggul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Memperkuat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budaya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melayani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kinerja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unggul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Memberikan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bantuan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biaya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pendaftaran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untuk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dosen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mengikuti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Pelatihan</a:t>
                      </a:r>
                      <a:r>
                        <a:rPr lang="en-US" sz="1400" u="none" strike="noStrike" dirty="0">
                          <a:effectLst/>
                        </a:rPr>
                        <a:t>/Seminar/Workshop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b"/>
                </a:tc>
              </a:tr>
              <a:tr h="6603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17. Memetakan kebutuhan SDM dosen berdasarkan bidang ilmu dan lintas bidang ilmu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02" marR="8102" marT="8102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 err="1">
                          <a:effectLst/>
                        </a:rPr>
                        <a:t>Melakukan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identifikasi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kebutuhan</a:t>
                      </a:r>
                      <a:r>
                        <a:rPr lang="en-US" sz="1400" u="none" strike="noStrike" dirty="0">
                          <a:effectLst/>
                        </a:rPr>
                        <a:t> SDM </a:t>
                      </a:r>
                      <a:r>
                        <a:rPr lang="en-US" sz="1400" u="none" strike="noStrike" dirty="0" err="1">
                          <a:effectLst/>
                        </a:rPr>
                        <a:t>sesuai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dengan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pengembangan</a:t>
                      </a:r>
                      <a:r>
                        <a:rPr lang="en-US" sz="1400" u="none" strike="noStrike" dirty="0">
                          <a:effectLst/>
                        </a:rPr>
                        <a:t> Prodi </a:t>
                      </a:r>
                      <a:r>
                        <a:rPr lang="en-US" sz="1400" u="none" strike="noStrike" dirty="0" err="1">
                          <a:effectLst/>
                        </a:rPr>
                        <a:t>ke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depan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sv-SE" sz="1400" u="none" strike="noStrike" dirty="0">
                          <a:effectLst/>
                        </a:rPr>
                        <a:t>Workshop SDM, pemetaan kebutuhan, identifikasi dan rekruitment SDM, penguatan SDM melalui pelatihan dan seminar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</a:tr>
              <a:tr h="11111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17.1. </a:t>
                      </a:r>
                      <a:r>
                        <a:rPr lang="en-US" sz="1400" u="none" strike="noStrike" dirty="0" err="1">
                          <a:effectLst/>
                        </a:rPr>
                        <a:t>tersedianya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dokumen</a:t>
                      </a:r>
                      <a:r>
                        <a:rPr lang="en-US" sz="1400" u="none" strike="noStrike" dirty="0">
                          <a:effectLst/>
                        </a:rPr>
                        <a:t> roadmap </a:t>
                      </a:r>
                      <a:r>
                        <a:rPr lang="en-US" sz="1400" u="none" strike="noStrike" dirty="0" err="1">
                          <a:effectLst/>
                        </a:rPr>
                        <a:t>pengembangan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bidang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ilmu</a:t>
                      </a:r>
                      <a:r>
                        <a:rPr lang="en-US" sz="1400" u="none" strike="noStrike" dirty="0">
                          <a:effectLst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</a:rPr>
                        <a:t>komprehensif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berdasarkan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arsitektur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pengembangan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keilmuan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02" marR="8102" marT="8102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03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17.2 . Jumlah dosen yang mengikuti pelatiah TIK untuk pembelajaran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02" marR="8102" marT="8102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5 (</a:t>
                      </a:r>
                      <a:r>
                        <a:rPr lang="en-US" sz="1400" u="none" strike="noStrike" dirty="0" err="1">
                          <a:effectLst/>
                        </a:rPr>
                        <a:t>kum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8 (</a:t>
                      </a:r>
                      <a:r>
                        <a:rPr lang="en-US" sz="1400" u="none" strike="noStrike" dirty="0" err="1">
                          <a:effectLst/>
                        </a:rPr>
                        <a:t>kum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10 (kum)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12 (kum)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15 (</a:t>
                      </a:r>
                      <a:r>
                        <a:rPr lang="en-US" sz="1400" u="none" strike="noStrike" dirty="0" err="1">
                          <a:effectLst/>
                        </a:rPr>
                        <a:t>kum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102" marR="8102" marT="8102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03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17.3. </a:t>
                      </a:r>
                      <a:r>
                        <a:rPr lang="en-US" sz="1400" u="none" strike="noStrike" dirty="0" err="1">
                          <a:effectLst/>
                        </a:rPr>
                        <a:t>Jumlah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dosen</a:t>
                      </a:r>
                      <a:r>
                        <a:rPr lang="en-US" sz="1400" u="none" strike="noStrike" dirty="0">
                          <a:effectLst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</a:rPr>
                        <a:t>mengikuti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pelatihan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metode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pembelajaran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02" marR="8102" marT="8102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29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5000" dirty="0" err="1"/>
              <a:t>Pendidikan</a:t>
            </a:r>
            <a:r>
              <a:rPr lang="en-US" sz="5000" dirty="0"/>
              <a:t>, </a:t>
            </a:r>
            <a:r>
              <a:rPr lang="en-US" sz="5000" dirty="0" err="1"/>
              <a:t>Pembelajaran</a:t>
            </a:r>
            <a:r>
              <a:rPr lang="en-US" sz="5000" dirty="0"/>
              <a:t> </a:t>
            </a:r>
            <a:r>
              <a:rPr lang="en-US" sz="5000" dirty="0" err="1"/>
              <a:t>dan</a:t>
            </a:r>
            <a:r>
              <a:rPr lang="en-US" sz="5000" dirty="0"/>
              <a:t> </a:t>
            </a:r>
            <a:r>
              <a:rPr lang="en-US" sz="5000" dirty="0" err="1"/>
              <a:t>Kemahasiswaan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010" y="2183648"/>
            <a:ext cx="10972800" cy="1143000"/>
          </a:xfrm>
        </p:spPr>
        <p:txBody>
          <a:bodyPr/>
          <a:lstStyle/>
          <a:p>
            <a:r>
              <a:rPr lang="en-US" dirty="0" smtClean="0"/>
              <a:t>TUJUAN PENDIDIKAN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45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631" y="63714"/>
            <a:ext cx="108925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/>
              <a:t>Tujuan</a:t>
            </a:r>
            <a:r>
              <a:rPr lang="en-US" sz="2000" dirty="0"/>
              <a:t>: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lulusan</a:t>
            </a:r>
            <a:r>
              <a:rPr lang="en-US" sz="2000" dirty="0"/>
              <a:t> yang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percaya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agen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di </a:t>
            </a:r>
            <a:r>
              <a:rPr lang="en-US" sz="2000" dirty="0" err="1"/>
              <a:t>bidang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kedokteran</a:t>
            </a:r>
            <a:r>
              <a:rPr lang="en-US" sz="2000" dirty="0"/>
              <a:t> </a:t>
            </a:r>
            <a:r>
              <a:rPr lang="en-US" sz="2000" dirty="0" err="1"/>
              <a:t>tropis</a:t>
            </a:r>
            <a:r>
              <a:rPr lang="en-US" sz="2000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046136"/>
              </p:ext>
            </p:extLst>
          </p:nvPr>
        </p:nvGraphicFramePr>
        <p:xfrm>
          <a:off x="401052" y="672619"/>
          <a:ext cx="11245514" cy="61853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1986"/>
                <a:gridCol w="710944"/>
                <a:gridCol w="710944"/>
                <a:gridCol w="710944"/>
                <a:gridCol w="710944"/>
                <a:gridCol w="710944"/>
                <a:gridCol w="2266136"/>
                <a:gridCol w="2832672"/>
              </a:tblGrid>
              <a:tr h="14621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 err="1">
                          <a:effectLst/>
                        </a:rPr>
                        <a:t>Sasaran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Program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Kegiatan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</a:tr>
              <a:tr h="146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2018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2019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2020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2021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2022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82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1. </a:t>
                      </a:r>
                      <a:r>
                        <a:rPr lang="en-US" sz="1400" u="none" strike="noStrike" dirty="0" err="1">
                          <a:effectLst/>
                        </a:rPr>
                        <a:t>Mengembangkan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matakuliah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lintas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disiplin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ilmu</a:t>
                      </a:r>
                      <a:r>
                        <a:rPr lang="en-US" sz="1400" u="none" strike="noStrike" dirty="0">
                          <a:effectLst/>
                        </a:rPr>
                        <a:t>.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Identifikasi program nasional yang bisa dikembangkan melalui matakuliah lintas disiplin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Workshop kurikulum, Workshop diseminasi kurikulum, workshop antar pengelola-tim akademik-QA dan pemangku kepentingan (user, program)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</a:tr>
              <a:tr h="564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1.1. </a:t>
                      </a:r>
                      <a:r>
                        <a:rPr lang="en-US" sz="1400" u="none" strike="noStrike" dirty="0" err="1">
                          <a:effectLst/>
                        </a:rPr>
                        <a:t>Jumlah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matakuliah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lintas</a:t>
                      </a:r>
                      <a:r>
                        <a:rPr lang="en-US" sz="1400" u="none" strike="noStrike" dirty="0">
                          <a:effectLst/>
                        </a:rPr>
                        <a:t>  </a:t>
                      </a:r>
                      <a:r>
                        <a:rPr lang="en-US" sz="1400" u="none" strike="noStrike" dirty="0" err="1">
                          <a:effectLst/>
                        </a:rPr>
                        <a:t>disiplin</a:t>
                      </a:r>
                      <a:r>
                        <a:rPr lang="en-US" sz="1400" u="none" strike="noStrike" dirty="0">
                          <a:effectLst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</a:rPr>
                        <a:t>terselenggara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dalam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satu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klaster</a:t>
                      </a:r>
                      <a:r>
                        <a:rPr lang="en-US" sz="1400" u="none" strike="noStrike" dirty="0">
                          <a:effectLst/>
                        </a:rPr>
                        <a:t>   </a:t>
                      </a:r>
                      <a:r>
                        <a:rPr lang="en-US" sz="1400" u="none" strike="noStrike" dirty="0" err="1">
                          <a:effectLst/>
                        </a:rPr>
                        <a:t>Fakultas</a:t>
                      </a:r>
                      <a:r>
                        <a:rPr lang="en-US" sz="1400" u="none" strike="noStrike" dirty="0">
                          <a:effectLst/>
                        </a:rPr>
                        <a:t>/</a:t>
                      </a:r>
                      <a:r>
                        <a:rPr lang="en-US" sz="1400" u="none" strike="noStrike" dirty="0" err="1">
                          <a:effectLst/>
                        </a:rPr>
                        <a:t>Sekolah</a:t>
                      </a:r>
                      <a:r>
                        <a:rPr lang="en-US" sz="1400" u="none" strike="noStrike" dirty="0">
                          <a:effectLst/>
                        </a:rPr>
                        <a:t>.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7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 Mengembangkan sarana dan prasarana pendukung  pendidikan lintas disiplin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75%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85%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90%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95%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err="1">
                          <a:effectLst/>
                        </a:rPr>
                        <a:t>Mengevaluasi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mencari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masukan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terkait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sar</a:t>
                      </a:r>
                      <a:r>
                        <a:rPr lang="en-US" sz="1400" u="none" strike="noStrike" dirty="0">
                          <a:effectLst/>
                        </a:rPr>
                        <a:t>/</a:t>
                      </a:r>
                      <a:r>
                        <a:rPr lang="en-US" sz="1400" u="none" strike="noStrike" dirty="0" err="1">
                          <a:effectLst/>
                        </a:rPr>
                        <a:t>pras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dari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mahasiswa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Tracer study </a:t>
                      </a:r>
                      <a:r>
                        <a:rPr lang="en-US" sz="1400" u="none" strike="noStrike" dirty="0" err="1">
                          <a:effectLst/>
                        </a:rPr>
                        <a:t>terkait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fasilitas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</a:tr>
              <a:tr h="285780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400" u="none" strike="noStrike" dirty="0">
                          <a:effectLst/>
                        </a:rPr>
                        <a:t>2. 1. Tercukupinya sarana dan  prasarana riset lintas  disiplin. 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78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3. </a:t>
                      </a:r>
                      <a:r>
                        <a:rPr lang="en-US" sz="1400" u="none" strike="noStrike" dirty="0" err="1">
                          <a:effectLst/>
                        </a:rPr>
                        <a:t>Mengikutsertakan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mahasiswa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pada</a:t>
                      </a:r>
                      <a:r>
                        <a:rPr lang="en-US" sz="1400" u="none" strike="noStrike" dirty="0">
                          <a:effectLst/>
                        </a:rPr>
                        <a:t> seminar/</a:t>
                      </a:r>
                      <a:r>
                        <a:rPr lang="en-US" sz="1400" u="none" strike="noStrike" dirty="0" err="1">
                          <a:effectLst/>
                        </a:rPr>
                        <a:t>konferensi</a:t>
                      </a:r>
                      <a:r>
                        <a:rPr lang="en-US" sz="1400" u="none" strike="noStrike" dirty="0">
                          <a:effectLst/>
                        </a:rPr>
                        <a:t>  </a:t>
                      </a:r>
                      <a:r>
                        <a:rPr lang="en-US" sz="1400" u="none" strike="noStrike" dirty="0" err="1">
                          <a:effectLst/>
                        </a:rPr>
                        <a:t>nasional</a:t>
                      </a:r>
                      <a:r>
                        <a:rPr lang="en-US" sz="1400" u="none" strike="noStrike" dirty="0">
                          <a:effectLst/>
                        </a:rPr>
                        <a:t>/</a:t>
                      </a:r>
                      <a:r>
                        <a:rPr lang="en-US" sz="1400" u="none" strike="noStrike" dirty="0" err="1">
                          <a:effectLst/>
                        </a:rPr>
                        <a:t>internasional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 err="1">
                          <a:effectLst/>
                        </a:rPr>
                        <a:t>Mendorong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mendidentifikasi</a:t>
                      </a:r>
                      <a:r>
                        <a:rPr lang="en-US" sz="1400" u="none" strike="noStrike" dirty="0">
                          <a:effectLst/>
                        </a:rPr>
                        <a:t> seminar/</a:t>
                      </a:r>
                      <a:r>
                        <a:rPr lang="en-US" sz="1400" u="none" strike="noStrike" dirty="0" err="1">
                          <a:effectLst/>
                        </a:rPr>
                        <a:t>konferensi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nasional</a:t>
                      </a:r>
                      <a:r>
                        <a:rPr lang="en-US" sz="1400" u="none" strike="noStrike" dirty="0">
                          <a:effectLst/>
                        </a:rPr>
                        <a:t>/</a:t>
                      </a:r>
                      <a:r>
                        <a:rPr lang="en-US" sz="1400" u="none" strike="noStrike" dirty="0" err="1">
                          <a:effectLst/>
                        </a:rPr>
                        <a:t>internasional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bereputasi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seleksi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mahasiswa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penerima</a:t>
                      </a:r>
                      <a:r>
                        <a:rPr lang="en-US" sz="1400" u="none" strike="noStrike" dirty="0">
                          <a:effectLst/>
                        </a:rPr>
                        <a:t> award, </a:t>
                      </a:r>
                      <a:r>
                        <a:rPr lang="en-US" sz="1400" u="none" strike="noStrike" dirty="0" err="1">
                          <a:effectLst/>
                        </a:rPr>
                        <a:t>pendampingan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persiapan</a:t>
                      </a:r>
                      <a:r>
                        <a:rPr lang="en-US" sz="1400" u="none" strike="noStrike" dirty="0">
                          <a:effectLst/>
                        </a:rPr>
                        <a:t> seminar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</a:tr>
              <a:tr h="2857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400" u="none" strike="noStrike">
                          <a:effectLst/>
                        </a:rPr>
                        <a:t>3.1 Jumlah mahasiswa peserta seminar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646" marR="6646" marT="6646" marB="0" anchor="b"/>
                </a:tc>
              </a:tr>
              <a:tr h="5582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4. Meningkatkan kemampuan mahasiswa berbahasa asing (Inggris)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90%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90%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95%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6" marR="6646" marT="6646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Monitoring dan evaluasi kemajuan kemampuan mahasiswa dalam berbahasa Inggris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6" marR="6646" marT="6646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 err="1">
                          <a:effectLst/>
                        </a:rPr>
                        <a:t>Penugasan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berbasis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artikel</a:t>
                      </a:r>
                      <a:r>
                        <a:rPr lang="en-US" sz="1400" u="none" strike="noStrike" dirty="0">
                          <a:effectLst/>
                        </a:rPr>
                        <a:t>/</a:t>
                      </a:r>
                      <a:r>
                        <a:rPr lang="en-US" sz="1400" u="none" strike="noStrike" dirty="0" err="1">
                          <a:effectLst/>
                        </a:rPr>
                        <a:t>jurnal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internasional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Jurnal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klub</a:t>
                      </a:r>
                      <a:r>
                        <a:rPr lang="en-US" sz="1400" u="none" strike="noStrike" dirty="0">
                          <a:effectLst/>
                        </a:rPr>
                        <a:t>, gathering </a:t>
                      </a:r>
                      <a:r>
                        <a:rPr lang="en-US" sz="1400" u="none" strike="noStrike" dirty="0" err="1">
                          <a:effectLst/>
                        </a:rPr>
                        <a:t>dengan</a:t>
                      </a:r>
                      <a:r>
                        <a:rPr lang="en-US" sz="1400" u="none" strike="noStrike" dirty="0">
                          <a:effectLst/>
                        </a:rPr>
                        <a:t> program </a:t>
                      </a:r>
                      <a:r>
                        <a:rPr lang="en-US" sz="1400" u="none" strike="noStrike" dirty="0" err="1">
                          <a:effectLst/>
                        </a:rPr>
                        <a:t>internasional</a:t>
                      </a:r>
                      <a:r>
                        <a:rPr lang="en-US" sz="1400" u="none" strike="noStrike" dirty="0">
                          <a:effectLst/>
                        </a:rPr>
                        <a:t> (IR-IKM),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6" marR="6646" marT="6646" marB="0" anchor="b"/>
                </a:tc>
              </a:tr>
              <a:tr h="8440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4.1. </a:t>
                      </a:r>
                      <a:r>
                        <a:rPr lang="en-US" sz="1400" u="none" strike="noStrike" dirty="0" err="1">
                          <a:effectLst/>
                        </a:rPr>
                        <a:t>Jumlah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lulusan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dengan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nilai</a:t>
                      </a:r>
                      <a:r>
                        <a:rPr lang="en-US" sz="1400" u="none" strike="noStrike" dirty="0">
                          <a:effectLst/>
                        </a:rPr>
                        <a:t> IELTS &gt;5 </a:t>
                      </a:r>
                      <a:r>
                        <a:rPr lang="en-US" sz="1400" u="none" strike="noStrike" dirty="0" err="1">
                          <a:effectLst/>
                        </a:rPr>
                        <a:t>atau</a:t>
                      </a:r>
                      <a:r>
                        <a:rPr lang="en-US" sz="1400" u="none" strike="noStrike" dirty="0">
                          <a:effectLst/>
                        </a:rPr>
                        <a:t> TOEFL&gt;450 </a:t>
                      </a:r>
                      <a:r>
                        <a:rPr lang="en-US" sz="1400" u="none" strike="noStrike" dirty="0" err="1">
                          <a:effectLst/>
                        </a:rPr>
                        <a:t>atau</a:t>
                      </a:r>
                      <a:r>
                        <a:rPr lang="en-US" sz="1400" u="none" strike="noStrike" dirty="0">
                          <a:effectLst/>
                        </a:rPr>
                        <a:t> ACCEPT &gt;209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6" marR="6646" marT="66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 err="1">
                          <a:effectLst/>
                        </a:rPr>
                        <a:t>Mengikuti</a:t>
                      </a:r>
                      <a:r>
                        <a:rPr lang="en-US" sz="1400" u="none" strike="noStrike" dirty="0">
                          <a:effectLst/>
                        </a:rPr>
                        <a:t> CME,  seminar di UGM/FK/</a:t>
                      </a:r>
                      <a:r>
                        <a:rPr lang="en-US" sz="1400" u="none" strike="noStrike" dirty="0" err="1">
                          <a:effectLst/>
                        </a:rPr>
                        <a:t>departemen</a:t>
                      </a:r>
                      <a:r>
                        <a:rPr lang="en-US" sz="1400" u="none" strike="noStrike" dirty="0">
                          <a:effectLst/>
                        </a:rPr>
                        <a:t>/</a:t>
                      </a:r>
                      <a:r>
                        <a:rPr lang="en-US" sz="1400" u="none" strike="noStrike" dirty="0" err="1">
                          <a:effectLst/>
                        </a:rPr>
                        <a:t>prodi</a:t>
                      </a:r>
                      <a:r>
                        <a:rPr lang="en-US" sz="1400" u="none" strike="noStrike" dirty="0">
                          <a:effectLst/>
                        </a:rPr>
                        <a:t>  lain yang </a:t>
                      </a:r>
                      <a:r>
                        <a:rPr lang="en-US" sz="1400" u="none" strike="noStrike" dirty="0" err="1">
                          <a:effectLst/>
                        </a:rPr>
                        <a:t>menggunakan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bahasa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Inggris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sebagai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pengantar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mengundang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dosen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tamu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asing</a:t>
                      </a:r>
                      <a:r>
                        <a:rPr lang="en-US" sz="1400" u="none" strike="noStrike" dirty="0">
                          <a:effectLst/>
                        </a:rPr>
                        <a:t>  </a:t>
                      </a:r>
                      <a:r>
                        <a:rPr lang="en-US" sz="1400" u="none" strike="noStrike" dirty="0" err="1">
                          <a:effectLst/>
                        </a:rPr>
                        <a:t>sebagai</a:t>
                      </a:r>
                      <a:r>
                        <a:rPr lang="en-US" sz="1400" u="none" strike="noStrike" dirty="0">
                          <a:effectLst/>
                        </a:rPr>
                        <a:t> guest lecture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6" marR="6646" marT="664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63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504" y="224134"/>
            <a:ext cx="108284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Tujuan</a:t>
            </a:r>
            <a:r>
              <a:rPr lang="en-US" dirty="0"/>
              <a:t>: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lulusan</a:t>
            </a:r>
            <a:r>
              <a:rPr lang="en-US" dirty="0"/>
              <a:t> yang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agen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kedokteran</a:t>
            </a:r>
            <a:r>
              <a:rPr lang="en-US" dirty="0"/>
              <a:t> </a:t>
            </a:r>
            <a:r>
              <a:rPr lang="en-US" dirty="0" err="1"/>
              <a:t>tropis</a:t>
            </a:r>
            <a:r>
              <a:rPr lang="en-US" dirty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586286"/>
              </p:ext>
            </p:extLst>
          </p:nvPr>
        </p:nvGraphicFramePr>
        <p:xfrm>
          <a:off x="192504" y="599617"/>
          <a:ext cx="11774909" cy="61601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3622"/>
                <a:gridCol w="554797"/>
                <a:gridCol w="744413"/>
                <a:gridCol w="744413"/>
                <a:gridCol w="744413"/>
                <a:gridCol w="744413"/>
                <a:gridCol w="2372817"/>
                <a:gridCol w="2966021"/>
              </a:tblGrid>
              <a:tr h="69248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u="none" strike="noStrike" dirty="0">
                          <a:effectLst/>
                        </a:rPr>
                        <a:t>6. </a:t>
                      </a:r>
                      <a:r>
                        <a:rPr lang="en-US" sz="1300" u="none" strike="noStrike" dirty="0" err="1">
                          <a:effectLst/>
                        </a:rPr>
                        <a:t>Menginstitusionalkan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lembaga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</a:rPr>
                        <a:t> program </a:t>
                      </a:r>
                      <a:r>
                        <a:rPr lang="en-US" sz="1300" u="none" strike="noStrike" dirty="0" err="1">
                          <a:effectLst/>
                        </a:rPr>
                        <a:t>pembinaan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karier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mahasiswa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rekruitmen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lulusan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75%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75%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80%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80%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80%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u="none" strike="noStrike">
                          <a:effectLst/>
                        </a:rPr>
                        <a:t>jumlah lulusan belum mempunyai institusi yang mendapatkan pekerjaan melalui lembaga karier universitas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</a:tr>
              <a:tr h="8594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u="none" strike="noStrike" dirty="0">
                          <a:effectLst/>
                        </a:rPr>
                        <a:t>7. </a:t>
                      </a:r>
                      <a:r>
                        <a:rPr lang="en-US" sz="1300" u="none" strike="noStrike" dirty="0" err="1">
                          <a:effectLst/>
                        </a:rPr>
                        <a:t>Menguatkan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karakter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mahasiswa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melalui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matakuliah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kegiatan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ekstrakulikuler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identifikasi matakuliah /softskill yang dibutuhkan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</a:tr>
              <a:tr h="185609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300" u="none" strike="noStrike" dirty="0">
                          <a:effectLst/>
                        </a:rPr>
                        <a:t>7.1. </a:t>
                      </a:r>
                      <a:r>
                        <a:rPr lang="en-US" sz="1300" u="none" strike="noStrike" dirty="0" err="1">
                          <a:effectLst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kegiatan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pengembangan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softskill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033">
                <a:tc vMerge="1"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</a:tr>
              <a:tr h="610644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u="none" strike="noStrike">
                          <a:effectLst/>
                        </a:rPr>
                        <a:t>8. Menguatkan karakter mahasiswa melalui matakuliah dan kegiatan extrakurikuler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Mengidentifikasi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matakuliah</a:t>
                      </a:r>
                      <a:r>
                        <a:rPr lang="en-US" sz="1300" u="none" strike="noStrike" dirty="0">
                          <a:effectLst/>
                        </a:rPr>
                        <a:t>/</a:t>
                      </a:r>
                      <a:r>
                        <a:rPr lang="en-US" sz="1300" u="none" strike="noStrike" dirty="0" err="1">
                          <a:effectLst/>
                        </a:rPr>
                        <a:t>eksul</a:t>
                      </a:r>
                      <a:r>
                        <a:rPr lang="en-US" sz="1300" u="none" strike="noStrike" dirty="0">
                          <a:effectLst/>
                        </a:rPr>
                        <a:t> yang </a:t>
                      </a:r>
                      <a:r>
                        <a:rPr lang="en-US" sz="1300" u="none" strike="noStrike" dirty="0" err="1">
                          <a:effectLst/>
                        </a:rPr>
                        <a:t>tersedia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melalui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Uni</a:t>
                      </a:r>
                      <a:r>
                        <a:rPr lang="en-US" sz="1300" u="none" strike="noStrike" dirty="0">
                          <a:effectLst/>
                        </a:rPr>
                        <a:t>/</a:t>
                      </a:r>
                      <a:r>
                        <a:rPr lang="en-US" sz="1300" u="none" strike="noStrike" dirty="0" err="1">
                          <a:effectLst/>
                        </a:rPr>
                        <a:t>Fakultas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</a:tr>
              <a:tr h="396604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300" u="none" strike="noStrike">
                          <a:effectLst/>
                        </a:rPr>
                        <a:t>11. Meningkatkan kuantitas dan kualitas mahasiswa pasca sarjana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80%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80%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80%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 dirty="0">
                          <a:effectLst/>
                        </a:rPr>
                        <a:t>90%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90%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 Sosialisasi persyaratan S2 IKT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n-US" sz="1300" u="none" strike="noStrike">
                          <a:effectLst/>
                        </a:rPr>
                        <a:t>Memperbaiki sistem rekrutmenPenugasan staf dosen sebagai DPA?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</a:tr>
              <a:tr h="5288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 dirty="0">
                          <a:effectLst/>
                        </a:rPr>
                        <a:t>11.1. </a:t>
                      </a:r>
                      <a:r>
                        <a:rPr lang="en-US" sz="1300" u="none" strike="noStrike" dirty="0" err="1">
                          <a:effectLst/>
                        </a:rPr>
                        <a:t>memperketat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terpenuhinya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persyaratanditerima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sebagai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mahasiswa</a:t>
                      </a:r>
                      <a:r>
                        <a:rPr lang="en-US" sz="1300" u="none" strike="noStrike" dirty="0">
                          <a:effectLst/>
                        </a:rPr>
                        <a:t> program </a:t>
                      </a:r>
                      <a:r>
                        <a:rPr lang="en-US" sz="1300" u="none" strike="noStrike" dirty="0" err="1">
                          <a:effectLst/>
                        </a:rPr>
                        <a:t>pasca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sarjana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300" u="none" strike="noStrike" dirty="0">
                          <a:effectLst/>
                        </a:rPr>
                        <a:t>Roadshow dan diseminasi program dan produk S2 IKT</a:t>
                      </a:r>
                      <a:endParaRPr lang="nl-NL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89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11.2. jumlah mahasiswa pasca sarjana yang lulus program pendampingan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 dirty="0" err="1">
                          <a:effectLst/>
                        </a:rPr>
                        <a:t>Identifikasi</a:t>
                      </a:r>
                      <a:r>
                        <a:rPr lang="en-US" sz="1300" u="none" strike="noStrike" dirty="0">
                          <a:effectLst/>
                        </a:rPr>
                        <a:t> user/</a:t>
                      </a:r>
                      <a:r>
                        <a:rPr lang="en-US" sz="1300" u="none" strike="noStrike" dirty="0" err="1">
                          <a:effectLst/>
                        </a:rPr>
                        <a:t>calon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mahasiswa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89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12. Menjadikan pendidikan pasca sarjana sebagai tulang punggung penelitian dan publikasi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80%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80%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85%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85%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90%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56" marR="4856" marT="4856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 dirty="0" err="1">
                          <a:effectLst/>
                        </a:rPr>
                        <a:t>Meningkatkan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mutu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topik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</a:rPr>
                        <a:t> proses </a:t>
                      </a:r>
                      <a:r>
                        <a:rPr lang="en-US" sz="1300" u="none" strike="noStrike" dirty="0" err="1">
                          <a:effectLst/>
                        </a:rPr>
                        <a:t>penelitian</a:t>
                      </a:r>
                      <a:r>
                        <a:rPr lang="en-US" sz="1300" u="none" strike="noStrike" dirty="0">
                          <a:effectLst/>
                        </a:rPr>
                        <a:t> yang </a:t>
                      </a:r>
                      <a:r>
                        <a:rPr lang="en-US" sz="1300" u="none" strike="noStrike" dirty="0" err="1">
                          <a:effectLst/>
                        </a:rPr>
                        <a:t>diajukan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mahasiswa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u="none" strike="noStrike" dirty="0" err="1">
                          <a:effectLst/>
                        </a:rPr>
                        <a:t>Menentukan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tema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strategis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penelitian</a:t>
                      </a:r>
                      <a:r>
                        <a:rPr lang="en-US" sz="1300" u="none" strike="noStrike" dirty="0">
                          <a:effectLst/>
                        </a:rPr>
                        <a:t> S2 IKT </a:t>
                      </a:r>
                      <a:r>
                        <a:rPr lang="en-US" sz="1300" u="none" strike="noStrike" dirty="0" err="1">
                          <a:effectLst/>
                        </a:rPr>
                        <a:t>untuk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publikasi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</a:tr>
              <a:tr h="2644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 16. Internasionalisasi Program studi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</a:rPr>
                        <a:t>Mendorong peningkatan mutu kuliah dan diakuinya sebagai mata kuliah berstandard internasional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n-US" sz="1300" u="none" strike="noStrike" dirty="0">
                          <a:effectLst/>
                        </a:rPr>
                        <a:t>workshop </a:t>
                      </a:r>
                      <a:r>
                        <a:rPr lang="en-US" sz="1300" u="none" strike="noStrike" dirty="0" err="1">
                          <a:effectLst/>
                        </a:rPr>
                        <a:t>penyempurnaan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kurikulum</a:t>
                      </a:r>
                      <a:r>
                        <a:rPr lang="en-US" sz="1300" u="none" strike="noStrike" dirty="0">
                          <a:effectLst/>
                        </a:rPr>
                        <a:t>, benchmarking </a:t>
                      </a:r>
                      <a:r>
                        <a:rPr lang="en-US" sz="1300" u="none" strike="noStrike" dirty="0" err="1">
                          <a:effectLst/>
                        </a:rPr>
                        <a:t>antar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institusi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baik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nasional</a:t>
                      </a:r>
                      <a:r>
                        <a:rPr lang="en-US" sz="1300" u="none" strike="noStrike" dirty="0">
                          <a:effectLst/>
                        </a:rPr>
                        <a:t>/</a:t>
                      </a:r>
                      <a:r>
                        <a:rPr lang="en-US" sz="1300" u="none" strike="noStrike" dirty="0" err="1">
                          <a:effectLst/>
                        </a:rPr>
                        <a:t>internasional</a:t>
                      </a:r>
                      <a:r>
                        <a:rPr lang="en-US" sz="1300" u="none" strike="noStrike" dirty="0">
                          <a:effectLst/>
                        </a:rPr>
                        <a:t>, road show </a:t>
                      </a:r>
                      <a:r>
                        <a:rPr lang="en-US" sz="1300" u="none" strike="noStrike" dirty="0" err="1">
                          <a:effectLst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promosi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baik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secara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nasional</a:t>
                      </a:r>
                      <a:r>
                        <a:rPr lang="en-US" sz="1300" u="none" strike="noStrike" dirty="0">
                          <a:effectLst/>
                        </a:rPr>
                        <a:t>/</a:t>
                      </a:r>
                      <a:r>
                        <a:rPr lang="en-US" sz="1300" u="none" strike="noStrike" dirty="0" err="1">
                          <a:effectLst/>
                        </a:rPr>
                        <a:t>internasional</a:t>
                      </a:r>
                      <a:r>
                        <a:rPr lang="en-US" sz="1300" u="none" strike="noStrike" dirty="0">
                          <a:effectLst/>
                        </a:rPr>
                        <a:t>, </a:t>
                      </a:r>
                      <a:r>
                        <a:rPr lang="en-US" sz="1300" u="none" strike="noStrike" dirty="0" err="1">
                          <a:effectLst/>
                        </a:rPr>
                        <a:t>MoU</a:t>
                      </a:r>
                      <a:r>
                        <a:rPr lang="en-US" sz="1300" u="none" strike="noStrike" dirty="0">
                          <a:effectLst/>
                        </a:rPr>
                        <a:t>, </a:t>
                      </a:r>
                      <a:r>
                        <a:rPr lang="en-US" sz="1300" u="none" strike="noStrike" dirty="0" err="1">
                          <a:effectLst/>
                        </a:rPr>
                        <a:t>kesepakatan</a:t>
                      </a:r>
                      <a:r>
                        <a:rPr lang="en-US" sz="1300" u="none" strike="noStrike" dirty="0">
                          <a:effectLst/>
                        </a:rPr>
                        <a:t> transfer </a:t>
                      </a:r>
                      <a:r>
                        <a:rPr lang="en-US" sz="1300" u="none" strike="noStrike" dirty="0" err="1">
                          <a:effectLst/>
                        </a:rPr>
                        <a:t>kredit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dsb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ctr"/>
                </a:tc>
              </a:tr>
              <a:tr h="2644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16.2. jumlah mata kuliah yang terakreditasi internasional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2 (kum)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2 (kum)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2 (</a:t>
                      </a:r>
                      <a:r>
                        <a:rPr lang="en-US" sz="1300" u="none" strike="noStrike" dirty="0" err="1">
                          <a:effectLst/>
                        </a:rPr>
                        <a:t>kum</a:t>
                      </a:r>
                      <a:r>
                        <a:rPr lang="en-US" sz="1300" u="none" strike="noStrike" dirty="0">
                          <a:effectLst/>
                        </a:rPr>
                        <a:t>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51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16.3. jumlah mahasiswa yang mengikuti program student exchange/double degree dengan universitas lain/mitra di LN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u="none" strike="noStrike">
                          <a:effectLst/>
                        </a:rPr>
                        <a:t>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u="none" strike="noStrike">
                          <a:effectLst/>
                        </a:rPr>
                        <a:t>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u="none" strike="noStrike">
                          <a:effectLst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u="none" strike="noStrike">
                          <a:effectLst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4856" marR="4856" marT="48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u="none" strike="noStrike" dirty="0">
                          <a:effectLst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4856" marR="4856" marT="4856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89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852" y="2841375"/>
            <a:ext cx="10972800" cy="1143000"/>
          </a:xfrm>
        </p:spPr>
        <p:txBody>
          <a:bodyPr/>
          <a:lstStyle/>
          <a:p>
            <a:r>
              <a:rPr lang="en-US" dirty="0" smtClean="0"/>
              <a:t>PENELITIAN DAN PENGABDIAN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72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420" y="218256"/>
            <a:ext cx="10828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Tujuan</a:t>
            </a:r>
            <a:r>
              <a:rPr lang="en-US" dirty="0"/>
              <a:t>: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kedokteran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rujukan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874665"/>
              </p:ext>
            </p:extLst>
          </p:nvPr>
        </p:nvGraphicFramePr>
        <p:xfrm>
          <a:off x="160420" y="972235"/>
          <a:ext cx="11742825" cy="50819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4755"/>
                <a:gridCol w="492276"/>
                <a:gridCol w="492276"/>
                <a:gridCol w="492276"/>
                <a:gridCol w="492276"/>
                <a:gridCol w="492276"/>
                <a:gridCol w="3743345"/>
                <a:gridCol w="3743345"/>
              </a:tblGrid>
              <a:tr h="24867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 err="1">
                          <a:effectLst/>
                        </a:rPr>
                        <a:t>Sasaran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sz="1500" u="none" strike="noStrike">
                          <a:effectLst/>
                        </a:rPr>
                        <a:t>Target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Program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Kegiatan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</a:tr>
              <a:tr h="2486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2018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2019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2020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2021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2022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23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6. Mengembangkan penelitian dan pendidikan lintas disiplin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 err="1">
                          <a:effectLst/>
                        </a:rPr>
                        <a:t>Jumlah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Hak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Cipta</a:t>
                      </a:r>
                      <a:r>
                        <a:rPr lang="en-US" sz="1500" u="none" strike="noStrike" dirty="0">
                          <a:effectLst/>
                        </a:rPr>
                        <a:t> yang </a:t>
                      </a:r>
                      <a:r>
                        <a:rPr lang="en-US" sz="1500" u="none" strike="noStrike" dirty="0" err="1">
                          <a:effectLst/>
                        </a:rPr>
                        <a:t>dihasilkan</a:t>
                      </a:r>
                      <a:r>
                        <a:rPr lang="en-US" sz="1500" u="none" strike="noStrike" dirty="0">
                          <a:effectLst/>
                        </a:rPr>
                        <a:t> (</a:t>
                      </a:r>
                      <a:r>
                        <a:rPr lang="en-US" sz="1500" u="none" strike="noStrike" dirty="0" err="1">
                          <a:effectLst/>
                        </a:rPr>
                        <a:t>Kontrak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Kinerja</a:t>
                      </a:r>
                      <a:r>
                        <a:rPr lang="en-US" sz="1500" u="none" strike="noStrike" dirty="0">
                          <a:effectLst/>
                        </a:rPr>
                        <a:t> KRTPT)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Melaksanakan  Cetak dan Penerbitan Buku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</a:tr>
              <a:tr h="89261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8. Memacu inovasi ilmu pengetahuan dan teknologi yang bermanfaat bagi kepentingan bangsa, negara, dan kemanusiaan berbasis kearifan budaya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 err="1">
                          <a:effectLst/>
                        </a:rPr>
                        <a:t>Memacu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inovasi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ilmu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pengetahuan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dan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teknologi</a:t>
                      </a:r>
                      <a:r>
                        <a:rPr lang="en-US" sz="1500" u="none" strike="noStrike" dirty="0">
                          <a:effectLst/>
                        </a:rPr>
                        <a:t> yang </a:t>
                      </a:r>
                      <a:r>
                        <a:rPr lang="en-US" sz="1500" u="none" strike="noStrike" dirty="0" err="1">
                          <a:effectLst/>
                        </a:rPr>
                        <a:t>bermanfaat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bagi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kepentingan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bangsa</a:t>
                      </a:r>
                      <a:r>
                        <a:rPr lang="en-US" sz="1500" u="none" strike="noStrike" dirty="0">
                          <a:effectLst/>
                        </a:rPr>
                        <a:t>, </a:t>
                      </a:r>
                      <a:r>
                        <a:rPr lang="en-US" sz="1500" u="none" strike="noStrike" dirty="0" err="1">
                          <a:effectLst/>
                        </a:rPr>
                        <a:t>negara</a:t>
                      </a:r>
                      <a:r>
                        <a:rPr lang="en-US" sz="1500" u="none" strike="noStrike" dirty="0">
                          <a:effectLst/>
                        </a:rPr>
                        <a:t>, </a:t>
                      </a:r>
                      <a:r>
                        <a:rPr lang="en-US" sz="1500" u="none" strike="noStrike" dirty="0" err="1">
                          <a:effectLst/>
                        </a:rPr>
                        <a:t>dan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kemanusiaan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berbasis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kearifan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budayaJumlah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penelitian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terkait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isu-isu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strategis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nasional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dan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internasional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500" u="none" strike="noStrike" dirty="0">
                          <a:effectLst/>
                        </a:rPr>
                        <a:t>melibatkan mahasiswa dalam pembuatan proposal dana masyarakat</a:t>
                      </a:r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</a:tr>
              <a:tr h="904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 err="1">
                          <a:effectLst/>
                        </a:rPr>
                        <a:t>Jumlah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publikasi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hasil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penelitian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terkait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isu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strategis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nasional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dan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internasional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pada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jurnal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internasional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</a:tr>
              <a:tr h="16050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20. Peningkatan kualitas penelitian dengan melibatkan pemangku kepentingan eksternal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75%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75%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80%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80%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80%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Peningkatan kualitas penelitian dengan melibatkan peran mitra eksternal sebagai anggota tim dan/atau evaluator penelitian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 err="1">
                          <a:effectLst/>
                        </a:rPr>
                        <a:t>Meningkatkan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kerjasama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penelitian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bersama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dengan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intitusi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mitra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pemerintah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dan</a:t>
                      </a:r>
                      <a:r>
                        <a:rPr lang="en-US" sz="1500" u="none" strike="noStrike" dirty="0">
                          <a:effectLst/>
                        </a:rPr>
                        <a:t>/</a:t>
                      </a:r>
                      <a:r>
                        <a:rPr lang="en-US" sz="1500" u="none" strike="noStrike" dirty="0" err="1">
                          <a:effectLst/>
                        </a:rPr>
                        <a:t>atau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swasta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seperti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Dinas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Kesehatan</a:t>
                      </a:r>
                      <a:r>
                        <a:rPr lang="en-US" sz="1500" u="none" strike="noStrike" dirty="0">
                          <a:effectLst/>
                        </a:rPr>
                        <a:t> Semarang, </a:t>
                      </a:r>
                      <a:r>
                        <a:rPr lang="en-US" sz="1500" u="none" strike="noStrike" dirty="0" err="1">
                          <a:effectLst/>
                        </a:rPr>
                        <a:t>Bvet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Wates</a:t>
                      </a:r>
                      <a:r>
                        <a:rPr lang="en-US" sz="1500" u="none" strike="noStrike" dirty="0">
                          <a:effectLst/>
                        </a:rPr>
                        <a:t>, RSPI SS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853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4590" y="272261"/>
            <a:ext cx="10732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Tujuan: Mendorong kemandirian dan kesejahteraan masyarakat secara berkelanjutan melalui pengabdian masyarakat dan bersama alumni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30075"/>
              </p:ext>
            </p:extLst>
          </p:nvPr>
        </p:nvGraphicFramePr>
        <p:xfrm>
          <a:off x="433137" y="1652337"/>
          <a:ext cx="11149263" cy="2403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7299"/>
                <a:gridCol w="571945"/>
                <a:gridCol w="571945"/>
                <a:gridCol w="571945"/>
                <a:gridCol w="571945"/>
                <a:gridCol w="571945"/>
                <a:gridCol w="1823074"/>
                <a:gridCol w="4349165"/>
              </a:tblGrid>
              <a:tr h="24037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1. </a:t>
                      </a:r>
                      <a:r>
                        <a:rPr lang="en-US" sz="1800" u="none" strike="noStrike" dirty="0" err="1">
                          <a:effectLst/>
                        </a:rPr>
                        <a:t>Menjadikan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kampus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sebagai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wahana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penerapan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inovasi</a:t>
                      </a:r>
                      <a:r>
                        <a:rPr lang="en-US" sz="1800" u="none" strike="noStrike" dirty="0">
                          <a:effectLst/>
                        </a:rPr>
                        <a:t> IPTEK </a:t>
                      </a:r>
                      <a:r>
                        <a:rPr lang="en-US" sz="1800" u="none" strike="noStrike" dirty="0" err="1">
                          <a:effectLst/>
                        </a:rPr>
                        <a:t>bagi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masyarakat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75%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80%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80%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85%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85%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 err="1">
                          <a:effectLst/>
                        </a:rPr>
                        <a:t>Menjadikan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kampus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sebagai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wahana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penerapan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inovasi</a:t>
                      </a:r>
                      <a:r>
                        <a:rPr lang="en-US" sz="1800" u="none" strike="noStrike" dirty="0">
                          <a:effectLst/>
                        </a:rPr>
                        <a:t> IPTEK </a:t>
                      </a:r>
                      <a:r>
                        <a:rPr lang="en-US" sz="1800" u="none" strike="noStrike" dirty="0" err="1">
                          <a:effectLst/>
                        </a:rPr>
                        <a:t>bagi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masyarakat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 - </a:t>
                      </a:r>
                      <a:r>
                        <a:rPr lang="en-US" sz="1800" u="none" strike="noStrike" dirty="0" err="1">
                          <a:effectLst/>
                        </a:rPr>
                        <a:t>Menyelenggarakan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Pelatihan</a:t>
                      </a:r>
                      <a:r>
                        <a:rPr lang="en-US" sz="1800" u="none" strike="noStrike" dirty="0">
                          <a:effectLst/>
                        </a:rPr>
                        <a:t>/</a:t>
                      </a:r>
                      <a:r>
                        <a:rPr lang="en-US" sz="1800" u="none" strike="noStrike" dirty="0" err="1">
                          <a:effectLst/>
                        </a:rPr>
                        <a:t>Kursus</a:t>
                      </a:r>
                      <a:r>
                        <a:rPr lang="en-US" sz="1800" u="none" strike="noStrike" dirty="0">
                          <a:effectLst/>
                        </a:rPr>
                        <a:t> :</a:t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r>
                        <a:rPr lang="en-US" sz="1800" u="none" strike="noStrike" dirty="0">
                          <a:effectLst/>
                        </a:rPr>
                        <a:t>- - </a:t>
                      </a:r>
                      <a:r>
                        <a:rPr lang="en-US" sz="1800" u="none" strike="noStrike" dirty="0" err="1">
                          <a:effectLst/>
                        </a:rPr>
                        <a:t>Kursus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Biologi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Molekuler</a:t>
                      </a:r>
                      <a:r>
                        <a:rPr lang="en-US" sz="1800" u="none" strike="noStrike" dirty="0">
                          <a:effectLst/>
                        </a:rPr>
                        <a:t/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r>
                        <a:rPr lang="en-US" sz="1800" u="none" strike="noStrike" dirty="0">
                          <a:effectLst/>
                        </a:rPr>
                        <a:t>- - </a:t>
                      </a:r>
                      <a:r>
                        <a:rPr lang="en-US" sz="1800" u="none" strike="noStrike" dirty="0" err="1">
                          <a:effectLst/>
                        </a:rPr>
                        <a:t>Kursus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Imunologi</a:t>
                      </a:r>
                      <a:r>
                        <a:rPr lang="en-US" sz="1800" u="none" strike="noStrike" dirty="0">
                          <a:effectLst/>
                        </a:rPr>
                        <a:t/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r>
                        <a:rPr lang="en-US" sz="1800" u="none" strike="noStrike" dirty="0">
                          <a:effectLst/>
                        </a:rPr>
                        <a:t>- - </a:t>
                      </a:r>
                      <a:r>
                        <a:rPr lang="en-US" sz="1800" u="none" strike="noStrike" dirty="0" err="1">
                          <a:effectLst/>
                        </a:rPr>
                        <a:t>Kursus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Entomologi</a:t>
                      </a:r>
                      <a:r>
                        <a:rPr lang="en-US" sz="1800" u="none" strike="noStrike" dirty="0">
                          <a:effectLst/>
                        </a:rPr>
                        <a:t/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r>
                        <a:rPr lang="en-US" sz="1800" u="none" strike="noStrike" dirty="0">
                          <a:effectLst/>
                        </a:rPr>
                        <a:t>- </a:t>
                      </a:r>
                      <a:r>
                        <a:rPr lang="en-US" sz="1800" u="none" strike="noStrike" dirty="0" err="1">
                          <a:effectLst/>
                        </a:rPr>
                        <a:t>Kursus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Entomologi</a:t>
                      </a:r>
                      <a:r>
                        <a:rPr lang="en-US" sz="1800" u="none" strike="noStrike" dirty="0">
                          <a:effectLst/>
                        </a:rPr>
                        <a:t>  </a:t>
                      </a:r>
                      <a:r>
                        <a:rPr lang="en-US" sz="1800" u="none" strike="noStrike" dirty="0" err="1">
                          <a:effectLst/>
                        </a:rPr>
                        <a:t>Molekuler</a:t>
                      </a:r>
                      <a:r>
                        <a:rPr lang="en-US" sz="1800" u="none" strike="noStrike" dirty="0">
                          <a:effectLst/>
                        </a:rPr>
                        <a:t/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21" marR="8821" marT="882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762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684" y="2376154"/>
            <a:ext cx="10972800" cy="1143000"/>
          </a:xfrm>
        </p:spPr>
        <p:txBody>
          <a:bodyPr/>
          <a:lstStyle/>
          <a:p>
            <a:r>
              <a:rPr lang="en-US" dirty="0" smtClean="0"/>
              <a:t>PENGABDIAN DAN ALUMNI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90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18014</TotalTime>
  <Words>1135</Words>
  <Application>Microsoft Office PowerPoint</Application>
  <PresentationFormat>Custom</PresentationFormat>
  <Paragraphs>259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2_Office Theme</vt:lpstr>
      <vt:lpstr>PowerPoint Presentation</vt:lpstr>
      <vt:lpstr>PowerPoint Presentation</vt:lpstr>
      <vt:lpstr>TUJUAN PENDIDIKAN</vt:lpstr>
      <vt:lpstr>PowerPoint Presentation</vt:lpstr>
      <vt:lpstr>PowerPoint Presentation</vt:lpstr>
      <vt:lpstr>PENELITIAN DAN PENGABDIAN</vt:lpstr>
      <vt:lpstr>PowerPoint Presentation</vt:lpstr>
      <vt:lpstr>PowerPoint Presentation</vt:lpstr>
      <vt:lpstr>PENGABDIAN DAN ALUMNI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User</cp:lastModifiedBy>
  <cp:revision>207</cp:revision>
  <dcterms:created xsi:type="dcterms:W3CDTF">2016-10-06T12:46:54Z</dcterms:created>
  <dcterms:modified xsi:type="dcterms:W3CDTF">2018-01-22T07:16:11Z</dcterms:modified>
</cp:coreProperties>
</file>