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9"/>
  </p:notesMasterIdLst>
  <p:sldIdLst>
    <p:sldId id="257" r:id="rId3"/>
    <p:sldId id="398" r:id="rId4"/>
    <p:sldId id="399" r:id="rId5"/>
    <p:sldId id="406" r:id="rId6"/>
    <p:sldId id="403" r:id="rId7"/>
    <p:sldId id="40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4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Renstra</a:t>
            </a:r>
            <a:r>
              <a:rPr lang="en-US" sz="4400" b="1" dirty="0" smtClean="0"/>
              <a:t> Prodi </a:t>
            </a:r>
          </a:p>
          <a:p>
            <a:pPr algn="r"/>
            <a:r>
              <a:rPr lang="en-US" sz="4400" b="1" dirty="0" smtClean="0"/>
              <a:t>S2 </a:t>
            </a:r>
            <a:r>
              <a:rPr lang="en-US" sz="4400" b="1" dirty="0" err="1" smtClean="0"/>
              <a:t>Ilmu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Kedokteran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Tropis</a:t>
            </a:r>
            <a:endParaRPr lang="en-US" sz="4400" b="1" dirty="0" smtClean="0"/>
          </a:p>
          <a:p>
            <a:pPr algn="r"/>
            <a:r>
              <a:rPr lang="en-US" sz="4400" b="1" dirty="0" err="1" smtClean="0"/>
              <a:t>Fakultas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Kedokteran</a:t>
            </a:r>
            <a:endParaRPr lang="en-US" sz="4400" b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27100"/>
            <a:ext cx="10972800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af-ZA" sz="2000" dirty="0" smtClean="0">
                <a:solidFill>
                  <a:schemeClr val="accent1"/>
                </a:solidFill>
              </a:rPr>
              <a:t>Kerjasama </a:t>
            </a:r>
            <a:r>
              <a:rPr lang="af-ZA" sz="2000" dirty="0">
                <a:solidFill>
                  <a:schemeClr val="accent1"/>
                </a:solidFill>
              </a:rPr>
              <a:t>kemitraan telah terjalin dengan beberapa institusi </a:t>
            </a:r>
            <a:r>
              <a:rPr lang="id-ID" sz="2000" dirty="0">
                <a:solidFill>
                  <a:schemeClr val="accent1"/>
                </a:solidFill>
              </a:rPr>
              <a:t>dalam dan </a:t>
            </a:r>
            <a:r>
              <a:rPr lang="af-ZA" sz="2000" dirty="0">
                <a:solidFill>
                  <a:schemeClr val="accent1"/>
                </a:solidFill>
              </a:rPr>
              <a:t>luar negeri sehingga Prodi cukup dikenal secara internasional.</a:t>
            </a:r>
            <a:endParaRPr lang="en-US" sz="2000" dirty="0">
              <a:solidFill>
                <a:schemeClr val="accent1"/>
              </a:solidFill>
            </a:endParaRPr>
          </a:p>
          <a:p>
            <a:pPr lvl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Program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Studi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S2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Tropis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baru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ada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2 di Indonesia, UNAIR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UGM</a:t>
            </a:r>
          </a:p>
          <a:p>
            <a:pPr lvl="0"/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Sudah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dikenal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/ alumni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tersebar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di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seluruh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di Indonesia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memudahkan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penyebaran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informasi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Konsentrasi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ada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di S2 IKT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memfasilitasi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mahasiswa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profesi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beragam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adanya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PKT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bisa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membantu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penelitian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mahasiswa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capacity building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dosen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Memungkinkan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penelitiannya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sesuai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dengan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pekerjaan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masing-masing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atau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situasi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lvl="0"/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Pengajar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lintas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institusi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Fakultas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departemen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Terakreditasi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A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</a:rPr>
              <a:t>dari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</a:rPr>
              <a:t> BAN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PT</a:t>
            </a:r>
          </a:p>
          <a:p>
            <a:pPr lvl="0"/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Konsentrasi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Entomologi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merupakan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konsentrasi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yang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prospektif</a:t>
            </a:r>
            <a:endParaRPr lang="en-US" sz="2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3 topic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kuliah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prodi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S2IKT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digunakan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sebagai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mata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kuliah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elective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mahasiswa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WHO TDR</a:t>
            </a:r>
            <a:endParaRPr lang="en-US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0"/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2800" cy="49831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af-ZA" sz="2800" dirty="0">
                <a:solidFill>
                  <a:srgbClr val="FF0000"/>
                </a:solidFill>
              </a:rPr>
              <a:t>Keterbatasan anggaran yang dimiliki </a:t>
            </a:r>
            <a:r>
              <a:rPr lang="af-ZA" sz="2800" dirty="0" smtClean="0">
                <a:solidFill>
                  <a:srgbClr val="FF0000"/>
                </a:solidFill>
              </a:rPr>
              <a:t>Prodi yang mayoritas masih berasal dari SPP mahasiswa</a:t>
            </a:r>
          </a:p>
          <a:p>
            <a:pPr lvl="0"/>
            <a:r>
              <a:rPr lang="af-ZA" sz="2800" dirty="0" smtClean="0">
                <a:solidFill>
                  <a:srgbClr val="FF0000"/>
                </a:solidFill>
              </a:rPr>
              <a:t>Persyaratan yang ditetapkan oleh UGM dan Fakultas berubah secara mendadak, tidak bisa dipenuhi oleh calon mahasiswa, misalnya skor TOEFL dan TPA yang berubah </a:t>
            </a:r>
          </a:p>
          <a:p>
            <a:pPr lvl="0"/>
            <a:r>
              <a:rPr lang="af-ZA" sz="2800" dirty="0" smtClean="0">
                <a:solidFill>
                  <a:srgbClr val="FF0000"/>
                </a:solidFill>
              </a:rPr>
              <a:t>Variasi kemampuan mahasiswa dalam mengikuti pendidikan</a:t>
            </a:r>
          </a:p>
          <a:p>
            <a:pPr lvl="0"/>
            <a:r>
              <a:rPr lang="af-ZA" sz="2800" dirty="0" smtClean="0">
                <a:solidFill>
                  <a:srgbClr val="FF0000"/>
                </a:solidFill>
              </a:rPr>
              <a:t>Kurangnya dosen pengajar entomologi dari UGM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030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365" y="939800"/>
            <a:ext cx="11234670" cy="5309315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id-ID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Telah </a:t>
            </a:r>
            <a:r>
              <a:rPr lang="id-ID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ada usulan program </a:t>
            </a:r>
            <a:r>
              <a:rPr lang="id-ID" sz="25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joint degree</a:t>
            </a:r>
            <a:r>
              <a:rPr lang="id-ID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dengan Pendidikan spesialis klinik, sedang akan didiskusikan lebih lanjut. Bila program ini terlaksana maka dapat meningkatkan jumlah mahasiswa yang berasal dari Prodi </a:t>
            </a:r>
            <a:r>
              <a:rPr lang="id-ID" sz="25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spesialis</a:t>
            </a:r>
            <a:endParaRPr lang="en-US" sz="25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lvl="0"/>
            <a:r>
              <a:rPr lang="en-US" sz="2500" dirty="0" err="1" smtClean="0">
                <a:solidFill>
                  <a:srgbClr val="FF0000"/>
                </a:solidFill>
              </a:rPr>
              <a:t>Materi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kuliah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dibuat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dalam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bentuk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modul</a:t>
            </a:r>
            <a:r>
              <a:rPr lang="en-US" sz="2500" dirty="0" smtClean="0">
                <a:solidFill>
                  <a:srgbClr val="FF0000"/>
                </a:solidFill>
              </a:rPr>
              <a:t> yang </a:t>
            </a:r>
            <a:r>
              <a:rPr lang="en-US" sz="2500" dirty="0" err="1" smtClean="0">
                <a:solidFill>
                  <a:srgbClr val="FF0000"/>
                </a:solidFill>
              </a:rPr>
              <a:t>dapat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diambil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oleh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mahasiswa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dari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dalam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atau</a:t>
            </a:r>
            <a:r>
              <a:rPr lang="en-US" sz="2500" dirty="0" smtClean="0">
                <a:solidFill>
                  <a:srgbClr val="FF0000"/>
                </a:solidFill>
              </a:rPr>
              <a:t> LN, </a:t>
            </a:r>
            <a:r>
              <a:rPr lang="en-US" sz="2500" dirty="0" err="1" smtClean="0">
                <a:solidFill>
                  <a:srgbClr val="FF0000"/>
                </a:solidFill>
              </a:rPr>
              <a:t>contoh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TropEd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/>
            <a:r>
              <a:rPr lang="en-US" sz="2500" dirty="0" smtClean="0">
                <a:solidFill>
                  <a:srgbClr val="FF0000"/>
                </a:solidFill>
              </a:rPr>
              <a:t>Joint research </a:t>
            </a:r>
            <a:r>
              <a:rPr lang="en-US" sz="2500" dirty="0" err="1" smtClean="0">
                <a:solidFill>
                  <a:srgbClr val="FF0000"/>
                </a:solidFill>
              </a:rPr>
              <a:t>antar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staf</a:t>
            </a:r>
            <a:r>
              <a:rPr lang="en-US" sz="2500" dirty="0" smtClean="0">
                <a:solidFill>
                  <a:srgbClr val="FF0000"/>
                </a:solidFill>
              </a:rPr>
              <a:t> S2 IKT </a:t>
            </a:r>
            <a:r>
              <a:rPr lang="en-US" sz="2500" dirty="0" err="1" smtClean="0">
                <a:solidFill>
                  <a:srgbClr val="FF0000"/>
                </a:solidFill>
              </a:rPr>
              <a:t>dengan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prodi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IKKlinik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/>
            <a:r>
              <a:rPr lang="en-US" sz="2500" dirty="0" err="1" smtClean="0">
                <a:solidFill>
                  <a:srgbClr val="FF0000"/>
                </a:solidFill>
              </a:rPr>
              <a:t>Peluang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karir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untuk</a:t>
            </a:r>
            <a:r>
              <a:rPr lang="en-US" sz="2500" dirty="0" smtClean="0">
                <a:solidFill>
                  <a:srgbClr val="FF0000"/>
                </a:solidFill>
              </a:rPr>
              <a:t> alumni / </a:t>
            </a:r>
            <a:r>
              <a:rPr lang="en-US" sz="2500" dirty="0" err="1" smtClean="0">
                <a:solidFill>
                  <a:srgbClr val="FF0000"/>
                </a:solidFill>
              </a:rPr>
              <a:t>lulusan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cukup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banyak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/>
            <a:r>
              <a:rPr lang="en-US" sz="2500" dirty="0" err="1" smtClean="0">
                <a:solidFill>
                  <a:srgbClr val="FF0000"/>
                </a:solidFill>
              </a:rPr>
              <a:t>Hanya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ada</a:t>
            </a:r>
            <a:r>
              <a:rPr lang="en-US" sz="2500" dirty="0" smtClean="0">
                <a:solidFill>
                  <a:srgbClr val="FF0000"/>
                </a:solidFill>
              </a:rPr>
              <a:t> 2 Prodi di Indonesia </a:t>
            </a:r>
            <a:r>
              <a:rPr lang="en-US" sz="2500" dirty="0" err="1" smtClean="0">
                <a:solidFill>
                  <a:srgbClr val="FF0000"/>
                </a:solidFill>
              </a:rPr>
              <a:t>sehingga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berpeluang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mendapatkan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mahasiswa</a:t>
            </a:r>
            <a:r>
              <a:rPr lang="en-US" sz="2500" dirty="0" smtClean="0">
                <a:solidFill>
                  <a:srgbClr val="FF0000"/>
                </a:solidFill>
              </a:rPr>
              <a:t> yang </a:t>
            </a:r>
            <a:r>
              <a:rPr lang="en-US" sz="2500" dirty="0" err="1" smtClean="0">
                <a:solidFill>
                  <a:srgbClr val="FF0000"/>
                </a:solidFill>
              </a:rPr>
              <a:t>lebih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banyak</a:t>
            </a:r>
            <a:endParaRPr lang="en-US" sz="2500" dirty="0" smtClean="0">
              <a:solidFill>
                <a:srgbClr val="FF0000"/>
              </a:solidFill>
            </a:endParaRPr>
          </a:p>
          <a:p>
            <a:pPr lvl="0"/>
            <a:r>
              <a:rPr lang="en-US" sz="2500" dirty="0" err="1" smtClean="0">
                <a:solidFill>
                  <a:srgbClr val="FF0000"/>
                </a:solidFill>
              </a:rPr>
              <a:t>Permasalahan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penyakit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tropis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sangat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banyak</a:t>
            </a:r>
            <a:r>
              <a:rPr lang="en-US" sz="2500" dirty="0" smtClean="0">
                <a:solidFill>
                  <a:srgbClr val="FF0000"/>
                </a:solidFill>
              </a:rPr>
              <a:t> di Indonesia</a:t>
            </a:r>
          </a:p>
          <a:p>
            <a:pPr lvl="0"/>
            <a:r>
              <a:rPr lang="en-US" sz="2500" dirty="0" smtClean="0">
                <a:solidFill>
                  <a:srgbClr val="FF0000"/>
                </a:solidFill>
              </a:rPr>
              <a:t>Benchmarking </a:t>
            </a:r>
            <a:r>
              <a:rPr lang="en-US" sz="2500" dirty="0" err="1" smtClean="0">
                <a:solidFill>
                  <a:srgbClr val="FF0000"/>
                </a:solidFill>
              </a:rPr>
              <a:t>dengan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prodi</a:t>
            </a:r>
            <a:r>
              <a:rPr lang="en-US" sz="2500" dirty="0" smtClean="0">
                <a:solidFill>
                  <a:srgbClr val="FF0000"/>
                </a:solidFill>
              </a:rPr>
              <a:t> </a:t>
            </a:r>
            <a:r>
              <a:rPr lang="en-US" sz="2500" dirty="0" err="1" smtClean="0">
                <a:solidFill>
                  <a:srgbClr val="FF0000"/>
                </a:solidFill>
              </a:rPr>
              <a:t>sejenis</a:t>
            </a:r>
            <a:r>
              <a:rPr lang="en-US" sz="2500" dirty="0" smtClean="0">
                <a:solidFill>
                  <a:srgbClr val="FF0000"/>
                </a:solidFill>
              </a:rPr>
              <a:t> di LN</a:t>
            </a:r>
          </a:p>
          <a:p>
            <a:pPr lvl="0"/>
            <a:r>
              <a:rPr lang="en-US" sz="2500" dirty="0" smtClean="0">
                <a:solidFill>
                  <a:srgbClr val="FF0000"/>
                </a:solidFill>
              </a:rPr>
              <a:t>Visiting scholar </a:t>
            </a:r>
            <a:r>
              <a:rPr lang="en-US" sz="2500" dirty="0" err="1" smtClean="0">
                <a:solidFill>
                  <a:srgbClr val="FF0000"/>
                </a:solidFill>
              </a:rPr>
              <a:t>dan</a:t>
            </a:r>
            <a:r>
              <a:rPr lang="en-US" sz="2500" dirty="0" smtClean="0">
                <a:solidFill>
                  <a:srgbClr val="FF0000"/>
                </a:solidFill>
              </a:rPr>
              <a:t> student exchange</a:t>
            </a:r>
          </a:p>
          <a:p>
            <a:pPr lvl="0"/>
            <a:endParaRPr lang="en-US" sz="2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43000"/>
            <a:ext cx="11234670" cy="5309315"/>
          </a:xfrm>
          <a:solidFill>
            <a:schemeClr val="bg1"/>
          </a:solidFill>
        </p:spPr>
        <p:txBody>
          <a:bodyPr/>
          <a:lstStyle/>
          <a:p>
            <a:r>
              <a:rPr lang="id-ID" sz="2400" dirty="0" smtClean="0"/>
              <a:t>Akan </a:t>
            </a:r>
            <a:r>
              <a:rPr lang="id-ID" sz="2400" dirty="0"/>
              <a:t>diberlakukan peraturan jangka waktu studi maksimal 3 tahun yang ditetapkan Universitas diperkirakan akan  mempengaruhi  jumlah mahasiswa yang mengalami </a:t>
            </a:r>
            <a:r>
              <a:rPr lang="id-ID" sz="2400" i="1" dirty="0"/>
              <a:t>D</a:t>
            </a:r>
            <a:r>
              <a:rPr lang="en-US" sz="2400" i="1" dirty="0" err="1"/>
              <a:t>rop</a:t>
            </a:r>
            <a:r>
              <a:rPr lang="en-US" sz="2400" i="1" dirty="0"/>
              <a:t> Out</a:t>
            </a:r>
            <a:r>
              <a:rPr lang="en-US" sz="2400" dirty="0"/>
              <a:t> </a:t>
            </a:r>
            <a:r>
              <a:rPr lang="id-ID" sz="2400" dirty="0"/>
              <a:t>dan mengancam kualitas penelitian mahasiswa </a:t>
            </a:r>
            <a:endParaRPr lang="en-US" sz="2400" dirty="0" smtClean="0"/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Standard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Masuk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UGM (TOEFL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TPA) yang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tinggi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Terbatasnya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waktu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studi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penelitian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mengakibatkan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kesulitan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untuk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bisa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melibatkan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mahasiswa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ke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dalam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penelitian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besar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Kurangnya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publikasi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Biaya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penelitian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cukup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mahal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dan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terbatas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17993</TotalTime>
  <Words>358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2_Office Theme</vt:lpstr>
      <vt:lpstr>PowerPoint Presentation</vt:lpstr>
      <vt:lpstr>Bab II. Analisis Situasi</vt:lpstr>
      <vt:lpstr>Kondisi internal: Kekuatan</vt:lpstr>
      <vt:lpstr>Kondisi internal: Kelemahan</vt:lpstr>
      <vt:lpstr>Kondisi eskternal: Peluang</vt:lpstr>
      <vt:lpstr>Kondisi eksternal: Ancaman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Dell</cp:lastModifiedBy>
  <cp:revision>205</cp:revision>
  <dcterms:created xsi:type="dcterms:W3CDTF">2016-10-06T12:46:54Z</dcterms:created>
  <dcterms:modified xsi:type="dcterms:W3CDTF">2017-12-07T08:12:51Z</dcterms:modified>
</cp:coreProperties>
</file>